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52_INOVACE_ZBO2_3264Ho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21.01.2013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Test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ověření znalostí testem.</a:t>
            </a:r>
          </a:p>
          <a:p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Čas 10 minut.</a:t>
            </a:r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764704"/>
            <a:ext cx="799449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  <a:t>9. Na kterou stranu stavíme kufry?</a:t>
            </a:r>
          </a:p>
          <a:p>
            <a:endParaRPr lang="cs-CZ" sz="3200" dirty="0"/>
          </a:p>
          <a:p>
            <a:pPr marL="514350" indent="-514350">
              <a:buAutoNum type="alphaLcParenR"/>
            </a:pPr>
            <a:r>
              <a:rPr lang="cs-CZ" sz="3200" dirty="0"/>
              <a:t>n</a:t>
            </a:r>
            <a:r>
              <a:rPr lang="cs-CZ" sz="3200" dirty="0" smtClean="0"/>
              <a:t>a užší a kratší stranu</a:t>
            </a:r>
          </a:p>
          <a:p>
            <a:pPr marL="514350" indent="-514350">
              <a:buAutoNum type="alphaLcParenR"/>
            </a:pPr>
            <a:r>
              <a:rPr lang="cs-CZ" sz="3200" dirty="0"/>
              <a:t>n</a:t>
            </a:r>
            <a:r>
              <a:rPr lang="cs-CZ" sz="3200" dirty="0" smtClean="0"/>
              <a:t>a užší a delší stranu </a:t>
            </a:r>
          </a:p>
          <a:p>
            <a:pPr marL="514350" indent="-514350">
              <a:buAutoNum type="alphaLcParenR"/>
            </a:pPr>
            <a:r>
              <a:rPr lang="cs-CZ" sz="3200" dirty="0"/>
              <a:t>n</a:t>
            </a:r>
            <a:r>
              <a:rPr lang="cs-CZ" sz="3200" dirty="0" smtClean="0"/>
              <a:t>a víko kufru </a:t>
            </a:r>
          </a:p>
          <a:p>
            <a:pPr marL="514350" indent="-514350">
              <a:buAutoNum type="alphaLcParenR"/>
            </a:pPr>
            <a:r>
              <a:rPr lang="cs-CZ" sz="3200" dirty="0"/>
              <a:t>n</a:t>
            </a:r>
            <a:r>
              <a:rPr lang="cs-CZ" sz="3200" dirty="0" smtClean="0"/>
              <a:t>a dno kufru</a:t>
            </a:r>
          </a:p>
          <a:p>
            <a:endParaRPr lang="cs-CZ" sz="3200" dirty="0"/>
          </a:p>
          <a:p>
            <a:r>
              <a:rPr lang="cs-CZ" sz="3200" dirty="0" smtClean="0"/>
              <a:t>							2 body</a:t>
            </a:r>
          </a:p>
        </p:txBody>
      </p:sp>
    </p:spTree>
    <p:extLst>
      <p:ext uri="{BB962C8B-B14F-4D97-AF65-F5344CB8AC3E}">
        <p14:creationId xmlns:p14="http://schemas.microsoft.com/office/powerpoint/2010/main" val="3752015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548680"/>
            <a:ext cx="894347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10. Vyjmenuj tři vady materiálů při výrobě</a:t>
            </a: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  kožené galanterie.</a:t>
            </a:r>
          </a:p>
          <a:p>
            <a:endParaRPr lang="cs-CZ" sz="3200" dirty="0"/>
          </a:p>
          <a:p>
            <a:endParaRPr lang="cs-CZ" sz="3200" dirty="0" smtClean="0"/>
          </a:p>
          <a:p>
            <a:r>
              <a:rPr lang="cs-CZ" sz="3200" dirty="0"/>
              <a:t>	</a:t>
            </a:r>
            <a:r>
              <a:rPr lang="cs-CZ" sz="3200" dirty="0" smtClean="0"/>
              <a:t>						   3 body</a:t>
            </a:r>
          </a:p>
          <a:p>
            <a:endParaRPr lang="cs-CZ" sz="3200" dirty="0">
              <a:solidFill>
                <a:srgbClr val="7030A0"/>
              </a:solidFill>
            </a:endParaRPr>
          </a:p>
          <a:p>
            <a:r>
              <a:rPr lang="cs-CZ" sz="3200" dirty="0" smtClean="0">
                <a:solidFill>
                  <a:srgbClr val="7030A0"/>
                </a:solidFill>
              </a:rPr>
              <a:t>11. Jaké vady mohou vzniknout u konfekce</a:t>
            </a:r>
          </a:p>
          <a:p>
            <a:r>
              <a:rPr lang="cs-CZ" sz="3200" dirty="0">
                <a:solidFill>
                  <a:srgbClr val="7030A0"/>
                </a:solidFill>
              </a:rPr>
              <a:t> </a:t>
            </a:r>
            <a:r>
              <a:rPr lang="cs-CZ" sz="3200" dirty="0" smtClean="0">
                <a:solidFill>
                  <a:srgbClr val="7030A0"/>
                </a:solidFill>
              </a:rPr>
              <a:t>     kožené galanterie (jmenuj 3 vady)</a:t>
            </a:r>
          </a:p>
          <a:p>
            <a:endParaRPr lang="cs-CZ" sz="3200" dirty="0"/>
          </a:p>
          <a:p>
            <a:r>
              <a:rPr lang="cs-CZ" sz="3200" dirty="0" smtClean="0"/>
              <a:t>							   3 body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43712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780534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CC00FF"/>
                </a:solidFill>
              </a:rPr>
              <a:t>12. Které vady řadíme mezi funkční</a:t>
            </a:r>
          </a:p>
          <a:p>
            <a:r>
              <a:rPr lang="cs-CZ" sz="3200" dirty="0">
                <a:solidFill>
                  <a:srgbClr val="CC00FF"/>
                </a:solidFill>
              </a:rPr>
              <a:t> </a:t>
            </a:r>
            <a:r>
              <a:rPr lang="cs-CZ" sz="3200" dirty="0" smtClean="0">
                <a:solidFill>
                  <a:srgbClr val="CC00FF"/>
                </a:solidFill>
              </a:rPr>
              <a:t>     a estetické?</a:t>
            </a:r>
          </a:p>
          <a:p>
            <a:endParaRPr lang="cs-CZ" sz="3200" dirty="0"/>
          </a:p>
          <a:p>
            <a:pPr marL="514350" indent="-514350">
              <a:buAutoNum type="alphaLcParenR"/>
            </a:pPr>
            <a:r>
              <a:rPr lang="cs-CZ" sz="3200" dirty="0" smtClean="0"/>
              <a:t>špatné umístění zámku</a:t>
            </a:r>
          </a:p>
          <a:p>
            <a:pPr marL="514350" indent="-514350">
              <a:buAutoNum type="alphaLcParenR"/>
            </a:pPr>
            <a:r>
              <a:rPr lang="cs-CZ" sz="3200" dirty="0"/>
              <a:t>u</a:t>
            </a:r>
            <a:r>
              <a:rPr lang="cs-CZ" sz="3200" dirty="0" smtClean="0"/>
              <a:t>volnění svařovaných dílů</a:t>
            </a:r>
          </a:p>
          <a:p>
            <a:pPr marL="514350" indent="-514350">
              <a:buAutoNum type="alphaLcParenR"/>
            </a:pPr>
            <a:r>
              <a:rPr lang="cs-CZ" sz="3200" dirty="0"/>
              <a:t>š</a:t>
            </a:r>
            <a:r>
              <a:rPr lang="cs-CZ" sz="3200" dirty="0" smtClean="0"/>
              <a:t>patné vybarvení</a:t>
            </a:r>
          </a:p>
          <a:p>
            <a:pPr marL="514350" indent="-514350">
              <a:buAutoNum type="alphaLcParenR"/>
            </a:pPr>
            <a:endParaRPr lang="cs-CZ" sz="3200" dirty="0"/>
          </a:p>
          <a:p>
            <a:r>
              <a:rPr lang="cs-CZ" sz="3200" dirty="0" smtClean="0"/>
              <a:t>	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25642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03648" y="980728"/>
            <a:ext cx="468750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Hodnocení:</a:t>
            </a:r>
          </a:p>
          <a:p>
            <a:r>
              <a:rPr lang="cs-CZ" sz="3200" dirty="0" smtClean="0"/>
              <a:t>1 		18 – 16 bodů</a:t>
            </a:r>
          </a:p>
          <a:p>
            <a:r>
              <a:rPr lang="cs-CZ" sz="3200" dirty="0" smtClean="0"/>
              <a:t>2		15 – 13 bodů</a:t>
            </a:r>
          </a:p>
          <a:p>
            <a:r>
              <a:rPr lang="cs-CZ" sz="3200" dirty="0" smtClean="0"/>
              <a:t>3		12 -  9  bodů</a:t>
            </a:r>
          </a:p>
          <a:p>
            <a:r>
              <a:rPr lang="cs-CZ" sz="3200" dirty="0" smtClean="0"/>
              <a:t>4		  8 -  6  bodů</a:t>
            </a:r>
          </a:p>
          <a:p>
            <a:r>
              <a:rPr lang="cs-CZ" sz="3200" dirty="0" smtClean="0"/>
              <a:t>5		  5 -  0  bodů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7434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780534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200" dirty="0" smtClean="0">
                <a:solidFill>
                  <a:srgbClr val="FF0000"/>
                </a:solidFill>
              </a:rPr>
              <a:t>Jak ukládáme výrobky ve skladech </a:t>
            </a:r>
          </a:p>
          <a:p>
            <a:endParaRPr lang="cs-CZ" sz="3200" dirty="0" smtClean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cs-CZ" sz="3200" dirty="0"/>
              <a:t>d</a:t>
            </a:r>
            <a:r>
              <a:rPr lang="cs-CZ" sz="3200" dirty="0" smtClean="0"/>
              <a:t>održujeme teplotu a vlhkost</a:t>
            </a:r>
          </a:p>
          <a:p>
            <a:pPr marL="514350" indent="-514350">
              <a:buAutoNum type="alphaLcParenR"/>
            </a:pPr>
            <a:r>
              <a:rPr lang="cs-CZ" sz="3200" dirty="0"/>
              <a:t>d</a:t>
            </a:r>
            <a:r>
              <a:rPr lang="cs-CZ" sz="3200" dirty="0" smtClean="0"/>
              <a:t>održujeme teplotu a vyšší vlhkost</a:t>
            </a:r>
          </a:p>
          <a:p>
            <a:pPr marL="514350" indent="-514350">
              <a:buAutoNum type="alphaLcParenR"/>
            </a:pPr>
            <a:r>
              <a:rPr lang="cs-CZ" sz="3200" dirty="0"/>
              <a:t>d</a:t>
            </a:r>
            <a:r>
              <a:rPr lang="cs-CZ" sz="3200" dirty="0" smtClean="0"/>
              <a:t>održujeme vyšší teplotu a nižší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vlhkost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33968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1196752"/>
            <a:ext cx="780534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C00000"/>
                </a:solidFill>
              </a:rPr>
              <a:t>2. Jaká vada se může vyskytnou při </a:t>
            </a:r>
          </a:p>
          <a:p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smtClean="0">
                <a:solidFill>
                  <a:srgbClr val="C00000"/>
                </a:solidFill>
              </a:rPr>
              <a:t>   vyšší vlhkosti?</a:t>
            </a:r>
          </a:p>
          <a:p>
            <a:endParaRPr lang="cs-CZ" sz="3200" dirty="0"/>
          </a:p>
          <a:p>
            <a:pPr marL="514350" indent="-514350">
              <a:buAutoNum type="alphaLcParenR"/>
            </a:pPr>
            <a:r>
              <a:rPr lang="cs-CZ" sz="3200" dirty="0" smtClean="0"/>
              <a:t>nic, výrobek se nepoškodí</a:t>
            </a:r>
          </a:p>
          <a:p>
            <a:pPr marL="514350" indent="-514350">
              <a:buAutoNum type="alphaLcParenR"/>
            </a:pPr>
            <a:r>
              <a:rPr lang="cs-CZ" sz="3200" dirty="0"/>
              <a:t>v</a:t>
            </a:r>
            <a:r>
              <a:rPr lang="cs-CZ" sz="3200" dirty="0" smtClean="0"/>
              <a:t>zniknou mapy na výrobku</a:t>
            </a:r>
          </a:p>
          <a:p>
            <a:pPr marL="514350" indent="-514350">
              <a:buAutoNum type="alphaLcParenR"/>
            </a:pPr>
            <a:r>
              <a:rPr lang="cs-CZ" sz="3200" dirty="0"/>
              <a:t>v</a:t>
            </a:r>
            <a:r>
              <a:rPr lang="cs-CZ" sz="3200" dirty="0" smtClean="0"/>
              <a:t>ýrobek se srazí</a:t>
            </a:r>
          </a:p>
          <a:p>
            <a:pPr marL="514350" indent="-514350">
              <a:buAutoNum type="alphaLcParenR"/>
            </a:pPr>
            <a:endParaRPr lang="cs-CZ" sz="3200" dirty="0"/>
          </a:p>
          <a:p>
            <a:r>
              <a:rPr lang="cs-CZ" sz="3200" dirty="0" smtClean="0"/>
              <a:t>	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7775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836712"/>
            <a:ext cx="780534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00B050"/>
                </a:solidFill>
              </a:rPr>
              <a:t>3. Zborcení výrobku může vzniknout</a:t>
            </a:r>
          </a:p>
          <a:p>
            <a:endParaRPr lang="cs-CZ" sz="3200" dirty="0"/>
          </a:p>
          <a:p>
            <a:pPr marL="514350" indent="-514350">
              <a:buAutoNum type="alphaLcParenR"/>
            </a:pPr>
            <a:r>
              <a:rPr lang="cs-CZ" sz="3200" dirty="0"/>
              <a:t>v</a:t>
            </a:r>
            <a:r>
              <a:rPr lang="cs-CZ" sz="3200" dirty="0" smtClean="0"/>
              <a:t>yšší vlhkostí</a:t>
            </a:r>
          </a:p>
          <a:p>
            <a:pPr marL="514350" indent="-514350">
              <a:buAutoNum type="alphaLcParenR"/>
            </a:pPr>
            <a:r>
              <a:rPr lang="cs-CZ" sz="3200" dirty="0"/>
              <a:t>v</a:t>
            </a:r>
            <a:r>
              <a:rPr lang="cs-CZ" sz="3200" dirty="0" smtClean="0"/>
              <a:t>yšší teplotou</a:t>
            </a:r>
          </a:p>
          <a:p>
            <a:pPr marL="514350" indent="-514350">
              <a:buAutoNum type="alphaLcParenR"/>
            </a:pPr>
            <a:r>
              <a:rPr lang="cs-CZ" sz="3200" dirty="0"/>
              <a:t>n</a:t>
            </a:r>
            <a:r>
              <a:rPr lang="cs-CZ" sz="3200" dirty="0" smtClean="0"/>
              <a:t>ižší teplotou</a:t>
            </a:r>
          </a:p>
          <a:p>
            <a:pPr marL="514350" indent="-514350">
              <a:buAutoNum type="alphaLcParenR"/>
            </a:pPr>
            <a:endParaRPr lang="cs-CZ" sz="3200" dirty="0"/>
          </a:p>
          <a:p>
            <a:r>
              <a:rPr lang="cs-CZ" sz="3200" dirty="0" smtClean="0"/>
              <a:t>							1 bod</a:t>
            </a:r>
          </a:p>
          <a:p>
            <a:pPr marL="514350" indent="-514350">
              <a:buAutoNum type="alphaLcParenR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9771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5" y="985900"/>
            <a:ext cx="872867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7030A0"/>
                </a:solidFill>
              </a:rPr>
              <a:t>4. Pokud musí být výrobek ošetřován </a:t>
            </a:r>
          </a:p>
          <a:p>
            <a:r>
              <a:rPr lang="cs-CZ" sz="3200" dirty="0">
                <a:solidFill>
                  <a:srgbClr val="7030A0"/>
                </a:solidFill>
              </a:rPr>
              <a:t>    speciálními prostředky, je povinností </a:t>
            </a:r>
          </a:p>
          <a:p>
            <a:r>
              <a:rPr lang="cs-CZ" sz="3200" dirty="0">
                <a:solidFill>
                  <a:srgbClr val="7030A0"/>
                </a:solidFill>
              </a:rPr>
              <a:t>    dodavatele upozornit zákazníka </a:t>
            </a:r>
          </a:p>
          <a:p>
            <a:r>
              <a:rPr lang="cs-CZ" sz="3200" dirty="0">
                <a:solidFill>
                  <a:srgbClr val="7030A0"/>
                </a:solidFill>
              </a:rPr>
              <a:t>    o druhu prostředků a způsobu </a:t>
            </a:r>
            <a:r>
              <a:rPr lang="cs-CZ" sz="3200" dirty="0" smtClean="0">
                <a:solidFill>
                  <a:srgbClr val="7030A0"/>
                </a:solidFill>
              </a:rPr>
              <a:t>čištění?</a:t>
            </a:r>
            <a:endParaRPr lang="cs-CZ" sz="3200" dirty="0">
              <a:solidFill>
                <a:srgbClr val="7030A0"/>
              </a:solidFill>
            </a:endParaRPr>
          </a:p>
          <a:p>
            <a:endParaRPr lang="cs-CZ" sz="3200" dirty="0" smtClean="0"/>
          </a:p>
          <a:p>
            <a:pPr marL="514350" indent="-51435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ano</a:t>
            </a:r>
          </a:p>
          <a:p>
            <a:pPr marL="514350" indent="-51435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ne </a:t>
            </a:r>
            <a:endParaRPr lang="cs-CZ" sz="3200" dirty="0"/>
          </a:p>
          <a:p>
            <a:r>
              <a:rPr lang="cs-CZ" sz="3200" dirty="0" smtClean="0"/>
              <a:t> 							    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8581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764704"/>
            <a:ext cx="793518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CC0066"/>
                </a:solidFill>
              </a:rPr>
              <a:t>5. Textilní výrobky ošetřujeme podle </a:t>
            </a:r>
          </a:p>
          <a:p>
            <a:r>
              <a:rPr lang="cs-CZ" sz="3200" dirty="0"/>
              <a:t>   </a:t>
            </a:r>
            <a:endParaRPr lang="cs-CZ" sz="3200" dirty="0" smtClean="0"/>
          </a:p>
          <a:p>
            <a:pPr marL="514350" indent="-514350">
              <a:buAutoNum type="alphaLcParenR"/>
            </a:pPr>
            <a:r>
              <a:rPr lang="cs-CZ" sz="3200" dirty="0" smtClean="0"/>
              <a:t>charakteru </a:t>
            </a:r>
            <a:r>
              <a:rPr lang="cs-CZ" sz="3200" dirty="0"/>
              <a:t>povrchové </a:t>
            </a:r>
            <a:r>
              <a:rPr lang="cs-CZ" sz="3200" dirty="0" smtClean="0"/>
              <a:t>úpravy</a:t>
            </a:r>
          </a:p>
          <a:p>
            <a:pPr marL="514350" indent="-514350">
              <a:buAutoNum type="alphaLcParenR"/>
            </a:pPr>
            <a:r>
              <a:rPr lang="cs-CZ" sz="3200" dirty="0"/>
              <a:t>c</a:t>
            </a:r>
            <a:r>
              <a:rPr lang="cs-CZ" sz="3200" dirty="0" smtClean="0"/>
              <a:t>harakteru vazby</a:t>
            </a:r>
          </a:p>
          <a:p>
            <a:pPr marL="514350" indent="-514350">
              <a:buAutoNum type="alphaLcParenR"/>
            </a:pPr>
            <a:r>
              <a:rPr lang="cs-CZ" sz="3200" dirty="0"/>
              <a:t>c</a:t>
            </a:r>
            <a:r>
              <a:rPr lang="cs-CZ" sz="3200" dirty="0" smtClean="0"/>
              <a:t>harakteru výrobního způsobu</a:t>
            </a:r>
          </a:p>
          <a:p>
            <a:pPr marL="514350" indent="-514350">
              <a:buAutoNum type="alphaLcParenR"/>
            </a:pPr>
            <a:endParaRPr lang="cs-CZ" sz="3200" dirty="0"/>
          </a:p>
          <a:p>
            <a:r>
              <a:rPr lang="cs-CZ" sz="3200" dirty="0" smtClean="0"/>
              <a:t>							1 bod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55307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1052736"/>
            <a:ext cx="802014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6. Plastové materiály </a:t>
            </a:r>
            <a:endParaRPr lang="cs-CZ" sz="3200" dirty="0" smtClean="0">
              <a:solidFill>
                <a:srgbClr val="FF0000"/>
              </a:solidFill>
            </a:endParaRPr>
          </a:p>
          <a:p>
            <a:endParaRPr lang="cs-CZ" sz="3200" dirty="0"/>
          </a:p>
          <a:p>
            <a:pPr marL="514350" indent="-514350">
              <a:buAutoNum type="alphaLcParenR"/>
            </a:pPr>
            <a:r>
              <a:rPr lang="cs-CZ" sz="3200" dirty="0" smtClean="0"/>
              <a:t>umýváme </a:t>
            </a:r>
            <a:r>
              <a:rPr lang="cs-CZ" sz="3200" dirty="0"/>
              <a:t>s použitím </a:t>
            </a:r>
            <a:r>
              <a:rPr lang="cs-CZ" sz="3200" dirty="0" smtClean="0"/>
              <a:t>osvědčených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čistících </a:t>
            </a:r>
            <a:r>
              <a:rPr lang="cs-CZ" sz="3200" dirty="0"/>
              <a:t>prostředků </a:t>
            </a:r>
          </a:p>
          <a:p>
            <a:r>
              <a:rPr lang="cs-CZ" sz="3200" dirty="0" smtClean="0"/>
              <a:t>b) vlažnou </a:t>
            </a:r>
            <a:r>
              <a:rPr lang="cs-CZ" sz="3200" dirty="0"/>
              <a:t>vodou a </a:t>
            </a:r>
            <a:r>
              <a:rPr lang="cs-CZ" sz="3200" dirty="0" smtClean="0"/>
              <a:t>mýdlem</a:t>
            </a:r>
          </a:p>
          <a:p>
            <a:r>
              <a:rPr lang="cs-CZ" sz="3200" dirty="0" smtClean="0"/>
              <a:t>c) speciálními krémy</a:t>
            </a:r>
          </a:p>
          <a:p>
            <a:r>
              <a:rPr lang="cs-CZ" sz="3200" dirty="0" smtClean="0"/>
              <a:t>d) Spreji na useň</a:t>
            </a:r>
          </a:p>
          <a:p>
            <a:endParaRPr lang="cs-CZ" sz="3200" dirty="0"/>
          </a:p>
          <a:p>
            <a:r>
              <a:rPr lang="cs-CZ" sz="3200" dirty="0" smtClean="0"/>
              <a:t>							2 body</a:t>
            </a:r>
            <a:endParaRPr lang="cs-CZ" sz="3200" dirty="0"/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9390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836712"/>
            <a:ext cx="779893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CC0066"/>
                </a:solidFill>
              </a:rPr>
              <a:t>7. Používáme k ošetřování kožené</a:t>
            </a:r>
          </a:p>
          <a:p>
            <a:r>
              <a:rPr lang="cs-CZ" sz="3200" dirty="0">
                <a:solidFill>
                  <a:srgbClr val="CC0066"/>
                </a:solidFill>
              </a:rPr>
              <a:t> </a:t>
            </a:r>
            <a:r>
              <a:rPr lang="cs-CZ" sz="3200" dirty="0" smtClean="0">
                <a:solidFill>
                  <a:srgbClr val="CC0066"/>
                </a:solidFill>
              </a:rPr>
              <a:t>   galanterie chemické prostředky?</a:t>
            </a:r>
          </a:p>
          <a:p>
            <a:endParaRPr lang="cs-CZ" sz="3200" dirty="0"/>
          </a:p>
          <a:p>
            <a:pPr marL="514350" indent="-514350">
              <a:buAutoNum type="alphaLcParenR"/>
            </a:pPr>
            <a:r>
              <a:rPr lang="cs-CZ" sz="3200" dirty="0" smtClean="0"/>
              <a:t>nepoužíváme, setřeli bychom barvu</a:t>
            </a:r>
          </a:p>
          <a:p>
            <a:pPr marL="514350" indent="-514350">
              <a:buAutoNum type="alphaLcParenR"/>
            </a:pPr>
            <a:r>
              <a:rPr lang="cs-CZ" sz="3200" dirty="0"/>
              <a:t>p</a:t>
            </a:r>
            <a:r>
              <a:rPr lang="cs-CZ" sz="3200" dirty="0" smtClean="0"/>
              <a:t>oužíváme, výrobek se neporuší</a:t>
            </a:r>
          </a:p>
          <a:p>
            <a:pPr marL="514350" indent="-514350">
              <a:buAutoNum type="alphaLcParenR"/>
            </a:pPr>
            <a:endParaRPr lang="cs-CZ" sz="3200" dirty="0"/>
          </a:p>
          <a:p>
            <a:r>
              <a:rPr lang="cs-CZ" sz="3200" dirty="0" smtClean="0"/>
              <a:t>							1 bod</a:t>
            </a:r>
          </a:p>
          <a:p>
            <a:pPr marL="514350" indent="-514350">
              <a:buAutoNum type="alphaLcParenR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40949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780534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0000FF"/>
                </a:solidFill>
              </a:rPr>
              <a:t>8. Můžeme výrobky vystavovat </a:t>
            </a:r>
          </a:p>
          <a:p>
            <a:r>
              <a:rPr lang="cs-CZ" sz="3200" dirty="0" smtClean="0">
                <a:solidFill>
                  <a:srgbClr val="0000FF"/>
                </a:solidFill>
              </a:rPr>
              <a:t>    slunečnímu záření?</a:t>
            </a:r>
          </a:p>
          <a:p>
            <a:endParaRPr lang="cs-CZ" sz="3200" dirty="0"/>
          </a:p>
          <a:p>
            <a:pPr marL="514350" indent="-514350">
              <a:buAutoNum type="alphaLcParenR"/>
            </a:pPr>
            <a:r>
              <a:rPr lang="cs-CZ" sz="3200" dirty="0"/>
              <a:t>a</a:t>
            </a:r>
            <a:r>
              <a:rPr lang="cs-CZ" sz="3200" dirty="0" smtClean="0"/>
              <a:t>no</a:t>
            </a:r>
          </a:p>
          <a:p>
            <a:pPr marL="514350" indent="-514350">
              <a:buAutoNum type="alphaLcParenR"/>
            </a:pPr>
            <a:r>
              <a:rPr lang="cs-CZ" sz="3200" dirty="0"/>
              <a:t>n</a:t>
            </a:r>
            <a:r>
              <a:rPr lang="cs-CZ" sz="3200" dirty="0" smtClean="0"/>
              <a:t>e </a:t>
            </a:r>
          </a:p>
          <a:p>
            <a:endParaRPr lang="cs-CZ" sz="3200" dirty="0"/>
          </a:p>
          <a:p>
            <a:r>
              <a:rPr lang="cs-CZ" sz="3200" dirty="0" smtClean="0"/>
              <a:t>	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71306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229</Words>
  <Application>Microsoft Office PowerPoint</Application>
  <PresentationFormat>Předvádění na obrazovce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18</cp:revision>
  <cp:lastPrinted>2012-08-29T09:06:59Z</cp:lastPrinted>
  <dcterms:created xsi:type="dcterms:W3CDTF">2012-08-27T10:19:28Z</dcterms:created>
  <dcterms:modified xsi:type="dcterms:W3CDTF">2013-01-21T07:36:46Z</dcterms:modified>
</cp:coreProperties>
</file>