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6" r:id="rId3"/>
    <p:sldId id="261" r:id="rId4"/>
    <p:sldId id="262" r:id="rId5"/>
    <p:sldId id="258" r:id="rId6"/>
    <p:sldId id="263" r:id="rId7"/>
    <p:sldId id="264" r:id="rId8"/>
    <p:sldId id="259" r:id="rId9"/>
    <p:sldId id="268" r:id="rId10"/>
    <p:sldId id="260" r:id="rId11"/>
    <p:sldId id="265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31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716182-D228-4C32-9E7B-03D47089B8E8}" type="datetimeFigureOut">
              <a:rPr lang="cs-CZ" smtClean="0"/>
              <a:pPr/>
              <a:t>28.3.2013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82642-6885-4F6E-A961-72D55997702C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14348" y="1214422"/>
            <a:ext cx="7772400" cy="5256584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     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>Výukový materiál v rámci projektu OPVK 1.5 Peníze středním školám</a:t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8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projektu: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CZ.1.07/1.5.00/34.0883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projektu: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Rozvoj vzdělanosti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Číslo šablony:   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III/2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Datum vytvoření: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14. 2. 2013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Autor:	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Ing. Ivana Náplavová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Určeno pro předmět: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První pomoc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Tematická oblast: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Poranění a akutní stavy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Obor vzdělání: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1600" b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Masér sportovní a rekondiční 69-41-L/002 1. ročník</a:t>
            </a:r>
            <a:r>
              <a:rPr lang="cs-CZ" sz="16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1600" b="1" dirty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Název výukového materiálu: 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Výuková prezentace: 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Krvácení, zevní</a:t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Popis využití:		</a:t>
            </a: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Druhy krvácení, způsoby stavění zevního krvácení, úkoly</a:t>
            </a:r>
            <a:b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dirty="0" smtClean="0">
                <a:latin typeface="Times New Roman" pitchFamily="18" charset="0"/>
                <a:cs typeface="Times New Roman" pitchFamily="18" charset="0"/>
              </a:rPr>
              <a:t>			pro žáky</a:t>
            </a: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kumimoji="0" lang="cs-CZ" sz="1600" b="1" dirty="0" smtClean="0">
                <a:latin typeface="Times New Roman" pitchFamily="18" charset="0"/>
                <a:cs typeface="Times New Roman" pitchFamily="18" charset="0"/>
              </a:rPr>
              <a:t>Čas:  			15 minut</a:t>
            </a:r>
            <a:r>
              <a:rPr kumimoji="0" lang="cs-CZ" sz="1800" b="1" dirty="0" smtClean="0">
                <a:solidFill>
                  <a:schemeClr val="tx2"/>
                </a:solidFill>
              </a:rPr>
              <a:t/>
            </a:r>
            <a:br>
              <a:rPr kumimoji="0" lang="cs-CZ" sz="1800" b="1" dirty="0" smtClean="0">
                <a:solidFill>
                  <a:schemeClr val="tx2"/>
                </a:solidFill>
              </a:rPr>
            </a:br>
            <a:endParaRPr lang="cs-CZ" sz="18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148064" y="332656"/>
            <a:ext cx="3376464" cy="360040"/>
          </a:xfrm>
        </p:spPr>
        <p:txBody>
          <a:bodyPr>
            <a:normAutofit fontScale="55000" lnSpcReduction="20000"/>
          </a:bodyPr>
          <a:lstStyle/>
          <a:p>
            <a:r>
              <a:rPr lang="cs-CZ" dirty="0" smtClean="0">
                <a:solidFill>
                  <a:schemeClr val="tx1"/>
                </a:solidFill>
              </a:rPr>
              <a:t>VY_32_INOVACE_PPM14160NÁP</a:t>
            </a:r>
            <a:endParaRPr lang="cs-CZ" dirty="0">
              <a:solidFill>
                <a:schemeClr val="tx1"/>
              </a:solidFill>
            </a:endParaRPr>
          </a:p>
        </p:txBody>
      </p:sp>
      <p:pic>
        <p:nvPicPr>
          <p:cNvPr id="5" name="Picture 3" descr="C:\Users\ucitel\Documents\mamca\sablony\loga\loga_sablony_pruhledne správné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320000" cy="96188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1000100" y="642918"/>
            <a:ext cx="138525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4. Škrtidlo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1000100" y="1142984"/>
            <a:ext cx="7488832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když nelze krvácení účinně zastavit (několik vrstev tlakového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obvazu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prokrvácí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)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u otevřené zlomeniny s tepenným krvácením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při amputaci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00100" y="2643182"/>
            <a:ext cx="621510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Improvizované prostředky: </a:t>
            </a:r>
            <a:br>
              <a:rPr lang="cs-CZ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-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šířka škrtidla 5-8 cm, opasek, šátek, kravata, obinadlo…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142976" y="3643314"/>
            <a:ext cx="6572296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Jako škrtidlo nelze použít provázek, drát nebo jiný 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podobně úzký předmět!!!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8" name="Picture 2" descr="File:Belt-cloth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4786322"/>
            <a:ext cx="2114182" cy="1368000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1142976" y="6143644"/>
            <a:ext cx="2643206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http://commons.wikimedia.org/wiki/File:Belt-clothing.jpg</a:t>
            </a:r>
            <a:endParaRPr lang="cs-CZ" sz="800" dirty="0"/>
          </a:p>
        </p:txBody>
      </p:sp>
      <p:pic>
        <p:nvPicPr>
          <p:cNvPr id="9220" name="Picture 4" descr="http://cdn.morguefile.com/imageData/public/files/c/cohdra/preview/fldr_2005_07_13/file000175046244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4786322"/>
            <a:ext cx="2117439" cy="137081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1" name="Obdélník 10"/>
          <p:cNvSpPr/>
          <p:nvPr/>
        </p:nvSpPr>
        <p:spPr>
          <a:xfrm>
            <a:off x="4572000" y="6215082"/>
            <a:ext cx="2571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http://www.</a:t>
            </a:r>
            <a:r>
              <a:rPr lang="cs-CZ" sz="800" dirty="0" err="1" smtClean="0"/>
              <a:t>morguefile.com</a:t>
            </a:r>
            <a:r>
              <a:rPr lang="cs-CZ" sz="800" dirty="0" smtClean="0"/>
              <a:t>/archive#/?q=</a:t>
            </a:r>
            <a:r>
              <a:rPr lang="cs-CZ" sz="800" dirty="0" err="1" smtClean="0"/>
              <a:t>cord</a:t>
            </a:r>
            <a:r>
              <a:rPr lang="cs-CZ" sz="800" dirty="0" smtClean="0"/>
              <a:t>&amp;</a:t>
            </a:r>
            <a:r>
              <a:rPr lang="cs-CZ" sz="800" dirty="0" err="1" smtClean="0"/>
              <a:t>photo</a:t>
            </a:r>
            <a:r>
              <a:rPr lang="cs-CZ" sz="800" dirty="0" smtClean="0"/>
              <a:t>_lib=</a:t>
            </a:r>
            <a:r>
              <a:rPr lang="cs-CZ" sz="800" dirty="0" err="1" smtClean="0"/>
              <a:t>morgueFile</a:t>
            </a:r>
            <a:endParaRPr lang="cs-CZ" sz="800" dirty="0"/>
          </a:p>
        </p:txBody>
      </p:sp>
      <p:sp>
        <p:nvSpPr>
          <p:cNvPr id="12" name="Obdélník 11"/>
          <p:cNvSpPr/>
          <p:nvPr/>
        </p:nvSpPr>
        <p:spPr>
          <a:xfrm>
            <a:off x="7286644" y="4303455"/>
            <a:ext cx="500066" cy="2246769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4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4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928670"/>
            <a:ext cx="5143536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škrtidlo vždy podkládáme (mulem, šátkem, 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textilií, oděvem)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škrtidlo přikládáme asi 5 cm nad ránu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směrem k srdci, ne přes kloub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je-li to možné, stlačuje v době přikládání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škrtidla jeden ze zachránců příslušný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tlakový bod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jednou přiložené škrtidlo v rámci PP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nikdy nepovolujeme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na viditelném místě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zaznamenáme čas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přiložení škrtidla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správně zaškrcená končetina je bledá až bílá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(nesmí mít temně rudou až fialovou barvu)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644050" y="4014184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1071538" y="428604"/>
            <a:ext cx="392909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Technika přiložení </a:t>
            </a:r>
            <a:r>
              <a:rPr lang="cs-CZ" sz="2000" b="1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zaškrcovadla</a:t>
            </a: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C:\Users\ucitel\Desktop\zaškrcovadlo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143636" y="285729"/>
            <a:ext cx="2530981" cy="564360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57290" y="5072074"/>
            <a:ext cx="3714776" cy="146051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8" name="Obdélník 7"/>
          <p:cNvSpPr/>
          <p:nvPr/>
        </p:nvSpPr>
        <p:spPr>
          <a:xfrm>
            <a:off x="5572132" y="5929330"/>
            <a:ext cx="3143272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611560" y="548680"/>
            <a:ext cx="7632848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Zdroje: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2007.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  <a:p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Janda, F.,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Valta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, V.: Zdravověda pro učební obor Kadeřník. Praha, </a:t>
            </a:r>
            <a:r>
              <a:rPr lang="cs-CZ" dirty="0" err="1" smtClean="0">
                <a:latin typeface="Times New Roman" pitchFamily="18" charset="0"/>
                <a:cs typeface="Times New Roman" pitchFamily="18" charset="0"/>
              </a:rPr>
              <a:t>Informatorium</a:t>
            </a:r>
            <a:r>
              <a:rPr lang="cs-CZ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2004</a:t>
            </a:r>
            <a:r>
              <a:rPr lang="cs-CZ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cs-CZ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1142976" y="714356"/>
            <a:ext cx="17859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Krvácení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000100" y="3000372"/>
            <a:ext cx="6984776" cy="70788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Obvykle ztráta 30% - 40% celkového množství krve znamená bezprostřední ohrožení života!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1071538" y="1285860"/>
            <a:ext cx="442915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Zachránce by měl pokud možno používat při ošetřování krvácejících ran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gumové rukavice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jako prevenci krví přenosných chorob.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1071538" y="4929198"/>
            <a:ext cx="721523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Jaké množství krve má dospělý člověk?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Proti jakým nemocem přenášených krví mají při ošetřování chránit gumové rukavice? 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2" name="Obdélník 11"/>
          <p:cNvSpPr/>
          <p:nvPr/>
        </p:nvSpPr>
        <p:spPr>
          <a:xfrm>
            <a:off x="6929454" y="3500438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3" name="TextovéPole 12"/>
          <p:cNvSpPr txBox="1"/>
          <p:nvPr/>
        </p:nvSpPr>
        <p:spPr>
          <a:xfrm>
            <a:off x="1285852" y="4357694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2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TextovéPole 13"/>
          <p:cNvSpPr txBox="1"/>
          <p:nvPr/>
        </p:nvSpPr>
        <p:spPr>
          <a:xfrm>
            <a:off x="1000100" y="4857760"/>
            <a:ext cx="7358114" cy="1200329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857884" y="642918"/>
            <a:ext cx="2476500" cy="1743075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15" name="Obdélník 14"/>
          <p:cNvSpPr/>
          <p:nvPr/>
        </p:nvSpPr>
        <p:spPr>
          <a:xfrm>
            <a:off x="5429256" y="2428868"/>
            <a:ext cx="3143272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Rubber</a:t>
            </a:r>
            <a:r>
              <a:rPr lang="cs-CZ" sz="800" dirty="0" smtClean="0"/>
              <a:t>%20gloves&amp;ex=2#</a:t>
            </a:r>
            <a:r>
              <a:rPr lang="cs-CZ" sz="800" dirty="0" err="1" smtClean="0"/>
              <a:t>ai</a:t>
            </a:r>
            <a:r>
              <a:rPr lang="cs-CZ" sz="800" dirty="0" smtClean="0"/>
              <a:t>:MP900178951|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3.33333E-6 L -2.5E-6 0.20417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</p:childTnLst>
        </p:cTn>
      </p:par>
    </p:tnLst>
    <p:bldLst>
      <p:bldP spid="1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3071810"/>
            <a:ext cx="2571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Dělení krvácení: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3857628"/>
            <a:ext cx="6643734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A ) Podle směru: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Zevní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krev vytéká mimo tělo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postiženého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Vnitřní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krev teče mimo cévy, ale do těla postiženého</a:t>
            </a:r>
          </a:p>
          <a:p>
            <a:pPr marL="457200" indent="-4572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Z přirozených tělních otvorů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– např. z nosu, úst, uší…</a:t>
            </a:r>
          </a:p>
          <a:p>
            <a:pPr marL="342900" indent="-342900"/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928662" y="857232"/>
            <a:ext cx="128588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928662" y="1428736"/>
            <a:ext cx="692948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Dospělý člověk má průměrně 4-6 litrů krve.</a:t>
            </a:r>
          </a:p>
          <a:p>
            <a:pPr marL="342900" indent="-342900">
              <a:buFont typeface="+mj-lt"/>
              <a:buAutoNum type="arabicPeriod"/>
            </a:pP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Nejběžnějšími riziky jsou virus HIV a hepatitida B nebo C.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928662" y="1357298"/>
            <a:ext cx="7000924" cy="923330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8194" name="Picture 2" descr="File:Bleeding finge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286380" y="2786058"/>
            <a:ext cx="2571768" cy="1925612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10" name="Obdélník 9"/>
          <p:cNvSpPr/>
          <p:nvPr/>
        </p:nvSpPr>
        <p:spPr>
          <a:xfrm>
            <a:off x="5286380" y="4714884"/>
            <a:ext cx="2571768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http://commons.wikimedia.org/wiki/File:Bleeding_finger.jpg?uselang=cs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4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-1.11111E-6 L -0.00017 -0.22361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928670"/>
            <a:ext cx="7929618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Podle postižené cévy:</a:t>
            </a:r>
          </a:p>
          <a:p>
            <a:endParaRPr lang="cs-CZ" sz="2000" b="1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Tepenné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krev z rány rytmicky vystřikuje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Žilní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krev tmavočervené barvy z rány volně vytéká nebo se valí (otevřené žíly mohou nasávat vzduch = vzduchová embolie)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Vlásečnicové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(kapilární) – nebývá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příliš závažné, k zastavení dochází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průměrně za 6 – 8 minut</a:t>
            </a:r>
          </a:p>
          <a:p>
            <a:pPr marL="342900" indent="-342900">
              <a:lnSpc>
                <a:spcPct val="150000"/>
              </a:lnSpc>
              <a:buFont typeface="+mj-lt"/>
              <a:buAutoNum type="arabicPeriod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Smíšené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– kombinace žilního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a tepenného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86124"/>
            <a:ext cx="1952625" cy="2647950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5786446" y="5929330"/>
            <a:ext cx="200023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/>
              <a:t>http://office.</a:t>
            </a:r>
            <a:r>
              <a:rPr lang="cs-CZ" sz="800" dirty="0" err="1" smtClean="0"/>
              <a:t>microsoft.com</a:t>
            </a:r>
            <a:r>
              <a:rPr lang="cs-CZ" sz="800" dirty="0" smtClean="0"/>
              <a:t>/</a:t>
            </a:r>
            <a:r>
              <a:rPr lang="cs-CZ" sz="800" dirty="0" err="1" smtClean="0"/>
              <a:t>cs</a:t>
            </a:r>
            <a:r>
              <a:rPr lang="cs-CZ" sz="800" dirty="0" smtClean="0"/>
              <a:t>-</a:t>
            </a:r>
            <a:r>
              <a:rPr lang="cs-CZ" sz="800" dirty="0" err="1" smtClean="0"/>
              <a:t>cz</a:t>
            </a:r>
            <a:r>
              <a:rPr lang="cs-CZ" sz="800" dirty="0" smtClean="0"/>
              <a:t>/</a:t>
            </a:r>
            <a:r>
              <a:rPr lang="cs-CZ" sz="800" dirty="0" err="1" smtClean="0"/>
              <a:t>images</a:t>
            </a:r>
            <a:r>
              <a:rPr lang="cs-CZ" sz="800" dirty="0" smtClean="0"/>
              <a:t>/</a:t>
            </a:r>
            <a:r>
              <a:rPr lang="cs-CZ" sz="800" dirty="0" err="1" smtClean="0"/>
              <a:t>results.aspx</a:t>
            </a:r>
            <a:r>
              <a:rPr lang="cs-CZ" sz="800" dirty="0" smtClean="0"/>
              <a:t>?</a:t>
            </a:r>
            <a:r>
              <a:rPr lang="cs-CZ" sz="800" dirty="0" err="1" smtClean="0"/>
              <a:t>qu</a:t>
            </a:r>
            <a:r>
              <a:rPr lang="cs-CZ" sz="800" dirty="0" smtClean="0"/>
              <a:t>=</a:t>
            </a:r>
            <a:r>
              <a:rPr lang="cs-CZ" sz="800" dirty="0" err="1" smtClean="0"/>
              <a:t>zran</a:t>
            </a:r>
            <a:r>
              <a:rPr lang="cs-CZ" sz="800" dirty="0" smtClean="0"/>
              <a:t>%C4%9Bn%C3%AD&amp;ex=1#</a:t>
            </a:r>
            <a:r>
              <a:rPr lang="cs-CZ" sz="800" dirty="0" err="1" smtClean="0"/>
              <a:t>ai</a:t>
            </a:r>
            <a:r>
              <a:rPr lang="cs-CZ" sz="800" dirty="0" smtClean="0"/>
              <a:t>:MP900425239|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857224" y="1214422"/>
            <a:ext cx="760263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Cílem první pomoci je stavění zevního krvácení a zabránění dalším krevním ztrátám ! </a:t>
            </a:r>
          </a:p>
        </p:txBody>
      </p:sp>
      <p:sp>
        <p:nvSpPr>
          <p:cNvPr id="3" name="TextovéPole 2"/>
          <p:cNvSpPr txBox="1"/>
          <p:nvPr/>
        </p:nvSpPr>
        <p:spPr>
          <a:xfrm>
            <a:off x="1000100" y="3429000"/>
            <a:ext cx="207170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1. Tlak na ránu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85786" y="4000504"/>
            <a:ext cx="7143800" cy="20159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látkou a rukou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při mírném krvácení tlak na ránu přes sterilní krytí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(kapesník, ručník, čistá tkanina), 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prosáklé krytí neodstraňujeme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v případě nutnosti přikládáme další vrstvu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za 10 – 30 minut se při mírném tlaku obvykle krvácení zastaví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857224" y="571480"/>
            <a:ext cx="235745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Zevní krvácení</a:t>
            </a:r>
            <a:endParaRPr lang="cs-CZ" sz="24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2071670" y="2357430"/>
            <a:ext cx="5072098" cy="707886"/>
          </a:xfrm>
          <a:prstGeom prst="rect">
            <a:avLst/>
          </a:prstGeom>
          <a:ln w="38100">
            <a:solidFill>
              <a:srgbClr val="C00000"/>
            </a:solidFill>
          </a:ln>
        </p:spPr>
        <p:txBody>
          <a:bodyPr wrap="square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V případě masivního krvácení je život</a:t>
            </a:r>
            <a:b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v ohrožení!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Obdélník 9"/>
          <p:cNvSpPr/>
          <p:nvPr/>
        </p:nvSpPr>
        <p:spPr>
          <a:xfrm>
            <a:off x="7500958" y="1428736"/>
            <a:ext cx="530276" cy="2862322"/>
          </a:xfrm>
          <a:prstGeom prst="rect">
            <a:avLst/>
          </a:prstGeom>
          <a:noFill/>
          <a:ln w="38100">
            <a:noFill/>
          </a:ln>
        </p:spPr>
        <p:txBody>
          <a:bodyPr wrap="squar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cs-CZ" sz="18000" b="1" dirty="0" smtClean="0">
                <a:ln w="11430"/>
                <a:solidFill>
                  <a:srgbClr val="C00000"/>
                </a:soli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!</a:t>
            </a:r>
            <a:endParaRPr lang="cs-CZ" sz="18000" b="1" dirty="0">
              <a:ln w="11430"/>
              <a:solidFill>
                <a:srgbClr val="C00000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642910" y="1071546"/>
            <a:ext cx="7776864" cy="32470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  <a:buFont typeface="Arial" pitchFamily="34" charset="0"/>
              <a:buChar char="•"/>
            </a:pP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tlakovým obvazem </a:t>
            </a:r>
          </a:p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v případě, kdy lze stlačit cévu proti podkladu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krycí vrstva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tlaková vrstva (stočené obinadlo, polštářek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pohotovostního obvazu,   kapesník apod.)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obvaz, kterým obě vrstvy fixujeme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v případě </a:t>
            </a:r>
            <a:r>
              <a:rPr lang="cs-CZ" sz="2000" dirty="0" err="1" smtClean="0">
                <a:latin typeface="Times New Roman" pitchFamily="18" charset="0"/>
                <a:cs typeface="Times New Roman" pitchFamily="18" charset="0"/>
              </a:rPr>
              <a:t>prokrvácení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přidáme další vrstvu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- je třeba kontrolovat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  puls a prokrvení končetiny</a:t>
            </a: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14810" y="3143248"/>
            <a:ext cx="4243397" cy="308023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4214810" y="628652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928662" y="3143248"/>
            <a:ext cx="138867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2. Elevace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extovéPole 2"/>
          <p:cNvSpPr txBox="1"/>
          <p:nvPr/>
        </p:nvSpPr>
        <p:spPr>
          <a:xfrm>
            <a:off x="928662" y="3500438"/>
            <a:ext cx="788839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  zvýšení končetiny nad úroveň srdce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(snížení krevního tlaku)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  používá se současně s přímým tlakem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  na ránu</a:t>
            </a:r>
          </a:p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  nesmí být použita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 </a:t>
            </a:r>
            <a:r>
              <a:rPr lang="cs-CZ" sz="2000" b="1" dirty="0" smtClean="0">
                <a:latin typeface="Times New Roman"/>
                <a:cs typeface="Times New Roman"/>
              </a:rPr>
              <a:t>·</a:t>
            </a:r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při zlomeninách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dirty="0" smtClean="0">
                <a:latin typeface="Times New Roman"/>
                <a:cs typeface="Times New Roman"/>
              </a:rPr>
              <a:t> ·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v případě cizích předmětů uvízlých v končetině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cs-CZ" sz="2000" b="1" dirty="0" smtClean="0">
                <a:latin typeface="Times New Roman"/>
                <a:cs typeface="Times New Roman"/>
              </a:rPr>
              <a:t> ·</a:t>
            </a: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při možném poranění páteře a míchy</a:t>
            </a:r>
            <a:endParaRPr lang="cs-CZ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/>
          <p:cNvSpPr txBox="1"/>
          <p:nvPr/>
        </p:nvSpPr>
        <p:spPr>
          <a:xfrm>
            <a:off x="714348" y="1285860"/>
            <a:ext cx="7920880" cy="1015663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Při mimořádně silném krvácení a na místech, kde nemůžeme vyvinout potřebný tlak (krkavice, podklíčková tepna) neztrácíme čas a snažíme se zastavit krvácení stlačením cév přímo v ráně!!!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1" name="Picture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86446" y="3286124"/>
            <a:ext cx="2425238" cy="1714512"/>
          </a:xfrm>
          <a:prstGeom prst="rect">
            <a:avLst/>
          </a:prstGeom>
          <a:noFill/>
          <a:ln w="38100">
            <a:solidFill>
              <a:srgbClr val="C00000"/>
            </a:solidFill>
            <a:miter lim="800000"/>
            <a:headEnd/>
            <a:tailEnd/>
          </a:ln>
          <a:effectLst/>
        </p:spPr>
      </p:pic>
      <p:sp>
        <p:nvSpPr>
          <p:cNvPr id="6" name="Obdélník 5"/>
          <p:cNvSpPr/>
          <p:nvPr/>
        </p:nvSpPr>
        <p:spPr>
          <a:xfrm>
            <a:off x="5715008" y="5000636"/>
            <a:ext cx="321471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Beránková, M. - Fleková, A. – </a:t>
            </a:r>
            <a:r>
              <a:rPr lang="cs-CZ" sz="800" dirty="0" err="1" smtClean="0">
                <a:latin typeface="Times New Roman" pitchFamily="18" charset="0"/>
                <a:cs typeface="Times New Roman" pitchFamily="18" charset="0"/>
              </a:rPr>
              <a:t>Holzhauserová</a:t>
            </a:r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, B.: První pomoc. Praha, </a:t>
            </a:r>
            <a:endParaRPr lang="cs-CZ" sz="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ovéPole 3"/>
          <p:cNvSpPr txBox="1"/>
          <p:nvPr/>
        </p:nvSpPr>
        <p:spPr>
          <a:xfrm>
            <a:off x="928662" y="928670"/>
            <a:ext cx="22860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3. Tlakové body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ovéPole 4"/>
          <p:cNvSpPr txBox="1"/>
          <p:nvPr/>
        </p:nvSpPr>
        <p:spPr>
          <a:xfrm>
            <a:off x="1000100" y="1500174"/>
            <a:ext cx="3357586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- místa, kde tepny probíhají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blízko povrchu těla a přímo </a:t>
            </a:r>
            <a:br>
              <a:rPr lang="cs-CZ" sz="2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  nad kostěným podkladem</a:t>
            </a:r>
          </a:p>
        </p:txBody>
      </p:sp>
      <p:sp>
        <p:nvSpPr>
          <p:cNvPr id="6" name="TextovéPole 5"/>
          <p:cNvSpPr txBox="1"/>
          <p:nvPr/>
        </p:nvSpPr>
        <p:spPr>
          <a:xfrm>
            <a:off x="1571604" y="3143248"/>
            <a:ext cx="2071702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spánkový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lícní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krční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podklíčkový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pažní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břišní</a:t>
            </a:r>
          </a:p>
          <a:p>
            <a:pPr marL="457200" indent="-457200">
              <a:buFont typeface="+mj-lt"/>
              <a:buAutoNum type="arabicPeriod"/>
            </a:pPr>
            <a:r>
              <a:rPr lang="cs-CZ" sz="2000" dirty="0" smtClean="0">
                <a:latin typeface="Times New Roman" pitchFamily="18" charset="0"/>
                <a:cs typeface="Times New Roman" pitchFamily="18" charset="0"/>
              </a:rPr>
              <a:t>stehenní</a:t>
            </a:r>
          </a:p>
        </p:txBody>
      </p:sp>
      <p:pic>
        <p:nvPicPr>
          <p:cNvPr id="10241" name="Picture 1" descr="C:\Users\ucitel\Desktop\tlakové body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143504" y="642918"/>
            <a:ext cx="2692413" cy="557624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</p:pic>
      <p:sp>
        <p:nvSpPr>
          <p:cNvPr id="9" name="Obdélník 8"/>
          <p:cNvSpPr/>
          <p:nvPr/>
        </p:nvSpPr>
        <p:spPr>
          <a:xfrm>
            <a:off x="5143504" y="6286520"/>
            <a:ext cx="2857520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800" dirty="0" smtClean="0">
                <a:latin typeface="Times New Roman" pitchFamily="18" charset="0"/>
                <a:cs typeface="Times New Roman" pitchFamily="18" charset="0"/>
              </a:rPr>
              <a:t>Zemanová, J.: První pomoc pro učitele ZŠ a SŠ. Ostrava 2006.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785786" y="1571612"/>
            <a:ext cx="5429288" cy="470898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Který tlakový bod byste použili v případě </a:t>
            </a:r>
            <a:b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masivního krvácení?</a:t>
            </a:r>
          </a:p>
          <a:p>
            <a:pPr marL="342900" indent="-342900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Prudké krvácení horní končetiny nad zápěstím</a:t>
            </a:r>
          </a:p>
          <a:p>
            <a:pPr marL="342900" indent="-342900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Masivní krvácení dolní končetiny nad kolenem</a:t>
            </a:r>
          </a:p>
          <a:p>
            <a:pPr marL="342900" indent="-342900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Krvácení na hlavě nad spánkem</a:t>
            </a:r>
          </a:p>
          <a:p>
            <a:pPr marL="342900" indent="-342900">
              <a:buAutoNum type="arabicParenR"/>
            </a:pPr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Správně k sobě přiřaďte: </a:t>
            </a:r>
          </a:p>
          <a:p>
            <a:pPr marL="342900" indent="-342900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tepenné krvácení</a:t>
            </a:r>
          </a:p>
          <a:p>
            <a:pPr marL="342900" indent="-342900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žilní krvácení</a:t>
            </a:r>
          </a:p>
          <a:p>
            <a:pPr marL="342900" indent="-342900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kapilární krvácení</a:t>
            </a:r>
          </a:p>
          <a:p>
            <a:r>
              <a:rPr lang="cs-CZ" sz="2000" dirty="0" smtClean="0">
                <a:solidFill>
                  <a:srgbClr val="C00000"/>
                </a:solidFill>
              </a:rPr>
              <a:t>a)   </a:t>
            </a: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krev tmavočervené barvy z rány volně vytéká</a:t>
            </a:r>
            <a:b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nebo  se valí</a:t>
            </a:r>
          </a:p>
          <a:p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b)   nebývá příliš závažné, k zastavení dochází </a:t>
            </a:r>
            <a:b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      průměrně za 6 – 8 minut</a:t>
            </a:r>
            <a:r>
              <a:rPr lang="cs-CZ" sz="2000" dirty="0" smtClean="0">
                <a:solidFill>
                  <a:srgbClr val="C00000"/>
                </a:solidFill>
              </a:rPr>
              <a:t> </a:t>
            </a:r>
          </a:p>
          <a:p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c)   světlá krev z rány rytmicky  vystřikuje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ovéPole 6"/>
          <p:cNvSpPr txBox="1"/>
          <p:nvPr/>
        </p:nvSpPr>
        <p:spPr>
          <a:xfrm>
            <a:off x="6929454" y="2143116"/>
            <a:ext cx="1500198" cy="2246769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pažní</a:t>
            </a:r>
          </a:p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stehenní</a:t>
            </a:r>
          </a:p>
          <a:p>
            <a:pPr algn="ctr"/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spánkový</a:t>
            </a:r>
          </a:p>
          <a:p>
            <a:pPr algn="ctr"/>
            <a:endParaRPr lang="cs-CZ" sz="20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 algn="ctr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 c)</a:t>
            </a:r>
          </a:p>
          <a:p>
            <a:pPr marL="457200" indent="-457200" algn="ctr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 a)</a:t>
            </a:r>
          </a:p>
          <a:p>
            <a:pPr marL="457200" indent="-457200" algn="ctr">
              <a:buAutoNum type="arabicParenR"/>
            </a:pPr>
            <a:r>
              <a:rPr lang="cs-CZ" sz="2000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+  b)</a:t>
            </a:r>
            <a:endParaRPr lang="cs-CZ" sz="2000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Obdélník 7"/>
          <p:cNvSpPr/>
          <p:nvPr/>
        </p:nvSpPr>
        <p:spPr>
          <a:xfrm>
            <a:off x="7072330" y="0"/>
            <a:ext cx="1368152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cs-CZ" sz="80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ú</a:t>
            </a:r>
            <a:endParaRPr lang="cs-CZ" sz="80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9" name="TextovéPole 8"/>
          <p:cNvSpPr txBox="1"/>
          <p:nvPr/>
        </p:nvSpPr>
        <p:spPr>
          <a:xfrm>
            <a:off x="1428728" y="857256"/>
            <a:ext cx="21602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imes New Roman" pitchFamily="18" charset="0"/>
                <a:cs typeface="Times New Roman" pitchFamily="18" charset="0"/>
              </a:rPr>
              <a:t>Čas: 2 minuty</a:t>
            </a:r>
            <a:endParaRPr lang="cs-CZ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ovéPole 9"/>
          <p:cNvSpPr txBox="1"/>
          <p:nvPr/>
        </p:nvSpPr>
        <p:spPr>
          <a:xfrm>
            <a:off x="6929454" y="1428736"/>
            <a:ext cx="17145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Řešení:</a:t>
            </a:r>
            <a:endParaRPr lang="cs-CZ" sz="2000" b="1" dirty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ovéPole 10"/>
          <p:cNvSpPr txBox="1"/>
          <p:nvPr/>
        </p:nvSpPr>
        <p:spPr>
          <a:xfrm>
            <a:off x="714348" y="1428736"/>
            <a:ext cx="5572164" cy="507831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  <p:sp>
        <p:nvSpPr>
          <p:cNvPr id="12" name="TextovéPole 11"/>
          <p:cNvSpPr txBox="1"/>
          <p:nvPr/>
        </p:nvSpPr>
        <p:spPr>
          <a:xfrm>
            <a:off x="6858016" y="2071678"/>
            <a:ext cx="1785950" cy="2585323"/>
          </a:xfrm>
          <a:prstGeom prst="rect">
            <a:avLst/>
          </a:prstGeom>
          <a:solidFill>
            <a:srgbClr val="C00000"/>
          </a:solidFill>
        </p:spPr>
        <p:txBody>
          <a:bodyPr wrap="square" rtlCol="0">
            <a:spAutoFit/>
          </a:bodyPr>
          <a:lstStyle/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-2.22222E-6 L -0.00087 0.75093 " pathEditMode="relative" rAng="0" ptsTypes="AA">
                                      <p:cBhvr>
                                        <p:cTn id="6" dur="5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1" y="3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7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" fill="hold">
                      <p:stCondLst>
                        <p:cond delay="0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3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82 0.00092 L 0.16406 -0.00093 " pathEditMode="relative" rAng="0" ptsTypes="AA">
                                      <p:cBhvr>
                                        <p:cTn id="1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80" y="-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</p:bldLst>
  </p:timing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510</TotalTime>
  <Words>461</Words>
  <Application>Microsoft Office PowerPoint</Application>
  <PresentationFormat>Předvádění na obrazovce (4:3)</PresentationFormat>
  <Paragraphs>120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sady Office</vt:lpstr>
      <vt:lpstr>      Výukový materiál v rámci projektu OPVK 1.5 Peníze středním školám  Číslo projektu:  CZ.1.07/1.5.00/34.0883  Název projektu:  Rozvoj vzdělanosti Číslo šablony:     III/2 Datum vytvoření:  14. 2. 2013 Autor:   Ing. Ivana Náplavová Určeno pro předmět: První pomoc  Tematická oblast:  Poranění a akutní stavy Obor vzdělání:  Masér sportovní a rekondiční 69-41-L/002 1. ročník Název výukového materiálu:  Výuková prezentace: Krvácení, zevní Popis využití:  Druhy krvácení, způsoby stavění zevního krvácení, úkoly    pro žáky Čas:     15 minut </vt:lpstr>
      <vt:lpstr>Snímek 2</vt:lpstr>
      <vt:lpstr>Snímek 3</vt:lpstr>
      <vt:lpstr>Snímek 4</vt:lpstr>
      <vt:lpstr>Snímek 5</vt:lpstr>
      <vt:lpstr>Snímek 6</vt:lpstr>
      <vt:lpstr>Snímek 7</vt:lpstr>
      <vt:lpstr>Snímek 8</vt:lpstr>
      <vt:lpstr>Snímek 9</vt:lpstr>
      <vt:lpstr>Snímek 10</vt:lpstr>
      <vt:lpstr>Snímek 11</vt:lpstr>
      <vt:lpstr>Snímek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Paul</dc:creator>
  <cp:lastModifiedBy>ucitel</cp:lastModifiedBy>
  <cp:revision>62</cp:revision>
  <dcterms:created xsi:type="dcterms:W3CDTF">2012-07-27T05:59:27Z</dcterms:created>
  <dcterms:modified xsi:type="dcterms:W3CDTF">2013-03-28T09:43:55Z</dcterms:modified>
</cp:coreProperties>
</file>