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5E4B-DFF6-4146-8345-57C46BEB7FC7}" type="datetimeFigureOut">
              <a:rPr lang="cs-CZ" smtClean="0"/>
              <a:pPr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E977-F1ED-41FB-BFCE-B2388F4B60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52565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    Výukový materiál v rámci projektu OPVK 1.5 Peníze středním školám</a:t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projektu: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CZ.1.07/1.5.00/34.0883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Rozvoj vzdělanosti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šablony:   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III/2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Datum vytvoření: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15. 2. 2013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Autor: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Ing. Ivana Náplavová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Určeno pro předmět: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Tematická oblast: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Poranění a akutní stavy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Obor vzdělání: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Masér sportovní a rekondiční 69-41-L/002 1. ročník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výukového materiálu: 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Výuková prezentace: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Vnitřní krvácení,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krvácení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			z tělních otvorů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Popis využití: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Příznaky, druhy, 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ákladní první pomoc, polohy při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		ošetřování, úkoly pro žáky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Čas: 			15 minut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332656"/>
            <a:ext cx="3376464" cy="3600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VY_32_INOVACE_PPM14260NÁP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ucitel\Documents\mamca\sablony\loga\loga_sablony_pruhledne správn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961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785794"/>
            <a:ext cx="731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Krvácení z konečníku, močových cest a pohlavních orgánů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357298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Poloha při ošetřování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zádech s mírně podloženou hlavou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a pokrčenými dolními končetinami v kolenou 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2500306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pod postiženého podložíme silnou odsávací vrstvu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obvazového materiálu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před podložením překřížíme nohy postiženého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břicho přiložíme studený obklad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případně uschováme stolici, popř. vymočený kámen...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143248"/>
            <a:ext cx="857256" cy="1250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786578" y="4357694"/>
            <a:ext cx="175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857760"/>
            <a:ext cx="1854109" cy="144637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1857356" y="6286520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/archive#/?q=</a:t>
            </a:r>
            <a:r>
              <a:rPr lang="cs-CZ" sz="800" dirty="0" err="1" smtClean="0"/>
              <a:t>ice</a:t>
            </a:r>
            <a:r>
              <a:rPr lang="cs-CZ" sz="800" dirty="0" smtClean="0"/>
              <a:t>&amp;</a:t>
            </a:r>
            <a:r>
              <a:rPr lang="cs-CZ" sz="800" dirty="0" err="1" smtClean="0"/>
              <a:t>photo</a:t>
            </a:r>
            <a:r>
              <a:rPr lang="cs-CZ" sz="800" dirty="0" smtClean="0"/>
              <a:t>_lib=</a:t>
            </a:r>
            <a:r>
              <a:rPr lang="cs-CZ" sz="800" dirty="0" err="1" smtClean="0"/>
              <a:t>morgueFile</a:t>
            </a:r>
            <a:endParaRPr lang="cs-CZ" sz="800" dirty="0"/>
          </a:p>
        </p:txBody>
      </p:sp>
      <p:pic>
        <p:nvPicPr>
          <p:cNvPr id="2053" name="Picture 5" descr="http://cdn.morguefile.com/imageData/public/files/c/click/preview/fldr_2008_11_08/file0002141232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857760"/>
            <a:ext cx="2000264" cy="1429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4429124" y="6286520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/archive#/?q=</a:t>
            </a:r>
            <a:r>
              <a:rPr lang="cs-CZ" sz="800" dirty="0" err="1" smtClean="0"/>
              <a:t>towel</a:t>
            </a:r>
            <a:r>
              <a:rPr lang="cs-CZ" sz="800" dirty="0" smtClean="0"/>
              <a:t>%20&amp;</a:t>
            </a:r>
            <a:r>
              <a:rPr lang="cs-CZ" sz="800" dirty="0" err="1" smtClean="0"/>
              <a:t>photo</a:t>
            </a:r>
            <a:r>
              <a:rPr lang="cs-CZ" sz="800" dirty="0" smtClean="0"/>
              <a:t>_lib=</a:t>
            </a:r>
            <a:r>
              <a:rPr lang="cs-CZ" sz="800" dirty="0" err="1" smtClean="0"/>
              <a:t>morgueFile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107154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Beránková, M. - Fleková, A.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Holzhauserová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B.: První pomoc.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Informatorium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Krivaničová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J. a kol.: Domácí lékař.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Avicenum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1991.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Zemanová, J.: První pomoc pro učitele ZŠ a SŠ. Ostrava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57290" y="64291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Vnitřní krvácení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14414" y="3286124"/>
            <a:ext cx="4929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Příznaky: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nápadná bledost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slabost, malátnost, únava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spavost, opakované zívání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zrychlený, špatně hmatný, nitkovitý puls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pokles krevního tlaku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okrajové části těla jsou chladné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a studeně zpocené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zrychlené povrchní dýchání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57950" y="3643314"/>
            <a:ext cx="2071702" cy="2554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Příznaky šoku z krevní ztráty nemusí být při poskytování první pomoci ještě rozvinuty!</a:t>
            </a:r>
          </a:p>
          <a:p>
            <a:pPr algn="ctr"/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85852" y="1428736"/>
            <a:ext cx="4786346" cy="166968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Může nastat po úrazu i v případě, kdy postižený nemá jednoznačné známky zevního poranění!</a:t>
            </a:r>
          </a:p>
          <a:p>
            <a:pPr algn="ctr"/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72330" y="714356"/>
            <a:ext cx="721220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1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cs-CZ" sz="1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785926"/>
            <a:ext cx="7106562" cy="4093428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dutiny břišní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(prasklé mimoděložní těhotenství,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prasklé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aneuryzma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postižený obvykle zvrací; ukládáme do úlevové polohy na boku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zažívacího ústrojí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(vředová choroba žaludku, jícnové varixy)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postižený zvrací krev, má nucení na stolici, která je řídká, černá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dutiny hrudní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(prasknutí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výdutě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hrudní aorty, prasknutí srdeční stěny)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postižený je dušný, má výrazné omezení dýchacích pohybů;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ukládáme jej do polohy v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polosedu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 oporou hlavy a zad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14414" y="92867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Druhy vnitřního krvácení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ile:Auscultation of the anterior Thor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71480"/>
            <a:ext cx="2428892" cy="16121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5572132" y="2214554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http://commons.wikimedia.org/wiki/File:Auscultation_of_the_anterior_Thorax.jpg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785794"/>
            <a:ext cx="68580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dýchacích cest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(nádorového původu, eventuelně při tuberkulóze)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postižení krev vykašlávají nebo mohou krev polykat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a následně zvracet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dutiny lebeční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(úraz hlavy)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postižení upadnou obvykle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do bezvědomí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měkkých tkání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(při zlomeninách dlouhých kostí)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zlomenina a krvácení způsobují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deformaci a otok končetiny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Krevní ztráty jsou velké: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291514" cy="21909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428596" y="5429264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zlomeniny pánve až 5 000 ml krve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zlomeniny stehna až 2 500 ml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zlomeniny bérce 1 000 ml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86314" y="5500702"/>
            <a:ext cx="4214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zlomeniny paže 800 ml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zlomeniny předloktí 400ml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57752" y="4572008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http://office.</a:t>
            </a:r>
            <a:r>
              <a:rPr lang="cs-CZ" sz="800" dirty="0" err="1" smtClean="0"/>
              <a:t>microsoft.com</a:t>
            </a:r>
            <a:r>
              <a:rPr lang="cs-CZ" sz="800" dirty="0" smtClean="0"/>
              <a:t>/</a:t>
            </a:r>
            <a:r>
              <a:rPr lang="cs-CZ" sz="800" dirty="0" err="1" smtClean="0"/>
              <a:t>cs</a:t>
            </a:r>
            <a:r>
              <a:rPr lang="cs-CZ" sz="800" dirty="0" smtClean="0"/>
              <a:t>-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images</a:t>
            </a:r>
            <a:r>
              <a:rPr lang="cs-CZ" sz="800" dirty="0" smtClean="0"/>
              <a:t>/</a:t>
            </a:r>
            <a:r>
              <a:rPr lang="cs-CZ" sz="800" dirty="0" err="1" smtClean="0"/>
              <a:t>results.aspx</a:t>
            </a:r>
            <a:r>
              <a:rPr lang="cs-CZ" sz="800" dirty="0" smtClean="0"/>
              <a:t>?</a:t>
            </a:r>
            <a:r>
              <a:rPr lang="cs-CZ" sz="800" dirty="0" err="1" smtClean="0"/>
              <a:t>qu</a:t>
            </a:r>
            <a:r>
              <a:rPr lang="cs-CZ" sz="800" dirty="0" smtClean="0"/>
              <a:t>=zlomenina&amp;ex=1#</a:t>
            </a:r>
            <a:r>
              <a:rPr lang="cs-CZ" sz="800" dirty="0" err="1" smtClean="0"/>
              <a:t>ai</a:t>
            </a:r>
            <a:r>
              <a:rPr lang="cs-CZ" sz="800" dirty="0" smtClean="0"/>
              <a:t>:MP900411669|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1368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</a:t>
            </a:r>
            <a:endParaRPr lang="cs-CZ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572264" y="7143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Čas: 2 minuty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59458"/>
            <a:ext cx="3429024" cy="94854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857620" y="15716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00892" y="4071942"/>
            <a:ext cx="1714512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1 - b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2 - f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3 - a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4 - e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5 - c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6 - d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32115"/>
            <a:ext cx="3429024" cy="83976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857620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1357298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poranění hrudníku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poranění pánve, břicha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poloha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zotavovací poloha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autotransfúzní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poloha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krvácení z úst, popáleniny zad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3429024" cy="121444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86182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1545658" cy="121444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5929322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286388"/>
            <a:ext cx="3429024" cy="10001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3786182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20" name="Picture 4" descr="bezved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286388"/>
            <a:ext cx="3471704" cy="9676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1" name="TextovéPole 20"/>
          <p:cNvSpPr txBox="1"/>
          <p:nvPr/>
        </p:nvSpPr>
        <p:spPr>
          <a:xfrm>
            <a:off x="7858148" y="52863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928794" y="71435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Přiřaďte názvy k obrázkům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000892" y="364331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929454" y="4143380"/>
            <a:ext cx="150019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6024 -0.003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1538" y="228599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Základní první pomoc: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857232"/>
            <a:ext cx="7215238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Stavění vnitřního krvácení je v rámci první pomoci značně omezeno!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1538" y="3000372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uložení postiženého do vhodné polohy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protišoková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autotransfúzní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udržení průchodnosti dýchacích cest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zabránění zbytečných pohybů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poskytnutí psychické podpory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přiložení studeného obkladu na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oblast dle vyvolávající příčiny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zabránění tepelným ztrátám, ale i přehřátí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přivolání ZZS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643182"/>
            <a:ext cx="1619250" cy="2238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429388" y="501830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585160"/>
            <a:ext cx="388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Krvácení z tělních otvorů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210432"/>
            <a:ext cx="296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dutiny ústní 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1785926"/>
            <a:ext cx="517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vzniká obvykle po vytržení nebo vyražení zubu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7224" y="3442680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do zubního lůžka vložíme tampon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postižený tampon skousne alespoň na 30 minut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vyražený zub zabalíme a přineseme k lékaři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 krvácení z jazyka, tváře, měkkého patra, nosohltanu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– stiskneme lícní tlakový bod nebo bod na krkavici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kontrolujeme fyziologické funkce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zajistíme příjezd ZZS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7224" y="2357430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Poloha při ošetřování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postiženého při vědomí poloha vsedě, s předkloněnou hlavou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postiženého v bezvědomí poloha na boku, aby mohla krev odtékat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000504"/>
            <a:ext cx="904870" cy="1250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7072330" y="5286388"/>
            <a:ext cx="185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5122" name="Picture 2" descr="http://cdn.morguefile.com/imageData/public/files/d/daisukerman/preview/fldr_2005_04_20/file0001575651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0042"/>
            <a:ext cx="2476476" cy="1857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6072198" y="2357430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morguefile.com</a:t>
            </a:r>
            <a:r>
              <a:rPr lang="cs-CZ" sz="800" dirty="0" smtClean="0"/>
              <a:t>/archive#/?q=</a:t>
            </a:r>
            <a:r>
              <a:rPr lang="cs-CZ" sz="800" dirty="0" err="1" smtClean="0"/>
              <a:t>tooth</a:t>
            </a:r>
            <a:r>
              <a:rPr lang="cs-CZ" sz="800" dirty="0" smtClean="0"/>
              <a:t>&amp;</a:t>
            </a:r>
            <a:r>
              <a:rPr lang="cs-CZ" sz="800" dirty="0" err="1" smtClean="0"/>
              <a:t>photo</a:t>
            </a:r>
            <a:r>
              <a:rPr lang="cs-CZ" sz="800" dirty="0" smtClean="0"/>
              <a:t>_lib=</a:t>
            </a:r>
            <a:r>
              <a:rPr lang="cs-CZ" sz="800" dirty="0" err="1" smtClean="0"/>
              <a:t>morgueFile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785794"/>
            <a:ext cx="295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Krvácení z nosu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428736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Poloha při ošetřování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postiženého při vědomí poloha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vsedě, s předkloněnou hlavou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postiženého v bezvědomí poloha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na boku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3571876"/>
            <a:ext cx="5929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stiskneme nosní křídla na dobu 3-5 minut s klidným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dýcháním úst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čelo a do týla přiložíme studený obklad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nos nikdy nevyplachujeme a nesnažíme se o zavedení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tamponády</a:t>
            </a:r>
          </a:p>
        </p:txBody>
      </p:sp>
      <p:pic>
        <p:nvPicPr>
          <p:cNvPr id="5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000504"/>
            <a:ext cx="904870" cy="1250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7072330" y="5286388"/>
            <a:ext cx="185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3233735" cy="210149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6000760" y="3143248"/>
            <a:ext cx="25717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800" dirty="0" smtClean="0"/>
              <a:t>http://commons.wikimedia.org/wiki/File:BrokenNose.jpg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274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Krvácení z ucha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071546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Poloha při ošetřování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postiženého při vědomí poloha vsedě, s opřením hlavy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u postiženého v bezvědomí po ošetření poloha na boku 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postižené strany a hlavu a ramena vypodložíme tak, aby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se obvaz nedotýkal podložky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4348" y="3071810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První pomoc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přiložíme savý obvaz na ucho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kontrolujeme fyziologické funkce a krvácení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ZZS voláme při silném nebo obtížně zastavitelném 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krvácení, při bezvědomí nebo po úrazu hlavy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5072074"/>
            <a:ext cx="777686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Pokud z ucha, případně i nosu vytéká v souvislosti s úrazem hlavy tekutina smíšená s krví, jedná se pravděpodobně o zlomeninu lebky!!!</a:t>
            </a:r>
            <a:endParaRPr lang="cs-CZ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ile:CZ-IJ03 První 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143248"/>
            <a:ext cx="857256" cy="1250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786578" y="4357694"/>
            <a:ext cx="175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http://commons.wikimedia.org/wiki/File:CZ-IJ03_Prvn%C3%AD_pomoc.jpg</a:t>
            </a:r>
            <a:endParaRPr lang="cs-CZ" sz="800" dirty="0"/>
          </a:p>
        </p:txBody>
      </p:sp>
      <p:pic>
        <p:nvPicPr>
          <p:cNvPr id="3074" name="Picture 2" descr="File: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0042"/>
            <a:ext cx="1281096" cy="20088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7000892" y="2500306"/>
            <a:ext cx="1428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800" dirty="0" smtClean="0"/>
              <a:t>http://commons.wikimedia.org/wiki/File:Ear.jpg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499</Words>
  <Application>Microsoft Office PowerPoint</Application>
  <PresentationFormat>Předvádění na obrazovce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     Výukový materiál v rámci projektu OPVK 1.5 Peníze středním školám Číslo projektu:  CZ.1.07/1.5.00/34.0883  Název projektu:  Rozvoj vzdělanosti Číslo šablony:     III/2 Datum vytvoření:  15. 2. 2013 Autor:   Ing. Ivana Náplavová Určeno pro předmět: První pomoc  Tematická oblast:  Poranění a akutní stavy Obor vzdělání:  Masér sportovní a rekondiční 69-41-L/002 1. ročník Název výukového materiálu:  Výuková prezentace: Vnitřní krvácení, krvácení    z tělních otvorů Popis využití:  Příznaky, druhy, základní první pomoc, polohy při     ošetřování, úkoly pro žáky Čas:    15 minut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v rámci projektu OPVK 1.5 Peníze středním školám  Číslo projektu:  CZ.1.07/1.5.00/34.0883  Název projektu:  Rozvoj vzdělanosti Číslo šablony:     III/2 Datum vytvoření:  1.9. 2012 Autor:   Ing. Ivana Náplavová Určeno pro předmět: První pomoc  Tematická oblast:  Poranění a akutní stavy Obor vzdělání:  Masér sportovní a rekondiční 69-41-L/002 1. ročník Název výukového materiálu:  Výuková prezentace Popis využití: Čas:  00 minut</dc:title>
  <dc:creator>Paul</dc:creator>
  <cp:lastModifiedBy>ucitel</cp:lastModifiedBy>
  <cp:revision>63</cp:revision>
  <dcterms:created xsi:type="dcterms:W3CDTF">2012-07-27T05:59:20Z</dcterms:created>
  <dcterms:modified xsi:type="dcterms:W3CDTF">2013-03-28T09:44:33Z</dcterms:modified>
</cp:coreProperties>
</file>