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31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6E79A-6AF3-46B1-80F0-66260B6B655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BA-D262-48EB-8C57-BB328C24D1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6E79A-6AF3-46B1-80F0-66260B6B655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BA-D262-48EB-8C57-BB328C24D1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6E79A-6AF3-46B1-80F0-66260B6B655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BA-D262-48EB-8C57-BB328C24D1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6E79A-6AF3-46B1-80F0-66260B6B655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BA-D262-48EB-8C57-BB328C24D1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6E79A-6AF3-46B1-80F0-66260B6B655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BA-D262-48EB-8C57-BB328C24D1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6E79A-6AF3-46B1-80F0-66260B6B655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BA-D262-48EB-8C57-BB328C24D1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6E79A-6AF3-46B1-80F0-66260B6B655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BA-D262-48EB-8C57-BB328C24D1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6E79A-6AF3-46B1-80F0-66260B6B655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BA-D262-48EB-8C57-BB328C24D1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6E79A-6AF3-46B1-80F0-66260B6B655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BA-D262-48EB-8C57-BB328C24D1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6E79A-6AF3-46B1-80F0-66260B6B655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BA-D262-48EB-8C57-BB328C24D1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6E79A-6AF3-46B1-80F0-66260B6B655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B6ABA-D262-48EB-8C57-BB328C24D1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6E79A-6AF3-46B1-80F0-66260B6B655B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B6ABA-D262-48EB-8C57-BB328C24D1F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pp.zshk.cz/vyuka/zilni-krvaceni.aspx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kYYuPo6ZW0" TargetMode="External"/><Relationship Id="rId2" Type="http://schemas.openxmlformats.org/officeDocument/2006/relationships/hyperlink" Target="http://www.youtube.com/watch?v=-Dn5kLFVnAw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1142984"/>
            <a:ext cx="7772400" cy="5256584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0" lang="cs-CZ" sz="18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br>
              <a:rPr kumimoji="0" lang="cs-CZ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800" b="1" dirty="0" smtClean="0">
                <a:latin typeface="Times New Roman" pitchFamily="18" charset="0"/>
                <a:cs typeface="Times New Roman" pitchFamily="18" charset="0"/>
              </a:rPr>
              <a:t>Výukový materiál v rámci projektu OPVK 1.5 Peníze středním školám</a:t>
            </a:r>
            <a:br>
              <a:rPr kumimoji="0" lang="cs-CZ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Číslo projektu: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CZ.1.07/1.5.00/34.0883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Název projektu:	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Rozvoj vzdělanosti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Číslo šablony:   	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III/2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Datum vytvoření:	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19. 2. 2013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Autor:		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Ing. Ivana Náplavová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Určeno pro předmět: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První pomoc 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Tematická oblast: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Poranění a akutní stavy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600" b="1" dirty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Obor vzdělání: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Masér sportovní a rekondiční 69-41-L/002 1. ročník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600" b="1" dirty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Název výukového materiálu: 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Modelov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á situace 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Krvácení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žilní a tepenné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Popis využití:	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Rozpoznání žilního a tepenného krvácení, způsoby stavění </a:t>
            </a:r>
            <a:b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			zevního krvácení, video, úkoly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pro žáky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Čas:  			15 minut</a:t>
            </a:r>
            <a:r>
              <a:rPr kumimoji="0" lang="cs-CZ" sz="1800" b="1" dirty="0" smtClean="0">
                <a:solidFill>
                  <a:schemeClr val="tx2"/>
                </a:solidFill>
              </a:rPr>
              <a:t/>
            </a:r>
            <a:br>
              <a:rPr kumimoji="0" lang="cs-CZ" sz="1800" b="1" dirty="0" smtClean="0">
                <a:solidFill>
                  <a:schemeClr val="tx2"/>
                </a:solidFill>
              </a:rPr>
            </a:br>
            <a:endParaRPr lang="cs-CZ" sz="1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148064" y="332656"/>
            <a:ext cx="3376464" cy="360040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VY_32_INOVACE_PPM14360NÁP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5" name="Picture 3" descr="C:\Users\ucitel\Documents\mamca\sablony\loga\loga_sablony_pruhledne správné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320000" cy="9618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285852" y="1857364"/>
            <a:ext cx="2714644" cy="147732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 je typické pro: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</a:pP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tepenné krvácení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</a:pPr>
            <a:r>
              <a:rPr lang="cs-C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ilní krvácení</a:t>
            </a:r>
            <a:endParaRPr lang="cs-CZ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429388" y="642918"/>
            <a:ext cx="136815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ú</a:t>
            </a:r>
            <a:endParaRPr lang="cs-CZ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214414" y="1285860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Čas: 1 minuta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285852" y="4500570"/>
            <a:ext cx="6715172" cy="142795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Tepenné</a:t>
            </a: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krev z rány rytmicky vystřikuje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Žilní</a:t>
            </a: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krev tmavočervené barvy z rány volně vytéká nebo se valí 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357290" y="4000504"/>
            <a:ext cx="1159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Řešení: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214414" y="1785926"/>
            <a:ext cx="2857520" cy="175432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142976" y="4429132"/>
            <a:ext cx="6929486" cy="1754326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53284E-6 L 0.00399 0.22617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1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66235E-6 L 0.329 -0.0037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hlinkClick r:id="rId2"/>
          </p:cNvPr>
          <p:cNvSpPr/>
          <p:nvPr/>
        </p:nvSpPr>
        <p:spPr>
          <a:xfrm>
            <a:off x="1071538" y="2000240"/>
            <a:ext cx="62865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http://ppp.zshk.cz/vyuka/zilni-krvaceni.aspx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 minuty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00100" y="1000108"/>
            <a:ext cx="5286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Modelová situace – žilní krvácení</a:t>
            </a:r>
            <a:endParaRPr lang="cs-CZ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&amp;Zcaron;ilní krvácení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3214686"/>
            <a:ext cx="2905092" cy="217881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sp>
        <p:nvSpPr>
          <p:cNvPr id="5" name="Obdélník 4"/>
          <p:cNvSpPr/>
          <p:nvPr/>
        </p:nvSpPr>
        <p:spPr>
          <a:xfrm>
            <a:off x="6357950" y="5447124"/>
            <a:ext cx="203613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 smtClean="0"/>
              <a:t>http://ppp.zshk.cz/vyuka/zilni-krvaceni.aspx</a:t>
            </a:r>
            <a:endParaRPr lang="cs-CZ" sz="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85786" y="3357562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Otázky k ukázce: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14348" y="3714752"/>
            <a:ext cx="47149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Co tvoří tlakový obvaz?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Co dělat v případě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prokrvácení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obvazu?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Co dělat po ošetření poranění?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268760"/>
            <a:ext cx="1996231" cy="3888432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3" name="Obdélník 2"/>
          <p:cNvSpPr/>
          <p:nvPr/>
        </p:nvSpPr>
        <p:spPr>
          <a:xfrm>
            <a:off x="6372200" y="5301208"/>
            <a:ext cx="2016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http://office.</a:t>
            </a:r>
            <a:r>
              <a:rPr lang="cs-CZ" sz="800" dirty="0" err="1" smtClean="0">
                <a:latin typeface="Times New Roman" pitchFamily="18" charset="0"/>
                <a:cs typeface="Times New Roman" pitchFamily="18" charset="0"/>
              </a:rPr>
              <a:t>microsoft.com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800" dirty="0" err="1" smtClean="0">
                <a:latin typeface="Times New Roman" pitchFamily="18" charset="0"/>
                <a:cs typeface="Times New Roman" pitchFamily="18" charset="0"/>
              </a:rPr>
              <a:t>cs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800" dirty="0" err="1" smtClean="0">
                <a:latin typeface="Times New Roman" pitchFamily="18" charset="0"/>
                <a:cs typeface="Times New Roman" pitchFamily="18" charset="0"/>
              </a:rPr>
              <a:t>cz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800" dirty="0" err="1" smtClean="0">
                <a:latin typeface="Times New Roman" pitchFamily="18" charset="0"/>
                <a:cs typeface="Times New Roman" pitchFamily="18" charset="0"/>
              </a:rPr>
              <a:t>images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800" dirty="0" err="1" smtClean="0">
                <a:latin typeface="Times New Roman" pitchFamily="18" charset="0"/>
                <a:cs typeface="Times New Roman" pitchFamily="18" charset="0"/>
              </a:rPr>
              <a:t>results.aspx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800" dirty="0" err="1" smtClean="0">
                <a:latin typeface="Times New Roman" pitchFamily="18" charset="0"/>
                <a:cs typeface="Times New Roman" pitchFamily="18" charset="0"/>
              </a:rPr>
              <a:t>qu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sz="800" dirty="0" err="1" smtClean="0">
                <a:latin typeface="Times New Roman" pitchFamily="18" charset="0"/>
                <a:cs typeface="Times New Roman" pitchFamily="18" charset="0"/>
              </a:rPr>
              <a:t>otazn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%C3%</a:t>
            </a:r>
            <a:r>
              <a:rPr lang="cs-CZ" sz="800" dirty="0" err="1" smtClean="0">
                <a:latin typeface="Times New Roman" pitchFamily="18" charset="0"/>
                <a:cs typeface="Times New Roman" pitchFamily="18" charset="0"/>
              </a:rPr>
              <a:t>ADk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&amp;ex=1#</a:t>
            </a:r>
            <a:r>
              <a:rPr lang="cs-CZ" sz="800" dirty="0" err="1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:MC900434859|</a:t>
            </a:r>
            <a:endParaRPr lang="cs-CZ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1538" y="1000108"/>
            <a:ext cx="492922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Tlakový obvaz tvoří: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rycí vrstva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laková vrstva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ixační vrstva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V případě prosáknutí obvazu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přiložíme další tlakovou vrstvu (až dvě, pak případně použijeme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zaškrcovadlo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457200" indent="-457200">
              <a:buFont typeface="+mj-lt"/>
              <a:buAutoNum type="arabicPeriod"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Po ošetření poranění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zvedneme končetinu nad úroveň srdce (elevace).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4500570"/>
            <a:ext cx="2357454" cy="1652421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</p:spPr>
      </p:pic>
      <p:sp>
        <p:nvSpPr>
          <p:cNvPr id="6" name="Obdélník 5"/>
          <p:cNvSpPr/>
          <p:nvPr/>
        </p:nvSpPr>
        <p:spPr>
          <a:xfrm>
            <a:off x="1928794" y="6143644"/>
            <a:ext cx="23574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http://office.</a:t>
            </a:r>
            <a:r>
              <a:rPr lang="cs-CZ" sz="800" dirty="0" err="1" smtClean="0"/>
              <a:t>microsoft.com</a:t>
            </a:r>
            <a:r>
              <a:rPr lang="cs-CZ" sz="800" dirty="0" smtClean="0"/>
              <a:t>/</a:t>
            </a:r>
            <a:r>
              <a:rPr lang="cs-CZ" sz="800" dirty="0" err="1" smtClean="0"/>
              <a:t>cs</a:t>
            </a:r>
            <a:r>
              <a:rPr lang="cs-CZ" sz="800" dirty="0" smtClean="0"/>
              <a:t>-</a:t>
            </a:r>
            <a:r>
              <a:rPr lang="cs-CZ" sz="800" dirty="0" err="1" smtClean="0"/>
              <a:t>cz</a:t>
            </a:r>
            <a:r>
              <a:rPr lang="cs-CZ" sz="800" dirty="0" smtClean="0"/>
              <a:t>/</a:t>
            </a:r>
            <a:r>
              <a:rPr lang="cs-CZ" sz="800" dirty="0" err="1" smtClean="0"/>
              <a:t>images</a:t>
            </a:r>
            <a:r>
              <a:rPr lang="cs-CZ" sz="800" dirty="0" smtClean="0"/>
              <a:t>/</a:t>
            </a:r>
            <a:r>
              <a:rPr lang="cs-CZ" sz="800" dirty="0" err="1" smtClean="0"/>
              <a:t>results.aspx</a:t>
            </a:r>
            <a:r>
              <a:rPr lang="cs-CZ" sz="800" dirty="0" smtClean="0"/>
              <a:t>?</a:t>
            </a:r>
            <a:r>
              <a:rPr lang="cs-CZ" sz="800" dirty="0" err="1" smtClean="0"/>
              <a:t>qu</a:t>
            </a:r>
            <a:r>
              <a:rPr lang="cs-CZ" sz="800" dirty="0" smtClean="0"/>
              <a:t>=obvaz&amp;ex=2#</a:t>
            </a:r>
            <a:r>
              <a:rPr lang="cs-CZ" sz="800" dirty="0" err="1" smtClean="0"/>
              <a:t>ai</a:t>
            </a:r>
            <a:r>
              <a:rPr lang="cs-CZ" sz="800" dirty="0" smtClean="0"/>
              <a:t>:MP900321096|</a:t>
            </a:r>
            <a:endParaRPr lang="cs-CZ" sz="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142976" y="500042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Odpovědi:</a:t>
            </a:r>
            <a:endParaRPr lang="cs-CZ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00100" y="1000108"/>
            <a:ext cx="5286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Modelová situace – tepenné krvácení</a:t>
            </a:r>
            <a:endParaRPr lang="cs-CZ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00100" y="4000504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Otázky k ukázce: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00100" y="4572008"/>
            <a:ext cx="62865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Jaké riziko hrozí při masivním krvácení?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Co musíme udělat co nejrychleji?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000100" y="3071810"/>
            <a:ext cx="67151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youtube.com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watch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?v=-Dn5kLFVnAw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1,30 minuty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000100" y="2285992"/>
            <a:ext cx="64294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youtube.com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watch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?v=xkYYuPo6ZW0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 minuta</a:t>
            </a:r>
          </a:p>
          <a:p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000100" y="1643050"/>
            <a:ext cx="4214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Jak poznáme tepenné krvácení ?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File:Blood drop.sv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4000504"/>
            <a:ext cx="1281097" cy="2094437"/>
          </a:xfrm>
          <a:prstGeom prst="rect">
            <a:avLst/>
          </a:prstGeom>
          <a:noFill/>
        </p:spPr>
      </p:pic>
      <p:sp>
        <p:nvSpPr>
          <p:cNvPr id="9" name="Obdélník 8"/>
          <p:cNvSpPr/>
          <p:nvPr/>
        </p:nvSpPr>
        <p:spPr>
          <a:xfrm>
            <a:off x="5929322" y="6215082"/>
            <a:ext cx="257176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http://commons.wikimedia.org/wiki/File:Blood_drop.svg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268760"/>
            <a:ext cx="1996231" cy="3888432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3" name="Obdélník 2"/>
          <p:cNvSpPr/>
          <p:nvPr/>
        </p:nvSpPr>
        <p:spPr>
          <a:xfrm>
            <a:off x="6372200" y="5301208"/>
            <a:ext cx="2016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http://office.</a:t>
            </a:r>
            <a:r>
              <a:rPr lang="cs-CZ" sz="800" dirty="0" err="1" smtClean="0">
                <a:latin typeface="Times New Roman" pitchFamily="18" charset="0"/>
                <a:cs typeface="Times New Roman" pitchFamily="18" charset="0"/>
              </a:rPr>
              <a:t>microsoft.com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800" dirty="0" err="1" smtClean="0">
                <a:latin typeface="Times New Roman" pitchFamily="18" charset="0"/>
                <a:cs typeface="Times New Roman" pitchFamily="18" charset="0"/>
              </a:rPr>
              <a:t>cs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800" dirty="0" err="1" smtClean="0">
                <a:latin typeface="Times New Roman" pitchFamily="18" charset="0"/>
                <a:cs typeface="Times New Roman" pitchFamily="18" charset="0"/>
              </a:rPr>
              <a:t>cz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800" dirty="0" err="1" smtClean="0">
                <a:latin typeface="Times New Roman" pitchFamily="18" charset="0"/>
                <a:cs typeface="Times New Roman" pitchFamily="18" charset="0"/>
              </a:rPr>
              <a:t>images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800" dirty="0" err="1" smtClean="0">
                <a:latin typeface="Times New Roman" pitchFamily="18" charset="0"/>
                <a:cs typeface="Times New Roman" pitchFamily="18" charset="0"/>
              </a:rPr>
              <a:t>results.aspx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800" dirty="0" err="1" smtClean="0">
                <a:latin typeface="Times New Roman" pitchFamily="18" charset="0"/>
                <a:cs typeface="Times New Roman" pitchFamily="18" charset="0"/>
              </a:rPr>
              <a:t>qu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sz="800" dirty="0" err="1" smtClean="0">
                <a:latin typeface="Times New Roman" pitchFamily="18" charset="0"/>
                <a:cs typeface="Times New Roman" pitchFamily="18" charset="0"/>
              </a:rPr>
              <a:t>otazn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%C3%</a:t>
            </a:r>
            <a:r>
              <a:rPr lang="cs-CZ" sz="800" dirty="0" err="1" smtClean="0">
                <a:latin typeface="Times New Roman" pitchFamily="18" charset="0"/>
                <a:cs typeface="Times New Roman" pitchFamily="18" charset="0"/>
              </a:rPr>
              <a:t>ADk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&amp;ex=1#</a:t>
            </a:r>
            <a:r>
              <a:rPr lang="cs-CZ" sz="800" dirty="0" err="1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:MC900434859|</a:t>
            </a:r>
            <a:endParaRPr lang="cs-CZ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57224" y="1571612"/>
            <a:ext cx="43577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Hrozí riziko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vykrvácení </a:t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hypovolemického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šoku.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Stlačíme krvácející ránu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rukou, teprve poté přiložíme krytí a tlakový polštářek.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00100" y="928670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Odpovědi:</a:t>
            </a:r>
            <a:endParaRPr lang="cs-CZ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3538550" y="3962386"/>
            <a:ext cx="1647821" cy="2581316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</p:spPr>
      </p:pic>
      <p:sp>
        <p:nvSpPr>
          <p:cNvPr id="7" name="Obdélník 6"/>
          <p:cNvSpPr/>
          <p:nvPr/>
        </p:nvSpPr>
        <p:spPr>
          <a:xfrm>
            <a:off x="3000364" y="6143644"/>
            <a:ext cx="2643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http://office.</a:t>
            </a:r>
            <a:r>
              <a:rPr lang="cs-CZ" sz="800" dirty="0" err="1" smtClean="0"/>
              <a:t>microsoft.com</a:t>
            </a:r>
            <a:r>
              <a:rPr lang="cs-CZ" sz="800" dirty="0" smtClean="0"/>
              <a:t>/</a:t>
            </a:r>
            <a:r>
              <a:rPr lang="cs-CZ" sz="800" dirty="0" err="1" smtClean="0"/>
              <a:t>cs</a:t>
            </a:r>
            <a:r>
              <a:rPr lang="cs-CZ" sz="800" dirty="0" smtClean="0"/>
              <a:t>-</a:t>
            </a:r>
            <a:r>
              <a:rPr lang="cs-CZ" sz="800" dirty="0" err="1" smtClean="0"/>
              <a:t>cz</a:t>
            </a:r>
            <a:r>
              <a:rPr lang="cs-CZ" sz="800" dirty="0" smtClean="0"/>
              <a:t>/</a:t>
            </a:r>
            <a:r>
              <a:rPr lang="cs-CZ" sz="800" dirty="0" err="1" smtClean="0"/>
              <a:t>images</a:t>
            </a:r>
            <a:r>
              <a:rPr lang="cs-CZ" sz="800" dirty="0" smtClean="0"/>
              <a:t>/</a:t>
            </a:r>
            <a:r>
              <a:rPr lang="cs-CZ" sz="800" dirty="0" err="1" smtClean="0"/>
              <a:t>results.aspx</a:t>
            </a:r>
            <a:r>
              <a:rPr lang="cs-CZ" sz="800" dirty="0" smtClean="0"/>
              <a:t>?</a:t>
            </a:r>
            <a:r>
              <a:rPr lang="cs-CZ" sz="800" dirty="0" err="1" smtClean="0"/>
              <a:t>qu</a:t>
            </a:r>
            <a:r>
              <a:rPr lang="cs-CZ" sz="800" dirty="0" smtClean="0"/>
              <a:t>=</a:t>
            </a:r>
            <a:r>
              <a:rPr lang="cs-CZ" sz="800" dirty="0" err="1" smtClean="0"/>
              <a:t>bandage</a:t>
            </a:r>
            <a:r>
              <a:rPr lang="cs-CZ" sz="800" dirty="0" smtClean="0"/>
              <a:t>&amp;ex=1#</a:t>
            </a:r>
            <a:r>
              <a:rPr lang="cs-CZ" sz="800" dirty="0" err="1" smtClean="0"/>
              <a:t>ai</a:t>
            </a:r>
            <a:r>
              <a:rPr lang="cs-CZ" sz="800" dirty="0" smtClean="0"/>
              <a:t>:MP900321160|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85786" y="5929330"/>
            <a:ext cx="292894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http://commons.wikimedia.org/wiki/File:Grafik_blutkreislauf.jpg</a:t>
            </a:r>
            <a:endParaRPr lang="cs-CZ" sz="800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71612"/>
            <a:ext cx="2558953" cy="4152913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</p:spPr>
      </p:pic>
      <p:sp>
        <p:nvSpPr>
          <p:cNvPr id="6" name="TextovéPole 5"/>
          <p:cNvSpPr txBox="1"/>
          <p:nvPr/>
        </p:nvSpPr>
        <p:spPr>
          <a:xfrm>
            <a:off x="714348" y="1000108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Přiřaďte tlakové body</a:t>
            </a:r>
            <a:endParaRPr lang="cs-CZ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786182" y="1928802"/>
            <a:ext cx="1714512" cy="3788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lphaLcParenR"/>
            </a:pPr>
            <a:r>
              <a:rPr lang="cs-CZ" dirty="0" smtClean="0"/>
              <a:t>krční 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arenR"/>
            </a:pPr>
            <a:r>
              <a:rPr lang="cs-CZ" dirty="0" smtClean="0"/>
              <a:t>podkolenní 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arenR"/>
            </a:pPr>
            <a:r>
              <a:rPr lang="cs-CZ" dirty="0" smtClean="0"/>
              <a:t>spánkový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arenR"/>
            </a:pPr>
            <a:r>
              <a:rPr lang="cs-CZ" dirty="0" smtClean="0"/>
              <a:t>pažní 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arenR"/>
            </a:pPr>
            <a:r>
              <a:rPr lang="cs-CZ" dirty="0" smtClean="0"/>
              <a:t>stehenní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arenR"/>
            </a:pPr>
            <a:r>
              <a:rPr lang="cs-CZ" dirty="0" smtClean="0"/>
              <a:t>břišní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arenR"/>
            </a:pPr>
            <a:r>
              <a:rPr lang="cs-CZ" dirty="0" smtClean="0"/>
              <a:t>podklíčkový</a:t>
            </a:r>
          </a:p>
          <a:p>
            <a:pPr marL="342900" indent="-342900">
              <a:lnSpc>
                <a:spcPct val="150000"/>
              </a:lnSpc>
              <a:buFont typeface="+mj-lt"/>
              <a:buAutoNum type="alphaLcParenR"/>
            </a:pPr>
            <a:endParaRPr lang="cs-CZ" dirty="0" smtClean="0"/>
          </a:p>
          <a:p>
            <a:pPr marL="342900" indent="-342900">
              <a:lnSpc>
                <a:spcPct val="150000"/>
              </a:lnSpc>
              <a:buFont typeface="+mj-lt"/>
              <a:buAutoNum type="alphaLcParenR"/>
            </a:pP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072198" y="164305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Řešení:</a:t>
            </a:r>
            <a:endParaRPr lang="cs-CZ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357950" y="2428868"/>
            <a:ext cx="107157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c)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a)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g)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d)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f)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e)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/>
              <a:t>b)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7286644" y="0"/>
            <a:ext cx="136815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ú</a:t>
            </a:r>
            <a:endParaRPr lang="cs-CZ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143504" y="642918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Čas: 2 minuty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143636" y="2357430"/>
            <a:ext cx="1071570" cy="313932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22849E-6 L 0.11597 0.00023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000100" y="714356"/>
            <a:ext cx="72866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Zdroje</a:t>
            </a:r>
            <a:r>
              <a:rPr lang="cs-CZ" dirty="0" smtClean="0"/>
              <a:t>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Beránková, M. - Fleková, A. –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Holzhauserová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B.: První pomoc. Praha,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Informatorium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2007.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Krivaničová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J. a kol.: Domácí lékař. Praha,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Avicenum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1991.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Zemanová, J.: První pomoc pro učitele ZŠ a SŠ. Ostrava 2006.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263</Words>
  <Application>Microsoft Office PowerPoint</Application>
  <PresentationFormat>Předvádění na obrazovce (4:3)</PresentationFormat>
  <Paragraphs>82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      Výukový materiál v rámci projektu OPVK 1.5 Peníze středním školám  Číslo projektu:  CZ.1.07/1.5.00/34.0883  Název projektu:  Rozvoj vzdělanosti Číslo šablony:     III/2 Datum vytvoření:  19. 2. 2013 Autor:   Ing. Ivana Náplavová Určeno pro předmět: První pomoc  Tematická oblast:  Poranění a akutní stavy Obor vzdělání:  Masér sportovní a rekondiční 69-41-L/002 1. ročník Název výukového materiálu:  Modelová situace : Krvácení žilní a tepenné  Popis využití:  Rozpoznání žilního a tepenného krvácení, způsoby stavění     zevního krvácení, video, úkoly pro žáky Čas:     15 minut 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Výukový materiál v rámci projektu OPVK 1.5 Peníze středním školám  Číslo projektu:  CZ.1.07/1.5.00/34.0883  Název projektu:  Rozvoj vzdělanosti Číslo šablony:     III/2 Datum vytvoření:  14. 2. 2013 Autor:   Ing. Ivana Náplavová Určeno pro předmět: První pomoc  Tematická oblast:  Poranění a akutní stavy Obor vzdělání:  Masér sportovní a rekondiční 69-41-L/002 1. ročník Název výukového materiálu:  Modelová situace : Krvácení žilní a tepenné  Popis využití:  Rozpoznání žilního a tepenného krvácení, způsoby stavění     zevního krvácení, video, úkoly pro žáky Čas:     15 minut</dc:title>
  <dc:creator>ucitel</dc:creator>
  <cp:lastModifiedBy>ucitel</cp:lastModifiedBy>
  <cp:revision>32</cp:revision>
  <dcterms:created xsi:type="dcterms:W3CDTF">2013-02-23T07:46:43Z</dcterms:created>
  <dcterms:modified xsi:type="dcterms:W3CDTF">2013-03-28T09:46:49Z</dcterms:modified>
</cp:coreProperties>
</file>