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6" r:id="rId5"/>
    <p:sldId id="268" r:id="rId6"/>
    <p:sldId id="259" r:id="rId7"/>
    <p:sldId id="265" r:id="rId8"/>
    <p:sldId id="260" r:id="rId9"/>
    <p:sldId id="261" r:id="rId10"/>
    <p:sldId id="262" r:id="rId11"/>
    <p:sldId id="269" r:id="rId12"/>
    <p:sldId id="263" r:id="rId13"/>
    <p:sldId id="270" r:id="rId14"/>
    <p:sldId id="264" r:id="rId15"/>
    <p:sldId id="26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69-8B9A-499E-A38E-653B47CF1559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F270-4F78-436A-93FC-0329157B4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69-8B9A-499E-A38E-653B47CF1559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F270-4F78-436A-93FC-0329157B4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69-8B9A-499E-A38E-653B47CF1559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F270-4F78-436A-93FC-0329157B4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69-8B9A-499E-A38E-653B47CF1559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F270-4F78-436A-93FC-0329157B4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69-8B9A-499E-A38E-653B47CF1559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F270-4F78-436A-93FC-0329157B4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69-8B9A-499E-A38E-653B47CF1559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F270-4F78-436A-93FC-0329157B4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69-8B9A-499E-A38E-653B47CF1559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F270-4F78-436A-93FC-0329157B4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69-8B9A-499E-A38E-653B47CF1559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F270-4F78-436A-93FC-0329157B4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69-8B9A-499E-A38E-653B47CF1559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F270-4F78-436A-93FC-0329157B4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69-8B9A-499E-A38E-653B47CF1559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F270-4F78-436A-93FC-0329157B4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69-8B9A-499E-A38E-653B47CF1559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F270-4F78-436A-93FC-0329157B4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94B69-8B9A-499E-A38E-653B47CF1559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EF270-4F78-436A-93FC-0329157B4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1.3. 2013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Poranění a akutní stavy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Druhy ran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Dělení ran, základní první pomoc, úkoly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20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VY_32_INOVACE_PPM14460NÁP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785794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nose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volné (korálek) , stiskneme volnou nosní dírku a pokusíme se o smrkání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nebo kýchnutí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ostré cizí těleso zaklíněné ve sliznici se nepokoušíme odstranit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co nejrychleji dopravíme na ORL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85786" y="2513986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ústech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pokusíme se odstranit prstem nebo pinzetou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 případě neúspěchu doprava na odborné oddělení ORL nebo ARO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58016" y="4214818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85852" y="4572008"/>
            <a:ext cx="5429288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Jaké znáte způsoby odstranění  cizího tělesa z dýchacích cest?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42976" y="4357694"/>
            <a:ext cx="5786478" cy="147732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00347 0.187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3714752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hrtanu a dýchacích cestách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viz úkol, v případě neúspěchu příjezd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00100" y="4866880"/>
            <a:ext cx="65008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uchu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pinzetou pouze ta tělesa, která vidíme a jdou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vyjmout bez odporu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 ucho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nikdy nevyplachujeme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 případě neúspěchu doprava na odborné oddělení ORL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14414" y="1357298"/>
            <a:ext cx="5929354" cy="9603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Heimlichův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manévr – komprese podbřišku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Gordonův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manévr – úder do zad mezi lopatky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214414" y="642918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142976" y="1214422"/>
            <a:ext cx="6143668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6626" name="Picture 2" descr="fotografie,léka&amp;rcaron;ské nástroje,léka&amp;rcaron;ské vybavení,pinzety,toaletní pot&amp;rcaron;eby,zdravotnictví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714752"/>
            <a:ext cx="1881179" cy="188117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6357950" y="5643578"/>
            <a:ext cx="22145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=pinzeta&amp;ex=1#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:MP900337271|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2461E-6 L -0.00035 0.1722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642918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trávicím ústrojí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postiženému dáme sníst větší množství kyselého zelí, chleba nebo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bramborové kaše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nikdy nedáváme projímadlo a nevyvoláváme zvracení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co nejdříve dopravíme do nemocnice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spolknutí těles většího rozměru nedáváme nic jíst ani pít a ihned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transport do nemocnice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85786" y="5214950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pohlavních a močových ústích a konečníku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odborné vyšetření, při krvácení podložíme pod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postiženého savý sterilní savý materiál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http://cdn.morguefile.com/imageData/public/files/a/agathabrown/preview/fldr_2008_11_08/file00018028482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928934"/>
            <a:ext cx="1357322" cy="204257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6715140" y="5000636"/>
            <a:ext cx="18573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/archive/#/?q=</a:t>
            </a:r>
            <a:r>
              <a:rPr lang="cs-CZ" sz="800" dirty="0" err="1" smtClean="0"/>
              <a:t>bread</a:t>
            </a:r>
            <a:r>
              <a:rPr lang="cs-CZ" sz="800" dirty="0" smtClean="0"/>
              <a:t>&amp;</a:t>
            </a:r>
            <a:r>
              <a:rPr lang="cs-CZ" sz="800" dirty="0" err="1" smtClean="0"/>
              <a:t>photo</a:t>
            </a:r>
            <a:r>
              <a:rPr lang="cs-CZ" sz="800" dirty="0" smtClean="0"/>
              <a:t>_lib=</a:t>
            </a:r>
            <a:r>
              <a:rPr lang="cs-CZ" sz="800" dirty="0" err="1" smtClean="0"/>
              <a:t>morgueFile</a:t>
            </a:r>
            <a:endParaRPr lang="cs-CZ" sz="800" dirty="0"/>
          </a:p>
        </p:txBody>
      </p:sp>
      <p:pic>
        <p:nvPicPr>
          <p:cNvPr id="6150" name="Picture 6" descr="http://cdn.morguefile.com/imageData/public/files/m/MaxStraeten/11/l/13527921140n6m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143248"/>
            <a:ext cx="2046616" cy="153166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1142976" y="4643446"/>
            <a:ext cx="22145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/archive/#/?q=</a:t>
            </a:r>
            <a:r>
              <a:rPr lang="cs-CZ" sz="800" dirty="0" err="1" smtClean="0"/>
              <a:t>mashed</a:t>
            </a:r>
            <a:r>
              <a:rPr lang="cs-CZ" sz="800" dirty="0" smtClean="0"/>
              <a:t>%20potatoes%20&amp;</a:t>
            </a:r>
            <a:r>
              <a:rPr lang="cs-CZ" sz="800" dirty="0" err="1" smtClean="0"/>
              <a:t>photo</a:t>
            </a:r>
            <a:r>
              <a:rPr lang="cs-CZ" sz="800" dirty="0" smtClean="0"/>
              <a:t>_lib=</a:t>
            </a:r>
            <a:r>
              <a:rPr lang="cs-CZ" sz="800" dirty="0" err="1" smtClean="0"/>
              <a:t>morgueFile</a:t>
            </a:r>
            <a:endParaRPr lang="cs-CZ" sz="800" dirty="0"/>
          </a:p>
        </p:txBody>
      </p:sp>
      <p:pic>
        <p:nvPicPr>
          <p:cNvPr id="6152" name="Picture 8" descr="http://cdn.morguefile.com/imageData/public/files/m/MaxStraeten/11/l/1353393865o4o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33808" y="3143248"/>
            <a:ext cx="2095474" cy="157160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1" name="Obdélník 10"/>
          <p:cNvSpPr/>
          <p:nvPr/>
        </p:nvSpPr>
        <p:spPr>
          <a:xfrm>
            <a:off x="3857620" y="4714884"/>
            <a:ext cx="20717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/archive/#/?q=</a:t>
            </a:r>
            <a:r>
              <a:rPr lang="cs-CZ" sz="800" dirty="0" err="1" smtClean="0"/>
              <a:t>sauerkraut</a:t>
            </a:r>
            <a:r>
              <a:rPr lang="cs-CZ" sz="800" dirty="0" smtClean="0"/>
              <a:t>%20&amp;</a:t>
            </a:r>
            <a:r>
              <a:rPr lang="cs-CZ" sz="800" dirty="0" err="1" smtClean="0"/>
              <a:t>photo</a:t>
            </a:r>
            <a:r>
              <a:rPr lang="cs-CZ" sz="800" dirty="0" smtClean="0"/>
              <a:t>_lib=</a:t>
            </a:r>
            <a:r>
              <a:rPr lang="cs-CZ" sz="800" dirty="0" err="1" smtClean="0"/>
              <a:t>morgueFile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714356"/>
            <a:ext cx="79296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Poranění zvířaty</a:t>
            </a:r>
          </a:p>
          <a:p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očistíme okolí rány a ránu vypláchneme borovou vodou nebo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peroxidem vodíku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přiložíme aseptický obvaz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ZZS zajistíme v případě rozsáhlého poranění, krevních ztrát,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šoku z pokousání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od majitele zvířete si vyžádáme očkovací průkaz a potvrzení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o zdravotní prohlídce zvířete.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://cdn.morguefile.com/imageData/public/files/b/binks/preview/fldr_2005_03_22/file0001829096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429000"/>
            <a:ext cx="2143140" cy="285752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5357818" y="6286520"/>
            <a:ext cx="21431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/archive/#/?q=dog&amp;</a:t>
            </a:r>
            <a:r>
              <a:rPr lang="cs-CZ" sz="800" dirty="0" err="1" smtClean="0"/>
              <a:t>photo</a:t>
            </a:r>
            <a:r>
              <a:rPr lang="cs-CZ" sz="800" dirty="0" smtClean="0"/>
              <a:t>_lib=</a:t>
            </a:r>
            <a:r>
              <a:rPr lang="cs-CZ" sz="800" dirty="0" err="1" smtClean="0"/>
              <a:t>morgueFile</a:t>
            </a:r>
            <a:endParaRPr lang="cs-CZ" sz="800" dirty="0"/>
          </a:p>
        </p:txBody>
      </p:sp>
      <p:pic>
        <p:nvPicPr>
          <p:cNvPr id="27652" name="Picture 4" descr="http://cdn.morguefile.com/imageData/public/files/n/npclark2k/preview/fldr_2004_11_20/file0006798149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857628"/>
            <a:ext cx="2666978" cy="200023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1571604" y="5857892"/>
            <a:ext cx="27146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/archive/#/?q=</a:t>
            </a:r>
            <a:r>
              <a:rPr lang="cs-CZ" sz="800" dirty="0" err="1" smtClean="0"/>
              <a:t>cat</a:t>
            </a:r>
            <a:r>
              <a:rPr lang="cs-CZ" sz="800" dirty="0" smtClean="0"/>
              <a:t>&amp;</a:t>
            </a:r>
            <a:r>
              <a:rPr lang="cs-CZ" sz="800" dirty="0" err="1" smtClean="0"/>
              <a:t>photo</a:t>
            </a:r>
            <a:r>
              <a:rPr lang="cs-CZ" sz="800" dirty="0" smtClean="0"/>
              <a:t>_lib=</a:t>
            </a:r>
            <a:r>
              <a:rPr lang="cs-CZ" sz="800" dirty="0" err="1" smtClean="0"/>
              <a:t>morgueFile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785794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Bodnutí hmyzem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85786" y="1505874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případné žihadlo vyjmeme prsty nebo pinzetou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místo dezinfikujeme a přiložíme studený obklad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57224" y="4000504"/>
            <a:ext cx="73448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snažíme se zabránit otoku dýchacích cest přikládáním ledových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obkladů, podáme led nebo zmrzlinu (cucání).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zhoršené průchodnosti zahájíme včas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umělé dýchání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kontrolujeme celkový stav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provádíme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příjezd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7146" y="428604"/>
            <a:ext cx="1085249" cy="150019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6429388" y="2000240"/>
            <a:ext cx="22860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  <p:sp>
        <p:nvSpPr>
          <p:cNvPr id="7" name="Obdélník 6"/>
          <p:cNvSpPr/>
          <p:nvPr/>
        </p:nvSpPr>
        <p:spPr>
          <a:xfrm>
            <a:off x="785786" y="2857496"/>
            <a:ext cx="7215238" cy="707886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Nebezpečné je zejména bodnutí do oblasti horních cest dýchacích, krku, jazyka a bodnutí u alergiků. </a:t>
            </a:r>
          </a:p>
        </p:txBody>
      </p:sp>
      <p:pic>
        <p:nvPicPr>
          <p:cNvPr id="5122" name="Picture 2" descr="http://cdn.morguefile.com/imageData/public/files/r/rollingroscoe/preview/fldr_2009_06_03/file37112440794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4929198"/>
            <a:ext cx="2412977" cy="10858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5786446" y="6000768"/>
            <a:ext cx="2571768" cy="214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/archive/display/595222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548680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Krivaničová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J. a kol.: Domácí lékař.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Avicenum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1991.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0010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Druhy ran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0100" y="1714488"/>
            <a:ext cx="71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Rána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každé porušení povrchu těla, sliznice nebo orgánu.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71538" y="2285992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Dělení ran: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71538" y="2714620"/>
            <a:ext cx="7858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Podle hloubky poškození: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rány povrchní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odřeniny, škrábance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rány hluboké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pronikají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celou kůží do podkoží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event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porušují i tkáně a orgány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uložené v hloubce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(svaly, klouby, nervy,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cévy, orgány)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Soubor:A diphtheria skin lesion on the leg. PHIL 1941 lo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714752"/>
            <a:ext cx="2958534" cy="211929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5214942" y="5857892"/>
            <a:ext cx="30003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wikiskripta.eu</a:t>
            </a:r>
            <a:r>
              <a:rPr lang="cs-CZ" sz="800" dirty="0" smtClean="0"/>
              <a:t>/index.</a:t>
            </a:r>
            <a:r>
              <a:rPr lang="cs-CZ" sz="800" dirty="0" err="1" smtClean="0"/>
              <a:t>php</a:t>
            </a:r>
            <a:r>
              <a:rPr lang="cs-CZ" sz="800" dirty="0" smtClean="0"/>
              <a:t>/Soubor:A_</a:t>
            </a:r>
            <a:r>
              <a:rPr lang="cs-CZ" sz="800" dirty="0" err="1" smtClean="0"/>
              <a:t>diphtheria</a:t>
            </a:r>
            <a:r>
              <a:rPr lang="cs-CZ" sz="800" dirty="0" smtClean="0"/>
              <a:t>_skin_</a:t>
            </a:r>
            <a:r>
              <a:rPr lang="cs-CZ" sz="800" dirty="0" err="1" smtClean="0"/>
              <a:t>lesion</a:t>
            </a:r>
            <a:r>
              <a:rPr lang="cs-CZ" sz="800" dirty="0" smtClean="0"/>
              <a:t>_on_</a:t>
            </a:r>
            <a:r>
              <a:rPr lang="cs-CZ" sz="800" dirty="0" err="1" smtClean="0"/>
              <a:t>the</a:t>
            </a:r>
            <a:r>
              <a:rPr lang="cs-CZ" sz="800" dirty="0" smtClean="0"/>
              <a:t>_leg._PHIL_1941_</a:t>
            </a:r>
            <a:r>
              <a:rPr lang="cs-CZ" sz="800" dirty="0" err="1" smtClean="0"/>
              <a:t>lores.jpg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857232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Podle příčiny vzniku: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bodné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vznikají ostrým, úzkým předmětem (třísky, trny, jehly, nože,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dýky, kůly)</a:t>
            </a:r>
          </a:p>
        </p:txBody>
      </p:sp>
      <p:pic>
        <p:nvPicPr>
          <p:cNvPr id="9218" name="Picture 2" descr="Soubor:Footpun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928802"/>
            <a:ext cx="1643045" cy="21907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5500694" y="4143380"/>
            <a:ext cx="20717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wikiskripta.eu</a:t>
            </a:r>
            <a:r>
              <a:rPr lang="cs-CZ" sz="800" dirty="0" smtClean="0"/>
              <a:t>/index.</a:t>
            </a:r>
            <a:r>
              <a:rPr lang="cs-CZ" sz="800" dirty="0" err="1" smtClean="0"/>
              <a:t>php</a:t>
            </a:r>
            <a:r>
              <a:rPr lang="cs-CZ" sz="800" dirty="0" smtClean="0"/>
              <a:t>/Soubor:</a:t>
            </a:r>
            <a:r>
              <a:rPr lang="cs-CZ" sz="800" dirty="0" err="1" smtClean="0"/>
              <a:t>Knee</a:t>
            </a:r>
            <a:r>
              <a:rPr lang="cs-CZ" sz="800" dirty="0" smtClean="0"/>
              <a:t>_</a:t>
            </a:r>
            <a:r>
              <a:rPr lang="cs-CZ" sz="800" dirty="0" err="1" smtClean="0"/>
              <a:t>puncture.JPG</a:t>
            </a:r>
            <a:endParaRPr lang="cs-CZ" sz="800" dirty="0"/>
          </a:p>
        </p:txBody>
      </p:sp>
      <p:pic>
        <p:nvPicPr>
          <p:cNvPr id="9220" name="Picture 4" descr="Soubor:Knee punc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071678"/>
            <a:ext cx="2500330" cy="187759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857224" y="4500570"/>
            <a:ext cx="74295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řezné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 – má hladké okraje, které mohou málo i více krvácet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sečné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 – má hladké okraje (sekáčkem, sekerou)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tržné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	 – má nepravidelné roztržené okraje, je téměř vždy infikovaná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tržnozhmožděné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má roztrhané okraje s krevním výronem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14480" y="3929066"/>
            <a:ext cx="25003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wikiskripta.eu</a:t>
            </a:r>
            <a:r>
              <a:rPr lang="cs-CZ" sz="800" dirty="0" smtClean="0"/>
              <a:t>/index.</a:t>
            </a:r>
            <a:r>
              <a:rPr lang="cs-CZ" sz="800" dirty="0" err="1" smtClean="0"/>
              <a:t>php</a:t>
            </a:r>
            <a:r>
              <a:rPr lang="cs-CZ" sz="800" dirty="0" smtClean="0"/>
              <a:t>/Soubor:</a:t>
            </a:r>
            <a:r>
              <a:rPr lang="cs-CZ" sz="800" dirty="0" err="1" smtClean="0"/>
              <a:t>Knee</a:t>
            </a:r>
            <a:r>
              <a:rPr lang="cs-CZ" sz="800" dirty="0" smtClean="0"/>
              <a:t>_</a:t>
            </a:r>
            <a:r>
              <a:rPr lang="cs-CZ" sz="800" dirty="0" err="1" smtClean="0"/>
              <a:t>puncture.JPG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85786" y="714356"/>
            <a:ext cx="83582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způsobené kousnutím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převážně psy, vzácně jinými zvířaty nebo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člověkem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střelné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rozlišujeme nástřel (projektil zůstává ve tkáni nebo orgánu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a průstřel (má vstřel a výstřel) s vnitřním krvácením</a:t>
            </a:r>
          </a:p>
        </p:txBody>
      </p:sp>
      <p:sp>
        <p:nvSpPr>
          <p:cNvPr id="3" name="Obdélník 2"/>
          <p:cNvSpPr/>
          <p:nvPr/>
        </p:nvSpPr>
        <p:spPr>
          <a:xfrm>
            <a:off x="785786" y="4714884"/>
            <a:ext cx="750099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spáleniny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jsou čisté, rozlišujeme 1. – 3. stupeň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poleptání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porušení kůže chemikálií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omrzliny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místní působení nízkých teplot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odřeniny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sedření vrchní části kůže, většinou znečištěné hlínou,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pískem, prachem, kamínky apod.</a:t>
            </a:r>
            <a:endParaRPr lang="cs-CZ" sz="2000" dirty="0"/>
          </a:p>
        </p:txBody>
      </p:sp>
      <p:pic>
        <p:nvPicPr>
          <p:cNvPr id="1026" name="Picture 2" descr="Soubor:Abdominal Gunshot W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500306"/>
            <a:ext cx="2448000" cy="1836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5214942" y="4357694"/>
            <a:ext cx="24288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wikiskripta.eu</a:t>
            </a:r>
            <a:r>
              <a:rPr lang="cs-CZ" sz="800" dirty="0" smtClean="0"/>
              <a:t>/index.</a:t>
            </a:r>
            <a:r>
              <a:rPr lang="cs-CZ" sz="800" dirty="0" err="1" smtClean="0"/>
              <a:t>php</a:t>
            </a:r>
            <a:r>
              <a:rPr lang="cs-CZ" sz="800" dirty="0" smtClean="0"/>
              <a:t>/Soubor:</a:t>
            </a:r>
            <a:r>
              <a:rPr lang="cs-CZ" sz="800" dirty="0" err="1" smtClean="0"/>
              <a:t>Abdominal</a:t>
            </a:r>
            <a:r>
              <a:rPr lang="cs-CZ" sz="800" dirty="0" smtClean="0"/>
              <a:t>_</a:t>
            </a:r>
            <a:r>
              <a:rPr lang="cs-CZ" sz="800" dirty="0" err="1" smtClean="0"/>
              <a:t>Gunshot</a:t>
            </a:r>
            <a:r>
              <a:rPr lang="cs-CZ" sz="800" dirty="0" smtClean="0"/>
              <a:t>_</a:t>
            </a:r>
            <a:r>
              <a:rPr lang="cs-CZ" sz="800" dirty="0" err="1" smtClean="0"/>
              <a:t>Wound.jpg</a:t>
            </a:r>
            <a:endParaRPr lang="cs-CZ" sz="800" dirty="0"/>
          </a:p>
        </p:txBody>
      </p:sp>
      <p:pic>
        <p:nvPicPr>
          <p:cNvPr id="1028" name="Picture 4" descr="Soubor:Bitt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691433" y="2166163"/>
            <a:ext cx="1851713" cy="252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1357288" y="4357694"/>
            <a:ext cx="264320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wikiskripta.eu</a:t>
            </a:r>
            <a:r>
              <a:rPr lang="cs-CZ" sz="800" dirty="0" smtClean="0"/>
              <a:t>/index.</a:t>
            </a:r>
            <a:r>
              <a:rPr lang="cs-CZ" sz="800" dirty="0" err="1" smtClean="0"/>
              <a:t>php</a:t>
            </a:r>
            <a:r>
              <a:rPr lang="cs-CZ" sz="800" dirty="0" smtClean="0"/>
              <a:t>/Soubor:</a:t>
            </a:r>
            <a:r>
              <a:rPr lang="cs-CZ" sz="800" dirty="0" err="1" smtClean="0"/>
              <a:t>Bitten.JPG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85918" y="1500174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Přiřaďte název rány podle příčiny vzniku: 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786578" y="0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85852" y="642918"/>
            <a:ext cx="5286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2 minuty		Práce ve dvojici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86116" y="2571744"/>
            <a:ext cx="25003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sečná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tržnozhmožděná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omrzlina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kousnutí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poleptání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tržná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spálenina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odřenina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řezná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bodná</a:t>
            </a:r>
          </a:p>
          <a:p>
            <a:pPr marL="457200" indent="-457200">
              <a:buFont typeface="+mj-lt"/>
              <a:buAutoNum type="alphaLcParenR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28728" y="2571744"/>
            <a:ext cx="17859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tříska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nůž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sekera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náraz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cigareta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kyselina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pes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chlad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skoba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běžný pád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072330" y="2643182"/>
            <a:ext cx="13573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j)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i)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b)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g)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e)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d)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c)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f)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h)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786578" y="171448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071538" y="1357298"/>
            <a:ext cx="4786346" cy="452431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858016" y="2428868"/>
            <a:ext cx="1428760" cy="34163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36994E-6 L 0.80625 0.003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526E-6 L 0.17188 0.00185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271462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Čisté rány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00100" y="3071810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okraje jsou zpravidla hladké a pravidelné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1538" y="3571876"/>
            <a:ext cx="60722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rvní pomoc: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posadíme nebo položíme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obnažíme ránu, desinfekčním prostředkem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očistíme  její okolí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přiložíme aseptický obvaz s dostatečnou krycí vrstvou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velkém rozsahu a při bolestivých ranách končetinu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znehybníme pomocí šátku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podle závažnosti poranění zajistíme příjezd ZZS nebo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transport na ošetření lékařem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928662" y="642918"/>
            <a:ext cx="664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Podle zanesení rány nečistotami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71538" y="1142984"/>
            <a:ext cx="7429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čisté rány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neobsahují žádné viditelné znečištění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mechanicky znečištěné rány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kontaminované prachem, hlínou,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škvárou, pískem nebo jinými drobnými tělesy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infikované rány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hnisavý zánět 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428868"/>
            <a:ext cx="1428760" cy="197505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0" name="Obdélník 9"/>
          <p:cNvSpPr/>
          <p:nvPr/>
        </p:nvSpPr>
        <p:spPr>
          <a:xfrm>
            <a:off x="6715140" y="4518240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107154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Mechanicky znečištěné rány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5786" y="2143116"/>
            <a:ext cx="50006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posadíme nebo položíme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obnažíme ránu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ránu můžeme vypláchnout borovou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vodou nebo peroxidem vodíku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okolí rány očistíme desinfekčním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prostředkem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ránu sterilně kryjeme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postižený by měl být definitivně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ošetřen v nemocnici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lékař provede revizi znečištěné rány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a zkontroluje očkování proti tetanu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28604"/>
            <a:ext cx="1285884" cy="177754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6215074" y="2214554"/>
            <a:ext cx="22860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143248"/>
            <a:ext cx="1785950" cy="250033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7" name="Obdélník 6"/>
          <p:cNvSpPr/>
          <p:nvPr/>
        </p:nvSpPr>
        <p:spPr>
          <a:xfrm>
            <a:off x="6072198" y="5715016"/>
            <a:ext cx="17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=obvaz&amp;ex=1#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:MP900321167|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857232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Rozsáhlé odřeniny</a:t>
            </a:r>
            <a:endParaRPr lang="cs-CZ" sz="20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8662" y="1428736"/>
            <a:ext cx="70723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posadíme nebo položíme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odřeninu prohlédneme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vyčistíme kartáčkem, mýdlem a vodou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ránu vypláchneme borovou vodou nebo peroxidem vodíku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okolí rány dezinfikujeme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přiložíme aseptický krycí obvaz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příznacích šoku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definitivní ošetření v nemocnici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28604"/>
            <a:ext cx="1285884" cy="177754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6215074" y="2214554"/>
            <a:ext cx="22860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714884"/>
            <a:ext cx="1747333" cy="121442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7" name="Obdélník 6"/>
          <p:cNvSpPr/>
          <p:nvPr/>
        </p:nvSpPr>
        <p:spPr>
          <a:xfrm>
            <a:off x="1214414" y="5929330"/>
            <a:ext cx="2143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</a:t>
            </a:r>
            <a:r>
              <a:rPr lang="cs-CZ" sz="800" dirty="0" err="1" smtClean="0"/>
              <a:t>kart</a:t>
            </a:r>
            <a:r>
              <a:rPr lang="cs-CZ" sz="800" dirty="0" smtClean="0"/>
              <a:t>%C3%A1%C4%8D&amp;ex=1#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:MP900386775|</a:t>
            </a:r>
            <a:endParaRPr lang="cs-CZ" sz="800" dirty="0"/>
          </a:p>
        </p:txBody>
      </p:sp>
      <p:pic>
        <p:nvPicPr>
          <p:cNvPr id="2052" name="Picture 4" descr="http://cdn.morguefile.com/imageData/public/files/s/solracgi2nd/preview/fldr_2008_11_28/file000123646948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643314"/>
            <a:ext cx="1790685" cy="268819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6215074" y="6429396"/>
            <a:ext cx="2428892" cy="21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/archive/#/?q=</a:t>
            </a:r>
            <a:r>
              <a:rPr lang="cs-CZ" sz="800" dirty="0" err="1" smtClean="0"/>
              <a:t>soap</a:t>
            </a:r>
            <a:endParaRPr lang="cs-CZ" sz="800" dirty="0"/>
          </a:p>
        </p:txBody>
      </p:sp>
      <p:pic>
        <p:nvPicPr>
          <p:cNvPr id="2054" name="Picture 6" descr="http://cdn.morguefile.com/imageData/public/files/s/solracgi2nd/preview/fldr_2008_11_28/file000135769324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4500570"/>
            <a:ext cx="1214446" cy="18231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1" name="Obdélník 10"/>
          <p:cNvSpPr/>
          <p:nvPr/>
        </p:nvSpPr>
        <p:spPr>
          <a:xfrm>
            <a:off x="3929058" y="6286520"/>
            <a:ext cx="18573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/archive/#/?q=</a:t>
            </a:r>
            <a:r>
              <a:rPr lang="cs-CZ" sz="800" dirty="0" err="1" smtClean="0"/>
              <a:t>water</a:t>
            </a:r>
            <a:r>
              <a:rPr lang="cs-CZ" sz="800" dirty="0" smtClean="0"/>
              <a:t>%20&amp;</a:t>
            </a:r>
            <a:r>
              <a:rPr lang="cs-CZ" sz="800" dirty="0" err="1" smtClean="0"/>
              <a:t>photo</a:t>
            </a:r>
            <a:r>
              <a:rPr lang="cs-CZ" sz="800" dirty="0" smtClean="0"/>
              <a:t>_lib=</a:t>
            </a:r>
            <a:r>
              <a:rPr lang="cs-CZ" sz="800" dirty="0" err="1" smtClean="0"/>
              <a:t>morgueFile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64291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Rány s cizím tělesem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9232" y="1218982"/>
            <a:ext cx="75004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posadíme nebo položíme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ránu důkladně prohlédneme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volně ležící tělesa odstraníme,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zaklíněná z rány nevyjímáme, obložíme je sterilním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materiálem a přiložíme vhodný obvaz, který lehce připevníme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příznacích šoku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příjezd ZZS nebo transport do zdravotnického zařízení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9232" y="4243318"/>
            <a:ext cx="76757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Cizí tělesa v tělních otvorech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často u dětí a duševně nemocných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 nose, v ústech, v hrtanu a dýchacích cestách, v uchu, v trávicím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traktu,v pohlavních a močových ústích a konečníku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28604"/>
            <a:ext cx="1285884" cy="177754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6215074" y="2214554"/>
            <a:ext cx="22860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663</Words>
  <Application>Microsoft Office PowerPoint</Application>
  <PresentationFormat>Předvádění na obrazovce (4:3)</PresentationFormat>
  <Paragraphs>191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     Výukový materiál v rámci projektu OPVK 1.5 Peníze středním školám  Číslo projektu:  CZ.1.07/1.5.00/34.0883  Název projektu:  Rozvoj vzdělanosti Číslo šablony:     III/2 Datum vytvoření:  1.3. 2013 Autor:   Ing. Ivana Náplavová Určeno pro předmět: První pomoc  Tematická oblast:  Poranění a akutní stavy Obor vzdělání:  Masér sportovní a rekondiční 69-41-L/002 1. ročník Název výukového materiálu:  Výuková prezentace: Druhy ran Popis využití:  Dělení ran, základní první pomoc, úkoly pro žáky Čas:     20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Poranění a akutní stavy Obor vzdělání:  Masér sportovní a rekondiční 69-41-L/002 1. ročník Název výukového materiálu:  Výuková prezentace Popis využití: Čas:  00 minut</dc:title>
  <dc:creator>Paul</dc:creator>
  <cp:lastModifiedBy>ucitel</cp:lastModifiedBy>
  <cp:revision>75</cp:revision>
  <dcterms:created xsi:type="dcterms:W3CDTF">2012-07-31T16:13:46Z</dcterms:created>
  <dcterms:modified xsi:type="dcterms:W3CDTF">2013-03-28T09:47:21Z</dcterms:modified>
</cp:coreProperties>
</file>