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58" r:id="rId5"/>
    <p:sldId id="263" r:id="rId6"/>
    <p:sldId id="264" r:id="rId7"/>
    <p:sldId id="259" r:id="rId8"/>
    <p:sldId id="265" r:id="rId9"/>
    <p:sldId id="266" r:id="rId10"/>
    <p:sldId id="260" r:id="rId11"/>
    <p:sldId id="261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5" autoAdjust="0"/>
    <p:restoredTop sz="94660"/>
  </p:normalViewPr>
  <p:slideViewPr>
    <p:cSldViewPr>
      <p:cViewPr>
        <p:scale>
          <a:sx n="70" d="100"/>
          <a:sy n="70" d="100"/>
        </p:scale>
        <p:origin x="-90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48E-875F-4E9E-8420-8279E176E0D7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948E-875F-4E9E-8420-8279E176E0D7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14C7-C0AE-4BB8-A4B3-BC5C6EBBF55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772400" cy="525658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  <a:t>Výukový materiál v rámci projektu OPVK 1.5 Peníze středním školám</a:t>
            </a:r>
            <a:b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Číslo projektu: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CZ.1.07/1.5.00/34.0883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Název projektu: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Rozvoj vzdělanosti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Číslo šablony:   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III/2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Datum vytvoření: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4. 3. 2013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Autor:	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Ing. Ivana Náplavová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Určeno pro předmět: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První pomoc 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Tematická oblast: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Poranění a akutní stavy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b="1" dirty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Obor vzdělání: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Masér sportovní a rekondiční 69-41-L/002 1. ročník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b="1" dirty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Název výukového materiálu: 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Výuková prezentace: 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Termická poranění – vliv vysokých </a:t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			teplot</a:t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Popis využití: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Působení vysoké teploty celkově a místně, první pomoc, </a:t>
            </a:r>
            <a:b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			úkoly pro žáky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Čas: 			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0 minut</a:t>
            </a:r>
            <a:r>
              <a:rPr kumimoji="0" lang="cs-CZ" sz="1800" b="1" dirty="0" smtClean="0">
                <a:solidFill>
                  <a:schemeClr val="tx2"/>
                </a:solidFill>
              </a:rPr>
              <a:t/>
            </a:r>
            <a:br>
              <a:rPr kumimoji="0" lang="cs-CZ" sz="1800" b="1" dirty="0" smtClean="0">
                <a:solidFill>
                  <a:schemeClr val="tx2"/>
                </a:solidFill>
              </a:rPr>
            </a:b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48064" y="332656"/>
            <a:ext cx="3376464" cy="36004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VY_32_INOVACE_PPM14660NÁP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ucitel\Documents\mamca\sablony\loga\loga_sablony_pruhledne správn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20000" cy="961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14348" y="928670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zvýšené riziko při popálení: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dýchacích cest a obličeje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krku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hrudníku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5786" y="2857496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předchozí onemocnění a chronické onemocnění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57286" y="3496448"/>
          <a:ext cx="360040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4516"/>
                <a:gridCol w="128588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děti do 2 let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5%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děti od 2 do</a:t>
                      </a:r>
                      <a:r>
                        <a:rPr lang="cs-C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 let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děti od 10</a:t>
                      </a:r>
                      <a:r>
                        <a:rPr lang="cs-C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 15 let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dospělí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senioři nad 70 let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500562" y="4000504"/>
            <a:ext cx="435771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procento popálené plochy vztažené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k věku určuje hranici pro nutnost intenzivní péče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14480" y="5715016"/>
            <a:ext cx="6072230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Jeden šálek kávy může u kojence způsobit popáleninu II. stupně na 30% povrchu těla !!!</a:t>
            </a:r>
            <a:endParaRPr lang="cs-CZ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85786" y="500042"/>
            <a:ext cx="2680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  lokalizace postižení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85786" y="2571744"/>
            <a:ext cx="2299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  věk postiženého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214810" y="357166"/>
            <a:ext cx="864096" cy="2400657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15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cs-CZ" sz="15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Soubor:Otok obli&amp;ccaron;e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714356"/>
            <a:ext cx="1628749" cy="17419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3" name="Obdélník 12"/>
          <p:cNvSpPr/>
          <p:nvPr/>
        </p:nvSpPr>
        <p:spPr>
          <a:xfrm>
            <a:off x="6429388" y="2428868"/>
            <a:ext cx="1714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http://www.</a:t>
            </a:r>
            <a:r>
              <a:rPr lang="cs-CZ" sz="800" dirty="0" err="1" smtClean="0"/>
              <a:t>wikiskripta.eu</a:t>
            </a:r>
            <a:r>
              <a:rPr lang="cs-CZ" sz="800" dirty="0" smtClean="0"/>
              <a:t>/index.</a:t>
            </a:r>
            <a:r>
              <a:rPr lang="cs-CZ" sz="800" dirty="0" err="1" smtClean="0"/>
              <a:t>php</a:t>
            </a:r>
            <a:r>
              <a:rPr lang="cs-CZ" sz="800" dirty="0" smtClean="0"/>
              <a:t>/Soubor:Otok_obli%C4%8Deje.jpg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2071678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hořícího člověka povalit na zem, uhasit např. pokrývkou,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kabátem = zabránit přístupu vzduchu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doutnající oděv odstraníme, přichycený oděv však z popálené plochy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nestrháváme!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při opaření je důležité co nejrychleji odstranit oděv nasáklý horkou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tekutinou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ulpěné hmoty na kůži neodstraňujeme,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pouze chladíme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28662" y="857232"/>
            <a:ext cx="2775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technická první pomoc:</a:t>
            </a:r>
          </a:p>
        </p:txBody>
      </p:sp>
      <p:sp>
        <p:nvSpPr>
          <p:cNvPr id="5" name="Obdélník 4"/>
          <p:cNvSpPr/>
          <p:nvPr/>
        </p:nvSpPr>
        <p:spPr>
          <a:xfrm>
            <a:off x="1000100" y="1428736"/>
            <a:ext cx="4737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Cílem je zabránit dalšímu působení tepla!</a:t>
            </a:r>
          </a:p>
        </p:txBody>
      </p:sp>
      <p:pic>
        <p:nvPicPr>
          <p:cNvPr id="3074" name="Picture 2" descr="File:Blankets leop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929066"/>
            <a:ext cx="2571768" cy="20170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5286380" y="6000768"/>
            <a:ext cx="28575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http://commons.wikimedia.org/wiki/File:Blankets_leopard.jpg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7224" y="1500174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popálené plochy neprodleně ochladíme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(optimální 8 °C, 15 – 20 minut)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u velkých rozsáhlých popálenin chladíme jen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obličej, ruce, genitál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popálené plochy sterilně kryjeme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nezapomeneme sejmout z postižených oblastí prstýnky, náramky...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otok postižené oblasti!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provádíme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protišoková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opatření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zajistíme příjezd ZZS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42976" y="928670"/>
            <a:ext cx="3159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zdravotnická první pomoc:</a:t>
            </a:r>
          </a:p>
        </p:txBody>
      </p:sp>
      <p:pic>
        <p:nvPicPr>
          <p:cNvPr id="4" name="Picture 2" descr="File:CZ-IJ03 První pom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642918"/>
            <a:ext cx="1213421" cy="16773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6378854" y="2357430"/>
            <a:ext cx="27651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http://commons.wikimedia.org/wiki/File:CZ-IJ03_Prvn%C3%AD_pomoc.jpg</a:t>
            </a:r>
            <a:endParaRPr lang="cs-CZ" sz="800" dirty="0"/>
          </a:p>
        </p:txBody>
      </p:sp>
      <p:sp>
        <p:nvSpPr>
          <p:cNvPr id="6" name="Obdélník 5"/>
          <p:cNvSpPr/>
          <p:nvPr/>
        </p:nvSpPr>
        <p:spPr>
          <a:xfrm>
            <a:off x="6357950" y="6143644"/>
            <a:ext cx="1571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http://www.</a:t>
            </a:r>
            <a:r>
              <a:rPr lang="cs-CZ" sz="800" dirty="0" err="1" smtClean="0"/>
              <a:t>morguefile.com</a:t>
            </a:r>
            <a:r>
              <a:rPr lang="cs-CZ" sz="800" dirty="0" smtClean="0"/>
              <a:t>/archive/display/40780</a:t>
            </a:r>
            <a:endParaRPr lang="cs-CZ" sz="800" dirty="0"/>
          </a:p>
        </p:txBody>
      </p:sp>
      <p:pic>
        <p:nvPicPr>
          <p:cNvPr id="24578" name="Picture 2" descr="http://cdn.morguefile.com/imageData/public/files/a/amairgen/preview/fldr_2004_10_29/file0005385200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000504"/>
            <a:ext cx="1571637" cy="20955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4580" name="Picture 4" descr="http://cdn.morguefile.com/imageData/public/files/e/earl53/preview/fldr_2010_08_21/file1161282446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429132"/>
            <a:ext cx="2190724" cy="14593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928662" y="5929330"/>
            <a:ext cx="24288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http://www.</a:t>
            </a:r>
            <a:r>
              <a:rPr lang="cs-CZ" sz="800" dirty="0" err="1" smtClean="0"/>
              <a:t>morguefile.com</a:t>
            </a:r>
            <a:r>
              <a:rPr lang="cs-CZ" sz="800" dirty="0" smtClean="0"/>
              <a:t>/archive/display/696930</a:t>
            </a:r>
            <a:endParaRPr lang="cs-CZ" sz="800" dirty="0"/>
          </a:p>
        </p:txBody>
      </p:sp>
      <p:pic>
        <p:nvPicPr>
          <p:cNvPr id="24582" name="Picture 6" descr="File:A handmade beaded bracele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86182" y="4429132"/>
            <a:ext cx="2064001" cy="15001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3786182" y="5929330"/>
            <a:ext cx="2071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http://commons.wikimedia.org/wiki/File:A_handmade_beaded_bracelets.jpg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7224" y="1214422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Přiřaďte stupeň a rozsah popálenin: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85786" y="1857364"/>
            <a:ext cx="50720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zasažena dlaň i prsty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kůže je zarudlá, postižená je její vrchní vrstva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zasažena celá záda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zasažena horní končetina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příškvary, kůže a podkoží zničeny, postiženy jsou i svaly a kosti, obvykle nebolí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zasažena polovina dolní končetiny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tvorba puchýřů, prudká bolest, ztráta plazmy</a:t>
            </a:r>
          </a:p>
          <a:p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43636" y="1928802"/>
            <a:ext cx="19288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9 %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9 %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stupeň</a:t>
            </a:r>
          </a:p>
          <a:p>
            <a:pPr marL="400050" indent="-400050">
              <a:buFont typeface="+mj-lt"/>
              <a:buAutoNum type="alphaLcParenR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18 %</a:t>
            </a:r>
          </a:p>
          <a:p>
            <a:pPr marL="400050" indent="-400050">
              <a:buFont typeface="+mj-lt"/>
              <a:buAutoNum type="alphaLcParenR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stupeň</a:t>
            </a:r>
          </a:p>
          <a:p>
            <a:pPr marL="400050" indent="-400050">
              <a:buFont typeface="+mj-lt"/>
              <a:buAutoNum type="alphaLcParenR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. stupeň</a:t>
            </a:r>
          </a:p>
          <a:p>
            <a:pPr marL="400050" indent="-400050">
              <a:buFont typeface="+mj-lt"/>
              <a:buAutoNum type="alphaLcParenR"/>
            </a:pP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1 %</a:t>
            </a:r>
            <a:endParaRPr lang="cs-CZ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1538" y="585789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1 – g,	2 – f,	3 – d,	4 – a,b,	   5 – e,	  6 – a,b,	     7 – c,	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000892" y="0"/>
            <a:ext cx="13681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ú</a:t>
            </a:r>
            <a:endParaRPr lang="cs-CZ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1538" y="50004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Čas: 2 minuty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1538" y="528638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Řešení: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85786" y="1142984"/>
            <a:ext cx="7072362" cy="369331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57224" y="5715016"/>
            <a:ext cx="7000924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81493 0.0011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0017 0.08172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5786" y="100010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Zdroje: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Beránková, M. - Fleková, A.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Holzhauserová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B.: První pomoc. Praha,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Informatorium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2007.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První pomoc pro střední zdravotnické školy,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Ilustr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T.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Laub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2007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Zemanová, J.: První pomoc pro učitele ZŠ a SŠ. Ostrava 2006.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285852" y="785794"/>
            <a:ext cx="617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Termická poranění – úrazy teplem a chladem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85852" y="4286256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Působení vysoké i nízké  teploty může být: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celkové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– úžeh, úpal, podchlazení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lokální (místní)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– popáleninové trauma, oznobeniny, omrzliny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714480" y="3714752"/>
            <a:ext cx="23574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http://www.</a:t>
            </a:r>
            <a:r>
              <a:rPr lang="cs-CZ" sz="800" dirty="0" err="1" smtClean="0"/>
              <a:t>morguefile.com</a:t>
            </a:r>
            <a:r>
              <a:rPr lang="cs-CZ" sz="800" dirty="0" smtClean="0"/>
              <a:t>/archive/display/67280</a:t>
            </a:r>
            <a:endParaRPr lang="cs-CZ" sz="800" dirty="0"/>
          </a:p>
        </p:txBody>
      </p:sp>
      <p:pic>
        <p:nvPicPr>
          <p:cNvPr id="7170" name="Picture 2" descr="http://cdn.morguefile.com/imageData/public/files/r/ronnieb/preview/fldr_2005_06_03/file000256972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2476476" cy="18573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4786314" y="3643314"/>
            <a:ext cx="2643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http://cdn.morguefile.com/imageData/public/files/k/kconnors/preview/fldr_2004_01_19/file000361679478.jpg</a:t>
            </a:r>
            <a:endParaRPr lang="cs-CZ" sz="800" dirty="0"/>
          </a:p>
        </p:txBody>
      </p:sp>
      <p:pic>
        <p:nvPicPr>
          <p:cNvPr id="7172" name="Picture 4" descr="http://cdn.morguefile.com/imageData/public/files/k/kconnors/preview/fldr_2004_01_19/file0003616794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857364"/>
            <a:ext cx="2452663" cy="18394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7224" y="85723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Úžeh – popálení sluncem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57224" y="128586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vzniká přímým kontaktem se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slunečními paprsky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00100" y="2000240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Příznaky: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celková slabost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nevolnost, zvracení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zarudnutí kůže až puchýře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bolesti hlavy, hučení v uších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horečka, zimnice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28630" y="4071942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První pomoc: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odneseme postiženého ze slunce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postiženého při vědomí ošetřujeme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v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polosedu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s oporou hlavy a zad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nebo vleže na zádech s podloženou hlavou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přiložíme studený obklad na čelo, krk a končetiny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podáváme chladné tekutiny – pokud postižený nezvrací s kuchyňskou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solí a vitaminem C, studenou kávu nebo čaj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57224" y="357166"/>
            <a:ext cx="7358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Vliv vysokých teplot - celkové působení na organizmus</a:t>
            </a:r>
          </a:p>
        </p:txBody>
      </p:sp>
      <p:pic>
        <p:nvPicPr>
          <p:cNvPr id="7" name="Picture 2" descr="File:CZ-IJ03 První pom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786190"/>
            <a:ext cx="927669" cy="12823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6215074" y="5143512"/>
            <a:ext cx="2113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http://commons.wikimedia.org/wiki/File:CZ-IJ03_Prvn%C3%AD_pomoc.jpg</a:t>
            </a:r>
            <a:endParaRPr lang="cs-CZ" sz="800" dirty="0"/>
          </a:p>
        </p:txBody>
      </p:sp>
      <p:pic>
        <p:nvPicPr>
          <p:cNvPr id="2050" name="Picture 2" descr="http://cdn.morguefile.com/imageData/public/files/a/alvimann/preview/fldr_2010_02_10/file1091265802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00108"/>
            <a:ext cx="2762269" cy="20717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5143504" y="3143248"/>
            <a:ext cx="2857520" cy="21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http://www.</a:t>
            </a:r>
            <a:r>
              <a:rPr lang="cs-CZ" sz="800" dirty="0" err="1" smtClean="0"/>
              <a:t>morguefile.com</a:t>
            </a:r>
            <a:r>
              <a:rPr lang="cs-CZ" sz="800" dirty="0" smtClean="0"/>
              <a:t>/archive/display/653344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28662" y="857232"/>
            <a:ext cx="353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Úpal – celkové přehřátí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31450" y="1520694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Vzniká: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působením horka v kombinaci s větší fyzickou námahou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v uzavřené přehřáté místnosti,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v přeplněném dopravním prostředku,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ve vlhkém a horkém prostředí (prádelna)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nedostatek tekutin, nevhodné oblečení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42976" y="3857628"/>
            <a:ext cx="4071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Příznaky: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kůže je zarudlá, suchá, horká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celková slabost, nevolnost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horečka přesahuje 42 °C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zmatenost, agresivní chování,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ztráta vědomí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křeče, otok mozku, smrt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ile:Beigel Bake kitch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857628"/>
            <a:ext cx="3090651" cy="20717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5214942" y="6000768"/>
            <a:ext cx="33575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http://commons.wikimedia.org/wiki/File:Beigel_Bake_kitchen.jpg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57796" y="785794"/>
            <a:ext cx="78581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První pomoc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postiženého uložíme v chladnějším prostředí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uvolnění oděvu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snažíme se o rychlé snížení tělesné teploty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(zábal, sprcha, koupel)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u postižených při vědomí volíme polohu se zvýšením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horní poloviny trupu a hlavy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přiložíme studený obklad na hlavu, přední plochu krku, krajinu srdeční,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jaterní a do třísel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pokud je postižený při vědomí a nezvrací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podáváme chladné tekutiny po lžičkách s kuchyňskou solí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a vitaminem C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studenou černou kávu nebo čaj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při zástavě dýchání a oběhu zahájíme neprodleně KPR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v případě křečí nebo bezvědomí uložíme postiženého do polohy na boku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zajistíme příjezd ZZS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ile:CZ-IJ03 První pom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85794"/>
            <a:ext cx="927669" cy="12823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4" name="Obdélník 3"/>
          <p:cNvSpPr/>
          <p:nvPr/>
        </p:nvSpPr>
        <p:spPr>
          <a:xfrm>
            <a:off x="6643702" y="2143116"/>
            <a:ext cx="2113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http://commons.wikimedia.org/wiki/File:CZ-IJ03_Prvn%C3%AD_pomoc.jpg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000892" y="0"/>
            <a:ext cx="13681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ú</a:t>
            </a:r>
            <a:endParaRPr lang="cs-CZ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500166" y="50004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Čas: 2 minuty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14414" y="1357298"/>
            <a:ext cx="6572296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Jaké je správné pořadí jednotlivých úkonů KPR?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Jaký je vzájemný poměr stlačení hrudníku a vdechů?</a:t>
            </a:r>
            <a:endParaRPr lang="cs-CZ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72132" y="2928934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Poměr:</a:t>
            </a:r>
          </a:p>
          <a:p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 :  2</a:t>
            </a:r>
          </a:p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stlačení   :  vdechy</a:t>
            </a:r>
            <a:endParaRPr lang="cs-CZ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42976" y="2857496"/>
            <a:ext cx="3857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Základní resuscitace u dospělého: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Ověříme bezvědomí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Přivoláme pomoc z okolí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Uložíme postiženého naznak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Uvolníme dýchací cesty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Zkontrolujeme dýchání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Zatelefonujeme na linku 155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Zahájíme zevní masáž srdce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Zahájíme umělé dýchání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Opakujeme body 7-8 do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předání postiženého ZZS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42976" y="242886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Řešení: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42976" y="1214422"/>
            <a:ext cx="6858048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1538" y="2857496"/>
            <a:ext cx="7000924" cy="34163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8363E-6 L 2.5E-6 -0.279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51667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00100" y="178592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Popálení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28662" y="3286124"/>
            <a:ext cx="5832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Jsou narušeny hlavní funkce kůže: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udržování konstantní tělesné teploty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ochrana před infekcí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ochrana před ztrátou tekutin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senzorická funkce – přenášení bolestivých, 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termických a mechanických impulzů ze zevního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prostředí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28662" y="857232"/>
            <a:ext cx="7205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Vliv vysokých teplot - místní působení na organizmus</a:t>
            </a:r>
          </a:p>
        </p:txBody>
      </p:sp>
      <p:sp>
        <p:nvSpPr>
          <p:cNvPr id="8" name="Obdélník 7"/>
          <p:cNvSpPr/>
          <p:nvPr/>
        </p:nvSpPr>
        <p:spPr>
          <a:xfrm>
            <a:off x="1000100" y="2500306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vzniká působením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nadprahové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hodnoty tepelné energie</a:t>
            </a:r>
          </a:p>
        </p:txBody>
      </p:sp>
      <p:sp>
        <p:nvSpPr>
          <p:cNvPr id="9" name="Obdélník 8"/>
          <p:cNvSpPr/>
          <p:nvPr/>
        </p:nvSpPr>
        <p:spPr>
          <a:xfrm>
            <a:off x="5286380" y="3857628"/>
            <a:ext cx="3000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http://www.</a:t>
            </a:r>
            <a:r>
              <a:rPr lang="cs-CZ" sz="800" dirty="0" err="1" smtClean="0"/>
              <a:t>wikiskripta.eu</a:t>
            </a:r>
            <a:r>
              <a:rPr lang="cs-CZ" sz="800" dirty="0" smtClean="0"/>
              <a:t>/index.</a:t>
            </a:r>
            <a:r>
              <a:rPr lang="cs-CZ" sz="800" dirty="0" err="1" smtClean="0"/>
              <a:t>php</a:t>
            </a:r>
            <a:r>
              <a:rPr lang="cs-CZ" sz="800" dirty="0" smtClean="0"/>
              <a:t>/Soubor:Pop%C3%A1lenina_</a:t>
            </a:r>
            <a:r>
              <a:rPr lang="cs-CZ" sz="800" dirty="0" err="1" smtClean="0"/>
              <a:t>III.st</a:t>
            </a:r>
            <a:r>
              <a:rPr lang="cs-CZ" sz="800" dirty="0" smtClean="0"/>
              <a:t>_autogenem.</a:t>
            </a:r>
            <a:r>
              <a:rPr lang="cs-CZ" sz="800" dirty="0" err="1" smtClean="0"/>
              <a:t>jpg</a:t>
            </a:r>
            <a:endParaRPr lang="cs-CZ" sz="800" dirty="0"/>
          </a:p>
        </p:txBody>
      </p:sp>
      <p:pic>
        <p:nvPicPr>
          <p:cNvPr id="5122" name="Picture 2" descr="Soubor:Popálenina III.st autogen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028972" cy="22860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1538" y="3214686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  rozsah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pravidlo devíti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u dospělých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dlaň s prsty ruky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1%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u dětí i dospělých	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00100" y="642918"/>
            <a:ext cx="3946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Závažnost popálenin určuje: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14414" y="1214422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rozsah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hloubka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mechanismus úrazu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lokalizace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věk postiženého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Soubor:Pravidlo9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000108"/>
            <a:ext cx="1952621" cy="44062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6215074" y="5429264"/>
            <a:ext cx="1928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http://www.</a:t>
            </a:r>
            <a:r>
              <a:rPr lang="cs-CZ" sz="800" dirty="0" err="1" smtClean="0"/>
              <a:t>wikiskripta.eu</a:t>
            </a:r>
            <a:r>
              <a:rPr lang="cs-CZ" sz="800" dirty="0" smtClean="0"/>
              <a:t>/index.</a:t>
            </a:r>
            <a:r>
              <a:rPr lang="cs-CZ" sz="800" dirty="0" err="1" smtClean="0"/>
              <a:t>php</a:t>
            </a:r>
            <a:r>
              <a:rPr lang="cs-CZ" sz="800" dirty="0" smtClean="0"/>
              <a:t>/Soubor:Pravidlo9.svg</a:t>
            </a:r>
            <a:endParaRPr lang="cs-CZ" sz="800" dirty="0"/>
          </a:p>
        </p:txBody>
      </p:sp>
      <p:pic>
        <p:nvPicPr>
          <p:cNvPr id="21508" name="Picture 4" descr="Soubor:Popalenina rozsah ruk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643446"/>
            <a:ext cx="1290646" cy="1584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2571736" y="6211668"/>
            <a:ext cx="12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http://www.</a:t>
            </a:r>
            <a:r>
              <a:rPr lang="cs-CZ" sz="800" dirty="0" err="1" smtClean="0"/>
              <a:t>wikiskripta.eu</a:t>
            </a:r>
            <a:r>
              <a:rPr lang="cs-CZ" sz="800" dirty="0" smtClean="0"/>
              <a:t>/index.</a:t>
            </a:r>
            <a:r>
              <a:rPr lang="cs-CZ" sz="800" dirty="0" err="1" smtClean="0"/>
              <a:t>php</a:t>
            </a:r>
            <a:r>
              <a:rPr lang="cs-CZ" sz="800" dirty="0" smtClean="0"/>
              <a:t>/Soubor:</a:t>
            </a:r>
            <a:r>
              <a:rPr lang="cs-CZ" sz="800" dirty="0" err="1" smtClean="0"/>
              <a:t>Popalenina</a:t>
            </a:r>
            <a:r>
              <a:rPr lang="cs-CZ" sz="800" dirty="0" smtClean="0"/>
              <a:t>_rozsah_ruka.</a:t>
            </a:r>
            <a:r>
              <a:rPr lang="cs-CZ" sz="800" dirty="0" err="1" smtClean="0"/>
              <a:t>svg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35088" y="1428736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stupeň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– kůže je zarudlá, postižená je její vrchní vrstva</a:t>
            </a:r>
          </a:p>
          <a:p>
            <a:pPr marL="514350" indent="-514350">
              <a:buAutoNum type="romanUcPeriod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stupeň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– tvorba puchýřů, prudká bolest, ztráta plazmy</a:t>
            </a:r>
          </a:p>
          <a:p>
            <a:pPr marL="514350" indent="-514350">
              <a:buAutoNum type="romanUcPeriod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stupeň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– příškvary, kůže a podkoží zničeny, postiženy jsou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	         i svaly a kosti, obvykle nebolí</a:t>
            </a:r>
          </a:p>
          <a:p>
            <a:pPr marL="514350" indent="-514350">
              <a:buAutoNum type="romanUcPeriod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stupeň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– eventuelně – zuhelnatění postižených oblastí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1538" y="857232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 hloubka popálenin:	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285852" y="4071942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poranění: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termické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chemické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elektrické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00100" y="3643314"/>
            <a:ext cx="2903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 mechanismus úrazu: </a:t>
            </a:r>
            <a:endParaRPr lang="cs-CZ" sz="2000" b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File:Sunburn blist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876"/>
            <a:ext cx="2762216" cy="20716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4929190" y="5643578"/>
            <a:ext cx="3000396" cy="21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http://commons.wikimedia.org/wiki/File:Sunburn_blisters.jpg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695</Words>
  <Application>Microsoft Office PowerPoint</Application>
  <PresentationFormat>Předvádění na obrazovce (4:3)</PresentationFormat>
  <Paragraphs>188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      Výukový materiál v rámci projektu OPVK 1.5 Peníze středním školám Číslo projektu:  CZ.1.07/1.5.00/34.0883  Název projektu:  Rozvoj vzdělanosti Číslo šablony:     III/2 Datum vytvoření:  4. 3. 2013 Autor:   Ing. Ivana Náplavová Určeno pro předmět: První pomoc  Tematická oblast:  Poranění a akutní stavy Obor vzdělání:  Masér sportovní a rekondiční 69-41-L/002 1. ročník Název výukového materiálu:  Výuková prezentace: Termická poranění – vliv vysokých     teplot Popis využití:  Působení vysoké teploty celkově a místně, první pomoc,     úkoly pro žáky Čas:     20 minut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Výukový materiál v rámci projektu OPVK 1.5 Peníze středním školám  Číslo projektu:  CZ.1.07/1.5.00/34.0883  Název projektu:  Rozvoj vzdělanosti Číslo šablony:     III/2 Datum vytvoření:  1.9. 2012 Autor:   Ing. Ivana Náplavová Určeno pro předmět: První pomoc  Tematická oblast:  Poranění a akutní stavy Obor vzdělání:  Masér sportovní a rekondiční 69-41-L/002 1. ročník Název výukového materiálu:  Výuková prezentace Popis využití: Čas:  00 minut</dc:title>
  <dc:creator>Paul</dc:creator>
  <cp:lastModifiedBy>ucitel</cp:lastModifiedBy>
  <cp:revision>68</cp:revision>
  <dcterms:created xsi:type="dcterms:W3CDTF">2012-07-27T08:41:45Z</dcterms:created>
  <dcterms:modified xsi:type="dcterms:W3CDTF">2013-03-09T07:47:21Z</dcterms:modified>
</cp:coreProperties>
</file>