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58" r:id="rId5"/>
    <p:sldId id="262" r:id="rId6"/>
    <p:sldId id="259" r:id="rId7"/>
    <p:sldId id="264" r:id="rId8"/>
    <p:sldId id="263" r:id="rId9"/>
    <p:sldId id="260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34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948E-875F-4E9E-8420-8279E176E0D7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14C7-C0AE-4BB8-A4B3-BC5C6EBBF5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948E-875F-4E9E-8420-8279E176E0D7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14C7-C0AE-4BB8-A4B3-BC5C6EBBF5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948E-875F-4E9E-8420-8279E176E0D7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14C7-C0AE-4BB8-A4B3-BC5C6EBBF5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948E-875F-4E9E-8420-8279E176E0D7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14C7-C0AE-4BB8-A4B3-BC5C6EBBF5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948E-875F-4E9E-8420-8279E176E0D7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14C7-C0AE-4BB8-A4B3-BC5C6EBBF5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948E-875F-4E9E-8420-8279E176E0D7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14C7-C0AE-4BB8-A4B3-BC5C6EBBF5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948E-875F-4E9E-8420-8279E176E0D7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14C7-C0AE-4BB8-A4B3-BC5C6EBBF5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948E-875F-4E9E-8420-8279E176E0D7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14C7-C0AE-4BB8-A4B3-BC5C6EBBF5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948E-875F-4E9E-8420-8279E176E0D7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14C7-C0AE-4BB8-A4B3-BC5C6EBBF5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948E-875F-4E9E-8420-8279E176E0D7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14C7-C0AE-4BB8-A4B3-BC5C6EBBF5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F948E-875F-4E9E-8420-8279E176E0D7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14C7-C0AE-4BB8-A4B3-BC5C6EBBF5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F948E-875F-4E9E-8420-8279E176E0D7}" type="datetimeFigureOut">
              <a:rPr lang="cs-CZ" smtClean="0"/>
              <a:pPr/>
              <a:t>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14C7-C0AE-4BB8-A4B3-BC5C6EBBF55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786" y="928670"/>
            <a:ext cx="7772400" cy="561377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 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. 2013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Poranění a akutní stavy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Výuková prezentace: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Termická poranění - vliv nízkých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			teplot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Celkové a místní působení nízké teploty, příznaky, první </a:t>
            </a:r>
            <a:b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			pomoc, úkoly pro žáky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20 minut</a:t>
            </a: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VY_32_INOVACE_PPM14760NÁP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3" descr="C:\Users\ucitel\Documents\mamca\sablony\loga\loga_sablony_pruhledne správn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20000" cy="961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85786" y="785794"/>
            <a:ext cx="748883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První pomoc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omrzlá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místa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netřít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sněhem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přerušit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účinek chladu a vlhka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svlékat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zouvat postiženého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velice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opatrně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hrozí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nebezpečí stržení puchýřů a možnost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následné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infekce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je-li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možný rychlý transport do zdravotnického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zařízení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omrzlé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části pouze lehce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překrýt, chránit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před chladem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není-li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možný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transport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ponořit končetinu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do teplé vody 37 až 40°C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zlepšila-li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se barva kůže a postižený začíná cítit bolest, ohřívání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ukončit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končetinu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sterilně opatrně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zavázat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teple přikrýt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– nesmí tlačit na postižené místo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protišoková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opatření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zajistit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příjezd ZZS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428604"/>
            <a:ext cx="1333498" cy="184336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4" name="Obdélník 3"/>
          <p:cNvSpPr/>
          <p:nvPr/>
        </p:nvSpPr>
        <p:spPr>
          <a:xfrm>
            <a:off x="7129676" y="2330672"/>
            <a:ext cx="16011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85852" y="3143248"/>
            <a:ext cx="621510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všechny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části těla se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snažit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udržovat mimo mráz a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vítr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mít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správnou zimní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obuv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rukavice 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čepici a na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obličeji třeba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kuklu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vyvarovat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se dlouhého pobytu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venku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stanovit si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rozumný časový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limit pro pobyt venku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v případě mokrého oblečení – vyměnit za suché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214414" y="1428736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ze omrzlinám předcházet? A jak?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358082" y="0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214810" y="57148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3 minuty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500166" y="2500306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214414" y="642918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 zamyšlení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214414" y="1500174"/>
            <a:ext cx="4857784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214414" y="3000372"/>
            <a:ext cx="6357982" cy="258532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85185E-6 L 0.00313 0.06551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09898E-6 L -0.00399 0.37372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71472" y="928670"/>
            <a:ext cx="7286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Zdroje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Beránková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M. - Fleková, A.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2007.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99592" y="620688"/>
            <a:ext cx="2743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Termická poranění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00100" y="1357298"/>
            <a:ext cx="41434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Vliv nízkých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teplot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celkové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– podchlazení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lokální (místní)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– oznobeniny,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omrzliny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00100" y="3643314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Podchlazení – hypotermie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00100" y="4071942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pokles teploty tělesného jádra pod 35 °C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142976" y="4929198"/>
          <a:ext cx="4032448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5750"/>
                <a:gridCol w="279669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32 – 35°C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mírná hypotermie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28 – 32°C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střední hypotermie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pod 28°C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těžká hypotermie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fotografie,krystaly,p&amp;rcaron;íroda,sn&amp;ecaron;hové vlo&amp;ccaron;ky,sníh,tvary,vlo&amp;ccaron;ky,zi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857232"/>
            <a:ext cx="1857388" cy="185738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0" name="Obdélník 9"/>
          <p:cNvSpPr/>
          <p:nvPr/>
        </p:nvSpPr>
        <p:spPr>
          <a:xfrm>
            <a:off x="5715008" y="2786058"/>
            <a:ext cx="26432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=zima&amp;ex=2#</a:t>
            </a:r>
            <a:r>
              <a:rPr lang="cs-CZ" sz="800" dirty="0" err="1" smtClean="0"/>
              <a:t>ai</a:t>
            </a:r>
            <a:r>
              <a:rPr lang="cs-CZ" sz="800" dirty="0" smtClean="0"/>
              <a:t>:MP900425230|</a:t>
            </a:r>
            <a:endParaRPr lang="cs-CZ" sz="800" dirty="0"/>
          </a:p>
        </p:txBody>
      </p:sp>
      <p:pic>
        <p:nvPicPr>
          <p:cNvPr id="5126" name="Picture 6" descr="karikatury,lidé,mu&amp;zcaron;i,oslavy,páni,po&amp;ccaron;así,ro&amp;ccaron;ní období,svátky,teplom&amp;ecaron;ry,vánoce,zima,zvláštní p&amp;rcaron;íle&amp;zcaron;itost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929066"/>
            <a:ext cx="1857388" cy="185738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1" name="Obdélník 10"/>
          <p:cNvSpPr/>
          <p:nvPr/>
        </p:nvSpPr>
        <p:spPr>
          <a:xfrm>
            <a:off x="5786446" y="5934670"/>
            <a:ext cx="2428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</a:t>
            </a:r>
            <a:r>
              <a:rPr lang="cs-CZ" sz="800" dirty="0" err="1" smtClean="0"/>
              <a:t>teplom</a:t>
            </a:r>
            <a:r>
              <a:rPr lang="cs-CZ" sz="800" dirty="0" smtClean="0"/>
              <a:t>%C4%9Br&amp;ex=1#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:MC900285788|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714356"/>
            <a:ext cx="778674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vznik podchlazení má vliv:</a:t>
            </a: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teplota prostředí (i u teplot nad bodem mrazu)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vliv větru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vliv vody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charakter a kvalita oblečení i obutí postiženého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obnažené části těla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věk postiženého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zranění, bezvědomí, intoxikace alkoholem nebo jinými látkami apod.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cdn.morguefile.com/imageData/public/files/b/barefooterearth/preview/fldr_2012_01_06/file76313258924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929066"/>
            <a:ext cx="3071834" cy="230387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4" name="Obdélník 3"/>
          <p:cNvSpPr/>
          <p:nvPr/>
        </p:nvSpPr>
        <p:spPr>
          <a:xfrm>
            <a:off x="2786050" y="6211668"/>
            <a:ext cx="3071834" cy="217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morguefile.com</a:t>
            </a:r>
            <a:r>
              <a:rPr lang="cs-CZ" sz="800" dirty="0" smtClean="0"/>
              <a:t>/archive/display/793181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28662" y="500042"/>
            <a:ext cx="457203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Příznaky podchlazení: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neovladatelný třes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obtížná artikulace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svalová ztuhlost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neúčelné, nekoordinované pohyby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ztížené vnímání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kůže je chladná a bledá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poruchy vědomí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pomalé dýchání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zpomalení tepové frekvence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možné jsou i poruchy srdečního rytmu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srdeční zástava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File:Gaensehau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357298"/>
            <a:ext cx="2497798" cy="356233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4" name="Obdélník 3"/>
          <p:cNvSpPr/>
          <p:nvPr/>
        </p:nvSpPr>
        <p:spPr>
          <a:xfrm>
            <a:off x="5643570" y="4929198"/>
            <a:ext cx="257176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http://commons.wikimedia.org/wiki/File:Gaensehaut.jpg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1472" y="571480"/>
            <a:ext cx="691276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první pomoc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přenést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postiženého do teplého prostředí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je-li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postižený v promočeném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oděvu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odstranit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mokré šaty a nahradit je suchými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zábaly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(přikrývky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části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oděvů apod.)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zahájit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postupné zahřívání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teplo aplikovat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především na trup, třísla a do podpaží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neměnit zbytečně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 náhle polohu postiženého (pokles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teploty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tělesného jádra – porušení srdečního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rytmu)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nedovolit mu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chodit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postiženému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při vědomí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podávat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teplé nápoje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je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vhodná i teplá koupel</a:t>
            </a:r>
          </a:p>
          <a:p>
            <a:pPr>
              <a:buFont typeface="Arial" pitchFamily="34" charset="0"/>
              <a:buChar char="•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alkohol,ch&amp;rcaron;ipka,ch&amp;rcaron;ipky,citrony,fotografie,horké nápoje,hrní&amp;ccaron;ky,lidé,nachlazení,nápoje,nemoc,nemoci,nemocný,osoby,plátky citronu,starost,tišení,zdraví,zdravotní pé&amp;ccaron;e,&amp;zcaron;en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357562"/>
            <a:ext cx="2071702" cy="207170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6715140" y="5429265"/>
            <a:ext cx="2071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=nemoc&amp;ex=1#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:MP900427639|</a:t>
            </a:r>
            <a:endParaRPr lang="cs-CZ" sz="800" dirty="0"/>
          </a:p>
        </p:txBody>
      </p:sp>
      <p:pic>
        <p:nvPicPr>
          <p:cNvPr id="6" name="Picture 2" descr="File:CZ-IJ03 První pomo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642918"/>
            <a:ext cx="1333498" cy="184336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7" name="Obdélník 6"/>
          <p:cNvSpPr/>
          <p:nvPr/>
        </p:nvSpPr>
        <p:spPr>
          <a:xfrm>
            <a:off x="6986800" y="2544986"/>
            <a:ext cx="16011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1071546"/>
            <a:ext cx="7072362" cy="19389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extrémních případů hypotermie, kdy je postižený v bezvědomí,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může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mít zahájení KPR naději na úspěch i za dobu delší než 30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minut!</a:t>
            </a:r>
          </a:p>
          <a:p>
            <a:pPr algn="ctr"/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071538" y="3714752"/>
            <a:ext cx="4857784" cy="2246769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Nezahřívat prvotně končetiny!</a:t>
            </a:r>
            <a:b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důsledku tepla dojde k rozšíření cév a hrozí nebezpečí </a:t>
            </a:r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hypovolemického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šoku!</a:t>
            </a:r>
          </a:p>
          <a:p>
            <a:pPr algn="ctr"/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786578" y="3143248"/>
            <a:ext cx="864096" cy="3477875"/>
          </a:xfrm>
          <a:prstGeom prst="rect">
            <a:avLst/>
          </a:prstGeom>
          <a:noFill/>
          <a:ln w="38100"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cs-CZ" sz="22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643702" y="0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285852" y="57148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3 minuty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57224" y="1142984"/>
            <a:ext cx="6000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Vyberte správné možnosti první pomoci při podchlazení: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-2714676" y="7215214"/>
            <a:ext cx="64294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429520" y="192880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</a:p>
        </p:txBody>
      </p:sp>
      <p:sp>
        <p:nvSpPr>
          <p:cNvPr id="7" name="Obdélník 6"/>
          <p:cNvSpPr/>
          <p:nvPr/>
        </p:nvSpPr>
        <p:spPr>
          <a:xfrm>
            <a:off x="7715272" y="2500306"/>
            <a:ext cx="5715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a)</a:t>
            </a:r>
          </a:p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c)</a:t>
            </a:r>
          </a:p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d)</a:t>
            </a:r>
          </a:p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f)</a:t>
            </a:r>
          </a:p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h)</a:t>
            </a:r>
          </a:p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j)</a:t>
            </a:r>
          </a:p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k)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85786" y="2000240"/>
            <a:ext cx="64294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572396" y="2500306"/>
            <a:ext cx="714380" cy="286232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857224" y="2000240"/>
            <a:ext cx="65722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přenést postiženého do teplého prostředí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postiženému podávat chladné nápoje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odstranit mokré šaty a nahradit je suchými nebo dekou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zahájit postupné zahřívání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nechat postiženého v chladu a přikrýt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termofólií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teplo aplikovat především na trup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co nejrychleji zahřívat zejména končetiny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neměnit zbytečně a náhle polohu postiženého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nutit postiženého chodit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postiženému při vědomí podávat teplé nápoje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je vhodná i teplá koupel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postiženému podávat alkohol po malých dávkách</a:t>
            </a:r>
            <a:endParaRPr lang="cs-CZ" sz="2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14348" y="1071546"/>
            <a:ext cx="6643734" cy="485778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0.00347 0.69305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0.08958 0.00046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4348" y="642918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Místní chladové postižení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14348" y="1285860"/>
            <a:ext cx="66967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stupeň: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znobeniny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postihují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uši, špičku nosu, ruce a prsty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nohou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c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harakteristická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je změna barvy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kůže, nejprve zrudne, pak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začne světlat až se stane bílou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p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ostižená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oblast je necitlivá.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85786" y="3429000"/>
            <a:ext cx="72866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rvní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pomoc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zahřát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postiženou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oblast </a:t>
            </a:r>
          </a:p>
          <a:p>
            <a:pPr>
              <a:buFont typeface="Arial" pitchFamily="34" charset="0"/>
              <a:buChar char="•"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lepšování stavu: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postižené oblasti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je cítit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píchání, „mravenčení“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nebo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pálení.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3143248"/>
            <a:ext cx="1333498" cy="184336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6558172" y="5045316"/>
            <a:ext cx="16011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85786" y="1357298"/>
            <a:ext cx="4857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tupeň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omrzliny</a:t>
            </a:r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závažnější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stav postižených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míst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kůže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postižené oblasti je bílá,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vosková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ohřátí puchýře a otoky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57224" y="3357562"/>
            <a:ext cx="4286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stupeň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voskově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bílá, tvrdá, necitlivá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ložiska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hrozí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odumírání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tkáně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nevratné poškození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ile:Frostbitten han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0308" y="1094346"/>
            <a:ext cx="3173694" cy="209067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5390308" y="3237486"/>
            <a:ext cx="307183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http://commons.wikimedia.org/wiki/File:Frostbitten_hands.jpg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storage.hvezdazivota.cz/2013/02/51166eae50a56/fr9mnqnfqicopy/700c4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4214818"/>
            <a:ext cx="3214710" cy="20666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9" name="Obdélník 8"/>
          <p:cNvSpPr/>
          <p:nvPr/>
        </p:nvSpPr>
        <p:spPr>
          <a:xfrm>
            <a:off x="4786314" y="6286520"/>
            <a:ext cx="34290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hvezdazivota.cz</a:t>
            </a:r>
            <a:r>
              <a:rPr lang="cs-CZ" sz="800" dirty="0" smtClean="0"/>
              <a:t>/</a:t>
            </a:r>
            <a:r>
              <a:rPr lang="cs-CZ" sz="800" dirty="0" err="1" smtClean="0"/>
              <a:t>clanek</a:t>
            </a:r>
            <a:r>
              <a:rPr lang="cs-CZ" sz="800" dirty="0" smtClean="0"/>
              <a:t>/821-omrzliny-mohou-</a:t>
            </a:r>
            <a:r>
              <a:rPr lang="cs-CZ" sz="800" dirty="0" err="1" smtClean="0"/>
              <a:t>vazne</a:t>
            </a:r>
            <a:r>
              <a:rPr lang="cs-CZ" sz="800" dirty="0" smtClean="0"/>
              <a:t>-</a:t>
            </a:r>
            <a:r>
              <a:rPr lang="cs-CZ" sz="800" dirty="0" err="1" smtClean="0"/>
              <a:t>poskodit</a:t>
            </a:r>
            <a:r>
              <a:rPr lang="cs-CZ" sz="800" dirty="0" smtClean="0"/>
              <a:t>-</a:t>
            </a:r>
            <a:r>
              <a:rPr lang="cs-CZ" sz="800" dirty="0" err="1" smtClean="0"/>
              <a:t>tkane</a:t>
            </a:r>
            <a:r>
              <a:rPr lang="cs-CZ" sz="800" dirty="0" smtClean="0"/>
              <a:t>-</a:t>
            </a:r>
            <a:r>
              <a:rPr lang="cs-CZ" sz="800" dirty="0" err="1" smtClean="0"/>
              <a:t>zakladni</a:t>
            </a:r>
            <a:r>
              <a:rPr lang="cs-CZ" sz="800" dirty="0" smtClean="0"/>
              <a:t>-principy-</a:t>
            </a:r>
            <a:r>
              <a:rPr lang="cs-CZ" sz="800" dirty="0" err="1" smtClean="0"/>
              <a:t>prvni</a:t>
            </a:r>
            <a:r>
              <a:rPr lang="cs-CZ" sz="800" dirty="0" smtClean="0"/>
              <a:t>-pomoci-nejsou-</a:t>
            </a:r>
            <a:r>
              <a:rPr lang="cs-CZ" sz="800" dirty="0" err="1" smtClean="0"/>
              <a:t>nastesti</a:t>
            </a:r>
            <a:r>
              <a:rPr lang="cs-CZ" sz="800" dirty="0" smtClean="0"/>
              <a:t>-</a:t>
            </a:r>
            <a:r>
              <a:rPr lang="cs-CZ" sz="800" dirty="0" err="1" smtClean="0"/>
              <a:t>slozite</a:t>
            </a:r>
            <a:r>
              <a:rPr lang="cs-CZ" sz="800" dirty="0" smtClean="0"/>
              <a:t>/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565</Words>
  <Application>Microsoft Office PowerPoint</Application>
  <PresentationFormat>Předvádění na obrazovce (4:3)</PresentationFormat>
  <Paragraphs>174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     Výukový materiál v rámci projektu OPVK 1.5 Peníze středním školám Číslo projektu:  CZ.1.07/1.5.00/34.0883  Název projektu:  Rozvoj vzdělanosti Číslo šablony:     III/2 Datum vytvoření:  5. 3. 2013 Autor:   Ing. Ivana Náplavová Určeno pro předmět: První pomoc  Tematická oblast:  Poranění a akutní stavy Obor vzdělání:  Masér sportovní a rekondiční 69-41-L/002 1. ročník Název výukového materiálu:  Výuková prezentace: Termická poranění - vliv nízkých     teplot Popis využití:  Celkové a místní působení nízké teploty, příznaky, první     pomoc, úkoly pro žáky Čas:     20 minut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Poranění a akutní stavy Obor vzdělání:  Masér sportovní a rekondiční 69-41-L/002 1. ročník Název výukového materiálu:  Výuková prezentace Popis využití: Čas:  00 minut</dc:title>
  <dc:creator>Paul</dc:creator>
  <cp:lastModifiedBy>ucitel</cp:lastModifiedBy>
  <cp:revision>70</cp:revision>
  <dcterms:created xsi:type="dcterms:W3CDTF">2012-07-27T08:41:45Z</dcterms:created>
  <dcterms:modified xsi:type="dcterms:W3CDTF">2013-03-09T20:53:39Z</dcterms:modified>
</cp:coreProperties>
</file>