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0" r:id="rId5"/>
    <p:sldId id="262" r:id="rId6"/>
    <p:sldId id="261" r:id="rId7"/>
    <p:sldId id="264" r:id="rId8"/>
    <p:sldId id="256" r:id="rId9"/>
    <p:sldId id="258" r:id="rId10"/>
    <p:sldId id="266" r:id="rId11"/>
    <p:sldId id="265"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29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8AF948E-875F-4E9E-8420-8279E176E0D7}" type="datetimeFigureOut">
              <a:rPr lang="cs-CZ" smtClean="0"/>
              <a:pPr/>
              <a:t>14.3.2013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AF948E-875F-4E9E-8420-8279E176E0D7}" type="datetimeFigureOut">
              <a:rPr lang="cs-CZ" smtClean="0"/>
              <a:pPr/>
              <a:t>14.3.2013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8AF948E-875F-4E9E-8420-8279E176E0D7}" type="datetimeFigureOut">
              <a:rPr lang="cs-CZ" smtClean="0"/>
              <a:pPr/>
              <a:t>14.3.2013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8AF948E-875F-4E9E-8420-8279E176E0D7}" type="datetimeFigureOut">
              <a:rPr lang="cs-CZ" smtClean="0"/>
              <a:pPr/>
              <a:t>14.3.2013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8AF948E-875F-4E9E-8420-8279E176E0D7}" type="datetimeFigureOut">
              <a:rPr lang="cs-CZ" smtClean="0"/>
              <a:pPr/>
              <a:t>14.3.2013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8AF948E-875F-4E9E-8420-8279E176E0D7}" type="datetimeFigureOut">
              <a:rPr lang="cs-CZ" smtClean="0"/>
              <a:pPr/>
              <a:t>14.3.2013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8414C7-C0AE-4BB8-A4B3-BC5C6EBBF55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F948E-875F-4E9E-8420-8279E176E0D7}" type="datetimeFigureOut">
              <a:rPr lang="cs-CZ" smtClean="0"/>
              <a:pPr/>
              <a:t>14.3.2013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414C7-C0AE-4BB8-A4B3-BC5C6EBBF55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4348" y="1214422"/>
            <a:ext cx="7772400" cy="5256584"/>
          </a:xfrm>
        </p:spPr>
        <p:txBody>
          <a:bodyPr>
            <a:noAutofit/>
          </a:bodyPr>
          <a:lstStyle/>
          <a:p>
            <a:pPr algn="l">
              <a:lnSpc>
                <a:spcPct val="150000"/>
              </a:lnSpc>
            </a:pPr>
            <a:r>
              <a:rPr kumimoji="0" lang="cs-CZ" sz="1800" b="1" dirty="0" smtClean="0">
                <a:latin typeface="Times New Roman" pitchFamily="18" charset="0"/>
                <a:cs typeface="Times New Roman" pitchFamily="18" charset="0"/>
              </a:rPr>
              <a:t>     Výukový materiál v rámci projektu OPVK 1.5 Peníze středním </a:t>
            </a:r>
            <a:r>
              <a:rPr kumimoji="0" lang="cs-CZ" sz="1800" b="1" dirty="0" smtClean="0">
                <a:latin typeface="Times New Roman" pitchFamily="18" charset="0"/>
                <a:cs typeface="Times New Roman" pitchFamily="18" charset="0"/>
              </a:rPr>
              <a:t>školám</a:t>
            </a:r>
            <a:br>
              <a:rPr kumimoji="0" lang="cs-CZ" sz="1800" b="1" dirty="0" smtClean="0">
                <a:latin typeface="Times New Roman" pitchFamily="18" charset="0"/>
                <a:cs typeface="Times New Roman" pitchFamily="18" charset="0"/>
              </a:rPr>
            </a:br>
            <a:r>
              <a:rPr kumimoji="0" lang="cs-CZ" sz="1800" b="1" dirty="0" smtClean="0">
                <a:latin typeface="Times New Roman" pitchFamily="18" charset="0"/>
                <a:cs typeface="Times New Roman" pitchFamily="18" charset="0"/>
              </a:rPr>
              <a:t/>
            </a:r>
            <a:br>
              <a:rPr kumimoji="0" lang="cs-CZ" sz="18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projektu:</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CZ.1.07/1.5.00/34.0883</a:t>
            </a:r>
            <a:r>
              <a:rPr kumimoji="0" lang="cs-CZ" sz="1600" b="1" dirty="0" smtClean="0">
                <a:latin typeface="Times New Roman" pitchFamily="18" charset="0"/>
                <a:cs typeface="Times New Roman" pitchFamily="18" charset="0"/>
              </a:rPr>
              <a:t>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projektu:		</a:t>
            </a:r>
            <a:r>
              <a:rPr kumimoji="0" lang="cs-CZ" sz="1600" dirty="0" smtClean="0">
                <a:latin typeface="Times New Roman" pitchFamily="18" charset="0"/>
                <a:cs typeface="Times New Roman" pitchFamily="18" charset="0"/>
              </a:rPr>
              <a:t>Rozvoj vzdělanosti</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Číslo šablony:   		</a:t>
            </a:r>
            <a:r>
              <a:rPr kumimoji="0" lang="cs-CZ" sz="1600" dirty="0" smtClean="0">
                <a:latin typeface="Times New Roman" pitchFamily="18" charset="0"/>
                <a:cs typeface="Times New Roman" pitchFamily="18" charset="0"/>
              </a:rPr>
              <a:t>III/2</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Datum vytvoření:		</a:t>
            </a:r>
            <a:r>
              <a:rPr lang="cs-CZ" sz="1600" dirty="0" smtClean="0">
                <a:latin typeface="Times New Roman" pitchFamily="18" charset="0"/>
                <a:cs typeface="Times New Roman" pitchFamily="18" charset="0"/>
              </a:rPr>
              <a:t>6</a:t>
            </a:r>
            <a:r>
              <a:rPr kumimoji="0" lang="cs-CZ" sz="1600" dirty="0" smtClean="0">
                <a:latin typeface="Times New Roman" pitchFamily="18" charset="0"/>
                <a:cs typeface="Times New Roman" pitchFamily="18" charset="0"/>
              </a:rPr>
              <a:t>. 3. 2013</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Autor:			</a:t>
            </a:r>
            <a:r>
              <a:rPr kumimoji="0" lang="cs-CZ" sz="1600" dirty="0" smtClean="0">
                <a:latin typeface="Times New Roman" pitchFamily="18" charset="0"/>
                <a:cs typeface="Times New Roman" pitchFamily="18" charset="0"/>
              </a:rPr>
              <a:t>Ing. Ivana Náplavová</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Určeno pro předmět:	</a:t>
            </a:r>
            <a:r>
              <a:rPr kumimoji="0" lang="cs-CZ" sz="1600" dirty="0" smtClean="0">
                <a:latin typeface="Times New Roman" pitchFamily="18" charset="0"/>
                <a:cs typeface="Times New Roman" pitchFamily="18" charset="0"/>
              </a:rPr>
              <a:t>První pomoc </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Tematická oblast:</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Poranění a akutní stavy</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Obor vzdělání:</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	</a:t>
            </a:r>
            <a:r>
              <a:rPr kumimoji="0" lang="cs-CZ" sz="1600" dirty="0" smtClean="0">
                <a:latin typeface="Times New Roman" pitchFamily="18" charset="0"/>
                <a:cs typeface="Times New Roman" pitchFamily="18" charset="0"/>
              </a:rPr>
              <a:t>Masér sportovní a rekondiční 69-41-L/002 1. ročník</a:t>
            </a:r>
            <a:r>
              <a:rPr lang="cs-CZ" sz="1600" b="1" dirty="0">
                <a:latin typeface="Times New Roman" pitchFamily="18" charset="0"/>
                <a:cs typeface="Times New Roman" pitchFamily="18" charset="0"/>
              </a:rPr>
              <a:t/>
            </a:r>
            <a:br>
              <a:rPr lang="cs-CZ" sz="1600" b="1" dirty="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Název výukového materiálu: 	</a:t>
            </a:r>
            <a:r>
              <a:rPr kumimoji="0" lang="cs-CZ" sz="1600" dirty="0" smtClean="0">
                <a:latin typeface="Times New Roman" pitchFamily="18" charset="0"/>
                <a:cs typeface="Times New Roman" pitchFamily="18" charset="0"/>
              </a:rPr>
              <a:t>Výuková prezentace: </a:t>
            </a:r>
            <a:r>
              <a:rPr kumimoji="0" lang="cs-CZ" sz="1600" b="1" dirty="0" smtClean="0">
                <a:latin typeface="Times New Roman" pitchFamily="18" charset="0"/>
                <a:cs typeface="Times New Roman" pitchFamily="18" charset="0"/>
              </a:rPr>
              <a:t>Úraz elektrickým proudem</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Popis využití:		</a:t>
            </a:r>
            <a:r>
              <a:rPr kumimoji="0" lang="cs-CZ" sz="1600" dirty="0" smtClean="0">
                <a:latin typeface="Times New Roman" pitchFamily="18" charset="0"/>
                <a:cs typeface="Times New Roman" pitchFamily="18" charset="0"/>
              </a:rPr>
              <a:t>Příčiny, příznaky, </a:t>
            </a:r>
            <a:r>
              <a:rPr lang="cs-CZ" sz="1600" dirty="0" smtClean="0">
                <a:latin typeface="Times New Roman" pitchFamily="18" charset="0"/>
                <a:cs typeface="Times New Roman" pitchFamily="18" charset="0"/>
              </a:rPr>
              <a:t>technická pomoc, zdravotnická první </a:t>
            </a:r>
            <a:r>
              <a:rPr kumimoji="0" lang="cs-CZ" sz="1600" dirty="0" smtClean="0">
                <a:latin typeface="Times New Roman" pitchFamily="18" charset="0"/>
                <a:cs typeface="Times New Roman" pitchFamily="18" charset="0"/>
              </a:rPr>
              <a:t/>
            </a:r>
            <a:br>
              <a:rPr kumimoji="0" lang="cs-CZ" sz="1600" dirty="0" smtClean="0">
                <a:latin typeface="Times New Roman" pitchFamily="18" charset="0"/>
                <a:cs typeface="Times New Roman" pitchFamily="18" charset="0"/>
              </a:rPr>
            </a:br>
            <a:r>
              <a:rPr kumimoji="0" lang="cs-CZ" sz="1600" dirty="0" smtClean="0">
                <a:latin typeface="Times New Roman" pitchFamily="18" charset="0"/>
                <a:cs typeface="Times New Roman" pitchFamily="18" charset="0"/>
              </a:rPr>
              <a:t>			pomoc, úder blesku, </a:t>
            </a:r>
            <a:r>
              <a:rPr lang="cs-CZ" sz="1600" dirty="0" smtClean="0">
                <a:latin typeface="Times New Roman" pitchFamily="18" charset="0"/>
                <a:cs typeface="Times New Roman" pitchFamily="18" charset="0"/>
              </a:rPr>
              <a:t>krokové napětí, úkoly pro žáky, </a:t>
            </a:r>
            <a:r>
              <a:rPr kumimoji="0" lang="cs-CZ" sz="1600" b="1" dirty="0" smtClean="0">
                <a:latin typeface="Times New Roman" pitchFamily="18" charset="0"/>
                <a:cs typeface="Times New Roman" pitchFamily="18" charset="0"/>
              </a:rPr>
              <a:t/>
            </a:r>
            <a:br>
              <a:rPr kumimoji="0" lang="cs-CZ" sz="1600" b="1" dirty="0" smtClean="0">
                <a:latin typeface="Times New Roman" pitchFamily="18" charset="0"/>
                <a:cs typeface="Times New Roman" pitchFamily="18" charset="0"/>
              </a:rPr>
            </a:br>
            <a:r>
              <a:rPr kumimoji="0" lang="cs-CZ" sz="1600" b="1" dirty="0" smtClean="0">
                <a:latin typeface="Times New Roman" pitchFamily="18" charset="0"/>
                <a:cs typeface="Times New Roman" pitchFamily="18" charset="0"/>
              </a:rPr>
              <a:t>Čas:  			</a:t>
            </a:r>
            <a:r>
              <a:rPr kumimoji="0" lang="cs-CZ" sz="1600" dirty="0" smtClean="0">
                <a:latin typeface="Times New Roman" pitchFamily="18" charset="0"/>
                <a:cs typeface="Times New Roman" pitchFamily="18" charset="0"/>
              </a:rPr>
              <a:t>15 minut</a:t>
            </a:r>
            <a:r>
              <a:rPr kumimoji="0" lang="cs-CZ" sz="1800" b="1" dirty="0" smtClean="0">
                <a:solidFill>
                  <a:schemeClr val="tx2"/>
                </a:solidFill>
              </a:rPr>
              <a:t/>
            </a:r>
            <a:br>
              <a:rPr kumimoji="0" lang="cs-CZ" sz="1800" b="1" dirty="0" smtClean="0">
                <a:solidFill>
                  <a:schemeClr val="tx2"/>
                </a:solidFill>
              </a:rPr>
            </a:br>
            <a:endParaRPr lang="cs-CZ" sz="1800" dirty="0"/>
          </a:p>
        </p:txBody>
      </p:sp>
      <p:sp>
        <p:nvSpPr>
          <p:cNvPr id="3" name="Podnadpis 2"/>
          <p:cNvSpPr>
            <a:spLocks noGrp="1"/>
          </p:cNvSpPr>
          <p:nvPr>
            <p:ph type="subTitle" idx="1"/>
          </p:nvPr>
        </p:nvSpPr>
        <p:spPr>
          <a:xfrm>
            <a:off x="5148064" y="332656"/>
            <a:ext cx="3376464" cy="360040"/>
          </a:xfrm>
        </p:spPr>
        <p:txBody>
          <a:bodyPr>
            <a:normAutofit fontScale="55000" lnSpcReduction="20000"/>
          </a:bodyPr>
          <a:lstStyle/>
          <a:p>
            <a:r>
              <a:rPr lang="cs-CZ" dirty="0" smtClean="0">
                <a:solidFill>
                  <a:schemeClr val="tx1"/>
                </a:solidFill>
              </a:rPr>
              <a:t>VY_32_INOVACE_PPM14860NÁP</a:t>
            </a:r>
            <a:endParaRPr lang="cs-CZ" dirty="0">
              <a:solidFill>
                <a:schemeClr val="tx1"/>
              </a:solidFill>
            </a:endParaRPr>
          </a:p>
        </p:txBody>
      </p:sp>
      <p:pic>
        <p:nvPicPr>
          <p:cNvPr id="4" name="Picture 3" descr="C:\Users\ucitel\Documents\mamca\sablony\loga\loga_sablony_pruhledne správné.png"/>
          <p:cNvPicPr>
            <a:picLocks noChangeAspect="1" noChangeArrowheads="1"/>
          </p:cNvPicPr>
          <p:nvPr/>
        </p:nvPicPr>
        <p:blipFill>
          <a:blip r:embed="rId2" cstate="print"/>
          <a:srcRect/>
          <a:stretch>
            <a:fillRect/>
          </a:stretch>
        </p:blipFill>
        <p:spPr bwMode="auto">
          <a:xfrm>
            <a:off x="0" y="0"/>
            <a:ext cx="4320000" cy="96188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42910" y="1142984"/>
            <a:ext cx="7715304" cy="3785652"/>
          </a:xfrm>
          <a:prstGeom prst="rect">
            <a:avLst/>
          </a:prstGeom>
        </p:spPr>
        <p:txBody>
          <a:bodyPr wrap="square">
            <a:spAutoFit/>
          </a:bodyPr>
          <a:lstStyle/>
          <a:p>
            <a:pPr>
              <a:lnSpc>
                <a:spcPct val="150000"/>
              </a:lnSpc>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za bouřky se nedoporučuje:</a:t>
            </a:r>
            <a:endParaRPr lang="cs-CZ" sz="2000" dirty="0" smtClean="0">
              <a:latin typeface="Times New Roman" pitchFamily="18" charset="0"/>
              <a:cs typeface="Times New Roman" pitchFamily="18" charset="0"/>
            </a:endParaRPr>
          </a:p>
          <a:p>
            <a:pPr>
              <a:lnSpc>
                <a:spcPct val="150000"/>
              </a:lnSpc>
              <a:buFont typeface="Arial" pitchFamily="34" charset="0"/>
              <a:buChar char="•"/>
            </a:pPr>
            <a:r>
              <a:rPr lang="cs-CZ" sz="2000" dirty="0" smtClean="0">
                <a:latin typeface="Times New Roman" pitchFamily="18" charset="0"/>
                <a:cs typeface="Times New Roman" pitchFamily="18" charset="0"/>
              </a:rPr>
              <a:t>   pokud jsme ve skupině, raději se rozdělíme, nedržíme se za ruce </a:t>
            </a:r>
          </a:p>
          <a:p>
            <a:pPr>
              <a:lnSpc>
                <a:spcPct val="150000"/>
              </a:lnSpc>
              <a:buFont typeface="Arial" pitchFamily="34" charset="0"/>
              <a:buChar char="•"/>
            </a:pPr>
            <a:r>
              <a:rPr lang="cs-CZ" sz="2000" dirty="0" smtClean="0">
                <a:latin typeface="Times New Roman" pitchFamily="18" charset="0"/>
                <a:cs typeface="Times New Roman" pitchFamily="18" charset="0"/>
              </a:rPr>
              <a:t>   pohyb na otevřených vozech, kolech, motorkách</a:t>
            </a:r>
          </a:p>
          <a:p>
            <a:pPr>
              <a:lnSpc>
                <a:spcPct val="150000"/>
              </a:lnSpc>
              <a:buFont typeface="Arial" pitchFamily="34" charset="0"/>
              <a:buChar char="•"/>
            </a:pPr>
            <a:r>
              <a:rPr lang="cs-CZ" sz="2000" dirty="0" smtClean="0">
                <a:latin typeface="Times New Roman" pitchFamily="18" charset="0"/>
                <a:cs typeface="Times New Roman" pitchFamily="18" charset="0"/>
              </a:rPr>
              <a:t>   kontakt s vodou z vodovodů</a:t>
            </a:r>
          </a:p>
          <a:p>
            <a:pPr>
              <a:lnSpc>
                <a:spcPct val="150000"/>
              </a:lnSpc>
              <a:buFont typeface="Arial" pitchFamily="34" charset="0"/>
              <a:buChar char="•"/>
            </a:pPr>
            <a:r>
              <a:rPr lang="cs-CZ" sz="2000" dirty="0" smtClean="0">
                <a:latin typeface="Times New Roman" pitchFamily="18" charset="0"/>
                <a:cs typeface="Times New Roman" pitchFamily="18" charset="0"/>
              </a:rPr>
              <a:t>   telefonování pevnými linkami</a:t>
            </a:r>
          </a:p>
          <a:p>
            <a:pPr>
              <a:lnSpc>
                <a:spcPct val="150000"/>
              </a:lnSpc>
              <a:buFont typeface="Arial" pitchFamily="34" charset="0"/>
              <a:buChar char="•"/>
            </a:pPr>
            <a:r>
              <a:rPr lang="cs-CZ" sz="2000" dirty="0" smtClean="0">
                <a:latin typeface="Times New Roman" pitchFamily="18" charset="0"/>
                <a:cs typeface="Times New Roman" pitchFamily="18" charset="0"/>
              </a:rPr>
              <a:t>   práce s počítačem</a:t>
            </a:r>
          </a:p>
          <a:p>
            <a:pPr>
              <a:lnSpc>
                <a:spcPct val="150000"/>
              </a:lnSpc>
              <a:buFont typeface="Arial" pitchFamily="34" charset="0"/>
              <a:buChar char="•"/>
            </a:pPr>
            <a:r>
              <a:rPr lang="cs-CZ" sz="2000" dirty="0" smtClean="0">
                <a:latin typeface="Times New Roman" pitchFamily="18" charset="0"/>
                <a:cs typeface="Times New Roman" pitchFamily="18" charset="0"/>
              </a:rPr>
              <a:t>   práce s elektrospotřebiči zapojenými do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elektrorozvodné sítě</a:t>
            </a:r>
            <a:endParaRPr lang="cs-CZ" sz="2000" dirty="0"/>
          </a:p>
        </p:txBody>
      </p:sp>
      <p:pic>
        <p:nvPicPr>
          <p:cNvPr id="3" name="Picture 2" descr="File:Rear view of a lightning-strike survivor, displaying Lichtenberg figure on skin.png"/>
          <p:cNvPicPr>
            <a:picLocks noChangeAspect="1" noChangeArrowheads="1"/>
          </p:cNvPicPr>
          <p:nvPr/>
        </p:nvPicPr>
        <p:blipFill>
          <a:blip r:embed="rId2"/>
          <a:srcRect/>
          <a:stretch>
            <a:fillRect/>
          </a:stretch>
        </p:blipFill>
        <p:spPr bwMode="auto">
          <a:xfrm>
            <a:off x="5929322" y="2786058"/>
            <a:ext cx="2466924" cy="2857520"/>
          </a:xfrm>
          <a:prstGeom prst="rect">
            <a:avLst/>
          </a:prstGeom>
          <a:noFill/>
          <a:ln w="38100">
            <a:solidFill>
              <a:srgbClr val="C00000"/>
            </a:solidFill>
          </a:ln>
        </p:spPr>
      </p:pic>
      <p:sp>
        <p:nvSpPr>
          <p:cNvPr id="4" name="Obdélník 3"/>
          <p:cNvSpPr/>
          <p:nvPr/>
        </p:nvSpPr>
        <p:spPr>
          <a:xfrm>
            <a:off x="5929322" y="5657670"/>
            <a:ext cx="2857520" cy="338554"/>
          </a:xfrm>
          <a:prstGeom prst="rect">
            <a:avLst/>
          </a:prstGeom>
        </p:spPr>
        <p:txBody>
          <a:bodyPr wrap="square">
            <a:spAutoFit/>
          </a:bodyPr>
          <a:lstStyle/>
          <a:p>
            <a:r>
              <a:rPr lang="cs-CZ" sz="800" dirty="0" smtClean="0"/>
              <a:t>http://en.wikipedia.org/wiki/File:Rear_view_of_a_lightning-strike_survivor,_displaying_Lichtenberg_figure_on_skin.png</a:t>
            </a:r>
            <a:endParaRPr lang="cs-CZ" sz="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4348" y="785794"/>
            <a:ext cx="7358114" cy="1938992"/>
          </a:xfrm>
          <a:prstGeom prst="rect">
            <a:avLst/>
          </a:prstGeom>
          <a:noFill/>
        </p:spPr>
        <p:txBody>
          <a:bodyPr wrap="square" rtlCol="0">
            <a:spAutoFit/>
          </a:bodyPr>
          <a:lstStyle/>
          <a:p>
            <a:r>
              <a:rPr lang="cs-CZ" sz="2000" dirty="0" smtClean="0">
                <a:latin typeface="Times New Roman" pitchFamily="18" charset="0"/>
                <a:cs typeface="Times New Roman" pitchFamily="18" charset="0"/>
              </a:rPr>
              <a:t>Zdroje:</a:t>
            </a:r>
          </a:p>
          <a:p>
            <a:r>
              <a:rPr lang="cs-CZ" sz="2000" dirty="0" smtClean="0">
                <a:latin typeface="Times New Roman" pitchFamily="18" charset="0"/>
                <a:cs typeface="Times New Roman" pitchFamily="18" charset="0"/>
              </a:rPr>
              <a:t>Beránková, M. - Fleková, A. – </a:t>
            </a:r>
            <a:r>
              <a:rPr lang="cs-CZ" sz="2000" dirty="0" err="1" smtClean="0">
                <a:latin typeface="Times New Roman" pitchFamily="18" charset="0"/>
                <a:cs typeface="Times New Roman" pitchFamily="18" charset="0"/>
              </a:rPr>
              <a:t>Holzhauserová</a:t>
            </a:r>
            <a:r>
              <a:rPr lang="cs-CZ" sz="2000" dirty="0" smtClean="0">
                <a:latin typeface="Times New Roman" pitchFamily="18" charset="0"/>
                <a:cs typeface="Times New Roman" pitchFamily="18" charset="0"/>
              </a:rPr>
              <a:t>, B.: První pomoc. Praha, </a:t>
            </a:r>
            <a:r>
              <a:rPr lang="cs-CZ" sz="2000" dirty="0" err="1" smtClean="0">
                <a:latin typeface="Times New Roman" pitchFamily="18" charset="0"/>
                <a:cs typeface="Times New Roman" pitchFamily="18" charset="0"/>
              </a:rPr>
              <a:t>Informatorium</a:t>
            </a:r>
            <a:r>
              <a:rPr lang="cs-CZ" sz="2000" dirty="0" smtClean="0">
                <a:latin typeface="Times New Roman" pitchFamily="18" charset="0"/>
                <a:cs typeface="Times New Roman" pitchFamily="18" charset="0"/>
              </a:rPr>
              <a:t> 2007.</a:t>
            </a:r>
          </a:p>
          <a:p>
            <a:r>
              <a:rPr lang="cs-CZ" sz="2000" dirty="0" err="1" smtClean="0">
                <a:latin typeface="Times New Roman" pitchFamily="18" charset="0"/>
                <a:cs typeface="Times New Roman" pitchFamily="18" charset="0"/>
              </a:rPr>
              <a:t>Krivaničová</a:t>
            </a:r>
            <a:r>
              <a:rPr lang="cs-CZ" sz="2000" dirty="0" smtClean="0">
                <a:latin typeface="Times New Roman" pitchFamily="18" charset="0"/>
                <a:cs typeface="Times New Roman" pitchFamily="18" charset="0"/>
              </a:rPr>
              <a:t>, J. a kol.: Domácí lékař. Praha, </a:t>
            </a:r>
            <a:r>
              <a:rPr lang="cs-CZ" sz="2000" dirty="0" err="1" smtClean="0">
                <a:latin typeface="Times New Roman" pitchFamily="18" charset="0"/>
                <a:cs typeface="Times New Roman" pitchFamily="18" charset="0"/>
              </a:rPr>
              <a:t>Avicenum</a:t>
            </a:r>
            <a:r>
              <a:rPr lang="cs-CZ" sz="2000" dirty="0" smtClean="0">
                <a:latin typeface="Times New Roman" pitchFamily="18" charset="0"/>
                <a:cs typeface="Times New Roman" pitchFamily="18" charset="0"/>
              </a:rPr>
              <a:t> 1991.</a:t>
            </a:r>
          </a:p>
          <a:p>
            <a:r>
              <a:rPr lang="cs-CZ" sz="2000" dirty="0" smtClean="0">
                <a:latin typeface="Times New Roman" pitchFamily="18" charset="0"/>
                <a:cs typeface="Times New Roman" pitchFamily="18" charset="0"/>
              </a:rPr>
              <a:t>Zemanová, J.: První pomoc pro učitele ZŠ a SŠ. Ostrava 2006.</a:t>
            </a:r>
          </a:p>
          <a:p>
            <a:endParaRPr lang="cs-CZ"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755576" y="548681"/>
            <a:ext cx="3816424"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Úraz elektrickým proudem</a:t>
            </a:r>
            <a:endParaRPr lang="cs-CZ" sz="2400" b="1" dirty="0">
              <a:solidFill>
                <a:srgbClr val="C00000"/>
              </a:solidFill>
              <a:latin typeface="Times New Roman" pitchFamily="18" charset="0"/>
              <a:cs typeface="Times New Roman" pitchFamily="18" charset="0"/>
            </a:endParaRPr>
          </a:p>
        </p:txBody>
      </p:sp>
      <p:sp>
        <p:nvSpPr>
          <p:cNvPr id="6" name="TextovéPole 5"/>
          <p:cNvSpPr txBox="1"/>
          <p:nvPr/>
        </p:nvSpPr>
        <p:spPr>
          <a:xfrm>
            <a:off x="714348" y="1285860"/>
            <a:ext cx="5357850" cy="1015663"/>
          </a:xfrm>
          <a:prstGeom prst="rect">
            <a:avLst/>
          </a:prstGeom>
          <a:noFill/>
        </p:spPr>
        <p:txBody>
          <a:bodyPr wrap="square" rtlCol="0">
            <a:spAutoFit/>
          </a:bodyPr>
          <a:lstStyle/>
          <a:p>
            <a:pPr>
              <a:buFont typeface="Arial" pitchFamily="34" charset="0"/>
              <a:buChar char="•"/>
            </a:pPr>
            <a:r>
              <a:rPr lang="cs-CZ" sz="2000" dirty="0" smtClean="0">
                <a:latin typeface="Times New Roman" pitchFamily="18" charset="0"/>
                <a:cs typeface="Times New Roman" pitchFamily="18" charset="0"/>
              </a:rPr>
              <a:t>   přímým kontaktem </a:t>
            </a:r>
          </a:p>
          <a:p>
            <a:pPr>
              <a:buFont typeface="Arial" pitchFamily="34" charset="0"/>
              <a:buChar char="•"/>
            </a:pPr>
            <a:r>
              <a:rPr lang="cs-CZ" sz="2000" dirty="0" smtClean="0">
                <a:latin typeface="Times New Roman" pitchFamily="18" charset="0"/>
                <a:cs typeface="Times New Roman" pitchFamily="18" charset="0"/>
              </a:rPr>
              <a:t>   u  vysokého napětí i bez dotyku při přiblížení se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na </a:t>
            </a:r>
            <a:r>
              <a:rPr lang="cs-CZ" sz="2000" b="1" dirty="0" smtClean="0">
                <a:latin typeface="Times New Roman" pitchFamily="18" charset="0"/>
                <a:cs typeface="Times New Roman" pitchFamily="18" charset="0"/>
              </a:rPr>
              <a:t>kritickou vzdálenost</a:t>
            </a:r>
            <a:endParaRPr lang="cs-CZ" sz="2000" b="1" dirty="0">
              <a:latin typeface="Times New Roman" pitchFamily="18" charset="0"/>
              <a:cs typeface="Times New Roman" pitchFamily="18" charset="0"/>
            </a:endParaRPr>
          </a:p>
        </p:txBody>
      </p:sp>
      <p:sp>
        <p:nvSpPr>
          <p:cNvPr id="5" name="TextovéPole 4"/>
          <p:cNvSpPr txBox="1"/>
          <p:nvPr/>
        </p:nvSpPr>
        <p:spPr>
          <a:xfrm>
            <a:off x="928662" y="2714620"/>
            <a:ext cx="3286148"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Hledání na internetu </a:t>
            </a:r>
            <a:endParaRPr lang="cs-CZ" sz="2400" b="1" dirty="0">
              <a:solidFill>
                <a:srgbClr val="C00000"/>
              </a:solidFill>
              <a:latin typeface="Times New Roman" pitchFamily="18" charset="0"/>
              <a:cs typeface="Times New Roman" pitchFamily="18" charset="0"/>
            </a:endParaRPr>
          </a:p>
        </p:txBody>
      </p:sp>
      <p:sp>
        <p:nvSpPr>
          <p:cNvPr id="8" name="Obdélník 7"/>
          <p:cNvSpPr/>
          <p:nvPr/>
        </p:nvSpPr>
        <p:spPr>
          <a:xfrm>
            <a:off x="7072330" y="2143116"/>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ovéPole 8"/>
          <p:cNvSpPr txBox="1"/>
          <p:nvPr/>
        </p:nvSpPr>
        <p:spPr>
          <a:xfrm>
            <a:off x="4572000" y="2714620"/>
            <a:ext cx="2160240"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3 minuty</a:t>
            </a:r>
            <a:endParaRPr lang="cs-CZ" sz="2000" b="1" dirty="0">
              <a:latin typeface="Times New Roman" pitchFamily="18" charset="0"/>
              <a:cs typeface="Times New Roman" pitchFamily="18" charset="0"/>
            </a:endParaRPr>
          </a:p>
        </p:txBody>
      </p:sp>
      <p:sp>
        <p:nvSpPr>
          <p:cNvPr id="10" name="TextovéPole 9"/>
          <p:cNvSpPr txBox="1"/>
          <p:nvPr/>
        </p:nvSpPr>
        <p:spPr>
          <a:xfrm>
            <a:off x="1000100" y="3500438"/>
            <a:ext cx="6000792" cy="707886"/>
          </a:xfrm>
          <a:prstGeom prst="rect">
            <a:avLst/>
          </a:prstGeom>
          <a:noFill/>
          <a:ln w="38100">
            <a:solidFill>
              <a:srgbClr val="C00000"/>
            </a:solidFill>
          </a:ln>
        </p:spPr>
        <p:txBody>
          <a:bodyPr wrap="square" rtlCol="0">
            <a:spAutoFit/>
          </a:bodyPr>
          <a:lstStyle/>
          <a:p>
            <a:pPr algn="ctr"/>
            <a:r>
              <a:rPr lang="cs-CZ" sz="2000" b="1" dirty="0" smtClean="0">
                <a:solidFill>
                  <a:srgbClr val="C00000"/>
                </a:solidFill>
                <a:latin typeface="Times New Roman" pitchFamily="18" charset="0"/>
                <a:cs typeface="Times New Roman" pitchFamily="18" charset="0"/>
              </a:rPr>
              <a:t>Vysvětlete pojem „kritická vzdálenost“, uveďte konkrétní příklady úrazu  z této příčiny.</a:t>
            </a:r>
            <a:endParaRPr lang="cs-CZ" sz="2000" b="1" dirty="0">
              <a:solidFill>
                <a:srgbClr val="C00000"/>
              </a:solidFill>
              <a:latin typeface="Times New Roman" pitchFamily="18" charset="0"/>
              <a:cs typeface="Times New Roman" pitchFamily="18" charset="0"/>
            </a:endParaRPr>
          </a:p>
        </p:txBody>
      </p:sp>
      <p:sp>
        <p:nvSpPr>
          <p:cNvPr id="12" name="TextovéPole 11"/>
          <p:cNvSpPr txBox="1"/>
          <p:nvPr/>
        </p:nvSpPr>
        <p:spPr>
          <a:xfrm>
            <a:off x="1000100" y="5357826"/>
            <a:ext cx="6643734" cy="1015663"/>
          </a:xfrm>
          <a:prstGeom prst="rect">
            <a:avLst/>
          </a:prstGeom>
          <a:noFill/>
          <a:ln w="38100">
            <a:solidFill>
              <a:srgbClr val="C00000"/>
            </a:solidFill>
          </a:ln>
        </p:spPr>
        <p:txBody>
          <a:bodyPr wrap="square" rtlCol="0">
            <a:spAutoFit/>
          </a:bodyPr>
          <a:lstStyle/>
          <a:p>
            <a:pPr algn="ctr"/>
            <a:r>
              <a:rPr lang="cs-CZ" sz="2000" b="1" dirty="0" smtClean="0">
                <a:solidFill>
                  <a:srgbClr val="C00000"/>
                </a:solidFill>
                <a:latin typeface="Times New Roman" pitchFamily="18" charset="0"/>
                <a:cs typeface="Times New Roman" pitchFamily="18" charset="0"/>
              </a:rPr>
              <a:t>Vznikne elektrický oblouk – dojde k výboji a k zasažení postiženého. Např. lezení na sloupy vysokého napětí, přelézání vagónů apod.</a:t>
            </a:r>
            <a:endParaRPr lang="cs-CZ" sz="2000" b="1" dirty="0">
              <a:solidFill>
                <a:srgbClr val="C00000"/>
              </a:solidFill>
              <a:latin typeface="Times New Roman" pitchFamily="18" charset="0"/>
              <a:cs typeface="Times New Roman" pitchFamily="18" charset="0"/>
            </a:endParaRPr>
          </a:p>
        </p:txBody>
      </p:sp>
      <p:sp>
        <p:nvSpPr>
          <p:cNvPr id="13" name="TextovéPole 12"/>
          <p:cNvSpPr txBox="1"/>
          <p:nvPr/>
        </p:nvSpPr>
        <p:spPr>
          <a:xfrm>
            <a:off x="1000100" y="4786322"/>
            <a:ext cx="2143140"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Řešení:</a:t>
            </a:r>
            <a:endParaRPr lang="cs-CZ" sz="2400" b="1" dirty="0">
              <a:solidFill>
                <a:srgbClr val="C00000"/>
              </a:solidFill>
              <a:latin typeface="Times New Roman" pitchFamily="18" charset="0"/>
              <a:cs typeface="Times New Roman" pitchFamily="18" charset="0"/>
            </a:endParaRPr>
          </a:p>
        </p:txBody>
      </p:sp>
      <p:sp>
        <p:nvSpPr>
          <p:cNvPr id="14" name="TextovéPole 13"/>
          <p:cNvSpPr txBox="1"/>
          <p:nvPr/>
        </p:nvSpPr>
        <p:spPr>
          <a:xfrm>
            <a:off x="928662" y="3357562"/>
            <a:ext cx="6143668" cy="923330"/>
          </a:xfrm>
          <a:prstGeom prst="rect">
            <a:avLst/>
          </a:prstGeom>
          <a:solidFill>
            <a:srgbClr val="C00000"/>
          </a:solidFill>
        </p:spPr>
        <p:txBody>
          <a:bodyPr wrap="square" rtlCol="0">
            <a:spAutoFit/>
          </a:bodyPr>
          <a:lstStyle/>
          <a:p>
            <a:endParaRPr lang="cs-CZ" dirty="0" smtClean="0"/>
          </a:p>
          <a:p>
            <a:endParaRPr lang="cs-CZ" dirty="0" smtClean="0"/>
          </a:p>
          <a:p>
            <a:endParaRPr lang="cs-CZ" dirty="0"/>
          </a:p>
        </p:txBody>
      </p:sp>
      <p:sp>
        <p:nvSpPr>
          <p:cNvPr id="15" name="TextovéPole 14"/>
          <p:cNvSpPr txBox="1"/>
          <p:nvPr/>
        </p:nvSpPr>
        <p:spPr>
          <a:xfrm>
            <a:off x="928662" y="5286388"/>
            <a:ext cx="6786610" cy="1200329"/>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a:p>
        </p:txBody>
      </p:sp>
      <p:pic>
        <p:nvPicPr>
          <p:cNvPr id="7172" name="Picture 4" descr="http://cdn.morguefile.com/imageData/public/files/l/lorettaflame/preview/fldr_2004_02_15/file0002143726715.jpg"/>
          <p:cNvPicPr>
            <a:picLocks noChangeAspect="1" noChangeArrowheads="1"/>
          </p:cNvPicPr>
          <p:nvPr/>
        </p:nvPicPr>
        <p:blipFill>
          <a:blip r:embed="rId2" cstate="print"/>
          <a:srcRect/>
          <a:stretch>
            <a:fillRect/>
          </a:stretch>
        </p:blipFill>
        <p:spPr bwMode="auto">
          <a:xfrm>
            <a:off x="6357950" y="428604"/>
            <a:ext cx="1889965" cy="1643050"/>
          </a:xfrm>
          <a:prstGeom prst="rect">
            <a:avLst/>
          </a:prstGeom>
          <a:noFill/>
          <a:ln w="38100">
            <a:solidFill>
              <a:srgbClr val="C00000"/>
            </a:solidFill>
          </a:ln>
        </p:spPr>
      </p:pic>
      <p:sp>
        <p:nvSpPr>
          <p:cNvPr id="16" name="Obdélník 15"/>
          <p:cNvSpPr/>
          <p:nvPr/>
        </p:nvSpPr>
        <p:spPr>
          <a:xfrm>
            <a:off x="6357950" y="2071678"/>
            <a:ext cx="2500330" cy="215444"/>
          </a:xfrm>
          <a:prstGeom prst="rect">
            <a:avLst/>
          </a:prstGeom>
        </p:spPr>
        <p:txBody>
          <a:bodyPr wrap="square">
            <a:spAutoFit/>
          </a:bodyPr>
          <a:lstStyle/>
          <a:p>
            <a:r>
              <a:rPr lang="cs-CZ" sz="800" dirty="0" smtClean="0"/>
              <a:t>http://www.</a:t>
            </a:r>
            <a:r>
              <a:rPr lang="cs-CZ" sz="800" dirty="0" err="1" smtClean="0"/>
              <a:t>morguefile.com</a:t>
            </a:r>
            <a:r>
              <a:rPr lang="cs-CZ" sz="800" dirty="0" smtClean="0"/>
              <a:t>/archive/display/11501</a:t>
            </a:r>
            <a:endParaRPr lang="cs-CZ" sz="8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5E-6 -4.44444E-6 L 0.68472 -0.00439 " pathEditMode="relative" rAng="0" ptsTypes="AA">
                                      <p:cBhvr>
                                        <p:cTn id="6" dur="5000" fill="hold"/>
                                        <p:tgtEl>
                                          <p:spTgt spid="14"/>
                                        </p:tgtEl>
                                        <p:attrNameLst>
                                          <p:attrName>ppt_x</p:attrName>
                                          <p:attrName>ppt_y</p:attrName>
                                        </p:attrNameLst>
                                      </p:cBhvr>
                                      <p:rCtr x="342" y="-2"/>
                                    </p:animMotion>
                                  </p:childTnLst>
                                </p:cTn>
                              </p:par>
                            </p:childTnLst>
                          </p:cTn>
                        </p:par>
                      </p:childTnLst>
                    </p:cTn>
                  </p:par>
                </p:childTnLst>
              </p:cTn>
              <p:nextCondLst>
                <p:cond evt="onClick" delay="0">
                  <p:tgtEl>
                    <p:spTgt spid="14"/>
                  </p:tgtEl>
                </p:cond>
              </p:nextCondLst>
            </p:seq>
            <p:seq concurrent="1" nextAc="seek">
              <p:cTn id="7" restart="whenNotActive" fill="hold" evtFilter="cancelBubble" nodeType="interactiveSeq">
                <p:stCondLst>
                  <p:cond evt="onClick" delay="0">
                    <p:tgtEl>
                      <p:spTgt spid="15"/>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5.55556E-7 3.33333E-6 L 0.00382 0.1875 " pathEditMode="relative" rAng="0" ptsTypes="AA">
                                      <p:cBhvr>
                                        <p:cTn id="11" dur="5000" fill="hold"/>
                                        <p:tgtEl>
                                          <p:spTgt spid="15"/>
                                        </p:tgtEl>
                                        <p:attrNameLst>
                                          <p:attrName>ppt_x</p:attrName>
                                          <p:attrName>ppt_y</p:attrName>
                                        </p:attrNameLst>
                                      </p:cBhvr>
                                      <p:rCtr x="2" y="94"/>
                                    </p:animMotion>
                                  </p:childTnLst>
                                </p:cTn>
                              </p:par>
                            </p:childTnLst>
                          </p:cTn>
                        </p:par>
                      </p:childTnLst>
                    </p:cTn>
                  </p:par>
                </p:childTnLst>
              </p:cTn>
              <p:nextCondLst>
                <p:cond evt="onClick" delay="0">
                  <p:tgtEl>
                    <p:spTgt spid="15"/>
                  </p:tgtEl>
                </p:cond>
              </p:nextCondLst>
            </p:seq>
          </p:childTnLst>
        </p:cTn>
      </p:par>
    </p:tnLst>
    <p:bldLst>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42910" y="500042"/>
            <a:ext cx="7858180" cy="6063198"/>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Rozsah poranění a stupeň závažnosti poškození </a:t>
            </a:r>
          </a:p>
          <a:p>
            <a:r>
              <a:rPr lang="cs-CZ" sz="2400" b="1" dirty="0" smtClean="0">
                <a:solidFill>
                  <a:srgbClr val="C00000"/>
                </a:solidFill>
                <a:latin typeface="Times New Roman" pitchFamily="18" charset="0"/>
                <a:cs typeface="Times New Roman" pitchFamily="18" charset="0"/>
              </a:rPr>
              <a:t>závisí na:</a:t>
            </a:r>
          </a:p>
          <a:p>
            <a:endParaRPr lang="cs-CZ" sz="2000" b="1" dirty="0" smtClean="0">
              <a:solidFill>
                <a:srgbClr val="C00000"/>
              </a:solidFill>
              <a:latin typeface="Times New Roman" pitchFamily="18" charset="0"/>
              <a:cs typeface="Times New Roman" pitchFamily="18" charset="0"/>
            </a:endParaRPr>
          </a:p>
          <a:p>
            <a:pPr>
              <a:buFont typeface="Arial" pitchFamily="34" charset="0"/>
              <a:buChar char="•"/>
            </a:pPr>
            <a:r>
              <a:rPr lang="cs-CZ" sz="2000" dirty="0" smtClean="0">
                <a:latin typeface="Times New Roman" pitchFamily="18" charset="0"/>
                <a:cs typeface="Times New Roman" pitchFamily="18" charset="0"/>
              </a:rPr>
              <a:t>   typu proudu (střídavý, stejnosměrný)</a:t>
            </a:r>
          </a:p>
          <a:p>
            <a:pPr>
              <a:buFont typeface="Arial" pitchFamily="34" charset="0"/>
              <a:buChar char="•"/>
            </a:pPr>
            <a:r>
              <a:rPr lang="cs-CZ" sz="2000" dirty="0" smtClean="0">
                <a:latin typeface="Times New Roman" pitchFamily="18" charset="0"/>
                <a:cs typeface="Times New Roman" pitchFamily="18" charset="0"/>
              </a:rPr>
              <a:t>   napětí (nízké do 1 000 voltů, vysoké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nad 1000 voltů)</a:t>
            </a:r>
          </a:p>
          <a:p>
            <a:pPr>
              <a:buFont typeface="Arial" pitchFamily="34" charset="0"/>
              <a:buChar char="•"/>
            </a:pPr>
            <a:r>
              <a:rPr lang="cs-CZ" sz="2000" dirty="0" smtClean="0">
                <a:latin typeface="Times New Roman" pitchFamily="18" charset="0"/>
                <a:cs typeface="Times New Roman" pitchFamily="18" charset="0"/>
              </a:rPr>
              <a:t>   intenzitě</a:t>
            </a:r>
          </a:p>
          <a:p>
            <a:pPr lvl="1">
              <a:buFont typeface="Arial" pitchFamily="34" charset="0"/>
              <a:buChar char="•"/>
            </a:pPr>
            <a:r>
              <a:rPr lang="cs-CZ" sz="2000" dirty="0" smtClean="0">
                <a:latin typeface="Times New Roman" pitchFamily="18" charset="0"/>
                <a:cs typeface="Times New Roman" pitchFamily="18" charset="0"/>
              </a:rPr>
              <a:t>   6o </a:t>
            </a:r>
            <a:r>
              <a:rPr lang="cs-CZ" sz="2000" dirty="0" err="1" smtClean="0">
                <a:latin typeface="Times New Roman" pitchFamily="18" charset="0"/>
                <a:cs typeface="Times New Roman" pitchFamily="18" charset="0"/>
              </a:rPr>
              <a:t>mA</a:t>
            </a:r>
            <a:r>
              <a:rPr lang="cs-CZ" sz="2000" dirty="0" smtClean="0">
                <a:latin typeface="Times New Roman" pitchFamily="18" charset="0"/>
                <a:cs typeface="Times New Roman" pitchFamily="18" charset="0"/>
              </a:rPr>
              <a:t> – porucha srdečního rytmu</a:t>
            </a:r>
          </a:p>
          <a:p>
            <a:pPr lvl="1">
              <a:buFont typeface="Arial" pitchFamily="34" charset="0"/>
              <a:buChar char="•"/>
            </a:pPr>
            <a:r>
              <a:rPr lang="cs-CZ" sz="2000" dirty="0" smtClean="0">
                <a:latin typeface="Times New Roman" pitchFamily="18" charset="0"/>
                <a:cs typeface="Times New Roman" pitchFamily="18" charset="0"/>
              </a:rPr>
              <a:t>   5 A – současně s poruchou srdečního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rytmu i popáleniny</a:t>
            </a:r>
          </a:p>
          <a:p>
            <a:pPr lvl="1">
              <a:buFont typeface="Arial" pitchFamily="34" charset="0"/>
              <a:buChar char="•"/>
            </a:pPr>
            <a:r>
              <a:rPr lang="cs-CZ" sz="2000" dirty="0" smtClean="0">
                <a:latin typeface="Times New Roman" pitchFamily="18" charset="0"/>
                <a:cs typeface="Times New Roman" pitchFamily="18" charset="0"/>
              </a:rPr>
              <a:t>   10 A – křeče a selhání dýchání</a:t>
            </a:r>
          </a:p>
          <a:p>
            <a:pPr>
              <a:buFont typeface="Arial" pitchFamily="34" charset="0"/>
              <a:buChar char="•"/>
            </a:pPr>
            <a:r>
              <a:rPr lang="cs-CZ" sz="2000" dirty="0" smtClean="0">
                <a:latin typeface="Times New Roman" pitchFamily="18" charset="0"/>
                <a:cs typeface="Times New Roman" pitchFamily="18" charset="0"/>
              </a:rPr>
              <a:t>   kožním odpor u (čím větší, tím hlubší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lokální poškození , čím menší např.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mokrá pokožka, tím rozsáhlejší celkové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poškození)</a:t>
            </a:r>
          </a:p>
          <a:p>
            <a:pPr>
              <a:buFont typeface="Arial" pitchFamily="34" charset="0"/>
              <a:buChar char="•"/>
            </a:pPr>
            <a:r>
              <a:rPr lang="cs-CZ" sz="2000" dirty="0" smtClean="0">
                <a:latin typeface="Times New Roman" pitchFamily="18" charset="0"/>
                <a:cs typeface="Times New Roman" pitchFamily="18" charset="0"/>
              </a:rPr>
              <a:t>   velikosti kontaktní plochy</a:t>
            </a:r>
          </a:p>
          <a:p>
            <a:pPr>
              <a:buFont typeface="Arial" pitchFamily="34" charset="0"/>
              <a:buChar char="•"/>
            </a:pPr>
            <a:r>
              <a:rPr lang="cs-CZ" sz="2000" dirty="0" smtClean="0">
                <a:latin typeface="Times New Roman" pitchFamily="18" charset="0"/>
                <a:cs typeface="Times New Roman" pitchFamily="18" charset="0"/>
              </a:rPr>
              <a:t>   době kontaktu</a:t>
            </a:r>
          </a:p>
          <a:p>
            <a:pPr>
              <a:buFont typeface="Arial" pitchFamily="34" charset="0"/>
              <a:buChar char="•"/>
            </a:pPr>
            <a:r>
              <a:rPr lang="cs-CZ" sz="2000" dirty="0" smtClean="0">
                <a:latin typeface="Times New Roman" pitchFamily="18" charset="0"/>
                <a:cs typeface="Times New Roman" pitchFamily="18" charset="0"/>
              </a:rPr>
              <a:t>   cestě průchodu proudu tělem (tkáně, které byly proudem zasaženy)</a:t>
            </a:r>
          </a:p>
          <a:p>
            <a:endParaRPr lang="cs-CZ" sz="2000" dirty="0">
              <a:latin typeface="Times New Roman" pitchFamily="18" charset="0"/>
              <a:cs typeface="Times New Roman" pitchFamily="18" charset="0"/>
            </a:endParaRPr>
          </a:p>
        </p:txBody>
      </p:sp>
      <p:pic>
        <p:nvPicPr>
          <p:cNvPr id="1026" name="Picture 2" descr="http://cdn.morguefile.com/imageData/public/files/c/clarita/preview/fldr_2005_07_27/file0001801398713.jpg"/>
          <p:cNvPicPr>
            <a:picLocks noChangeAspect="1" noChangeArrowheads="1"/>
          </p:cNvPicPr>
          <p:nvPr/>
        </p:nvPicPr>
        <p:blipFill>
          <a:blip r:embed="rId2"/>
          <a:srcRect/>
          <a:stretch>
            <a:fillRect/>
          </a:stretch>
        </p:blipFill>
        <p:spPr bwMode="auto">
          <a:xfrm>
            <a:off x="5929322" y="1857364"/>
            <a:ext cx="2286016" cy="3206629"/>
          </a:xfrm>
          <a:prstGeom prst="rect">
            <a:avLst/>
          </a:prstGeom>
          <a:noFill/>
          <a:ln w="38100">
            <a:solidFill>
              <a:srgbClr val="C00000"/>
            </a:solidFill>
          </a:ln>
        </p:spPr>
      </p:pic>
      <p:sp>
        <p:nvSpPr>
          <p:cNvPr id="4" name="Obdélník 3"/>
          <p:cNvSpPr/>
          <p:nvPr/>
        </p:nvSpPr>
        <p:spPr>
          <a:xfrm>
            <a:off x="5929322" y="5060047"/>
            <a:ext cx="2357454" cy="215444"/>
          </a:xfrm>
          <a:prstGeom prst="rect">
            <a:avLst/>
          </a:prstGeom>
        </p:spPr>
        <p:txBody>
          <a:bodyPr wrap="square">
            <a:spAutoFit/>
          </a:bodyPr>
          <a:lstStyle/>
          <a:p>
            <a:r>
              <a:rPr lang="cs-CZ" sz="800" dirty="0" smtClean="0"/>
              <a:t>http://www.</a:t>
            </a:r>
            <a:r>
              <a:rPr lang="cs-CZ" sz="800" dirty="0" err="1" smtClean="0"/>
              <a:t>morguefile.com</a:t>
            </a:r>
            <a:r>
              <a:rPr lang="cs-CZ" sz="800" dirty="0" smtClean="0"/>
              <a:t>/archive/display/51233</a:t>
            </a:r>
            <a:endParaRPr lang="cs-CZ"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85786" y="642918"/>
            <a:ext cx="6175588" cy="5386090"/>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Příznaky a projevy:</a:t>
            </a:r>
          </a:p>
          <a:p>
            <a:endParaRPr lang="cs-CZ" sz="2000" b="1" dirty="0" smtClean="0">
              <a:solidFill>
                <a:srgbClr val="C00000"/>
              </a:solidFill>
              <a:latin typeface="Times New Roman" pitchFamily="18" charset="0"/>
              <a:cs typeface="Times New Roman" pitchFamily="18" charset="0"/>
            </a:endParaRPr>
          </a:p>
          <a:p>
            <a:pPr>
              <a:buFont typeface="Arial" pitchFamily="34" charset="0"/>
              <a:buChar char="•"/>
            </a:pPr>
            <a:r>
              <a:rPr lang="cs-CZ" sz="2000" dirty="0" smtClean="0">
                <a:latin typeface="Times New Roman" pitchFamily="18" charset="0"/>
                <a:cs typeface="Times New Roman" pitchFamily="18" charset="0"/>
              </a:rPr>
              <a:t>   zástava oběhu v důsledku poruchy srdečního rytmu</a:t>
            </a:r>
          </a:p>
          <a:p>
            <a:pPr>
              <a:buFont typeface="Arial" pitchFamily="34" charset="0"/>
              <a:buChar char="•"/>
            </a:pPr>
            <a:r>
              <a:rPr lang="cs-CZ" sz="2000" dirty="0" smtClean="0">
                <a:latin typeface="Times New Roman" pitchFamily="18" charset="0"/>
                <a:cs typeface="Times New Roman" pitchFamily="18" charset="0"/>
              </a:rPr>
              <a:t>   primární zástava dýchání při přímém postižení mozku</a:t>
            </a:r>
          </a:p>
          <a:p>
            <a:pPr>
              <a:buFont typeface="Arial" pitchFamily="34" charset="0"/>
              <a:buChar char="•"/>
            </a:pPr>
            <a:r>
              <a:rPr lang="cs-CZ" sz="2000" dirty="0" smtClean="0">
                <a:latin typeface="Times New Roman" pitchFamily="18" charset="0"/>
                <a:cs typeface="Times New Roman" pitchFamily="18" charset="0"/>
              </a:rPr>
              <a:t>   nepravidelné dýchání při </a:t>
            </a:r>
            <a:r>
              <a:rPr lang="cs-CZ" sz="2000" dirty="0" err="1" smtClean="0">
                <a:latin typeface="Times New Roman" pitchFamily="18" charset="0"/>
                <a:cs typeface="Times New Roman" pitchFamily="18" charset="0"/>
              </a:rPr>
              <a:t>event</a:t>
            </a:r>
            <a:r>
              <a:rPr lang="cs-CZ" sz="2000" dirty="0" smtClean="0">
                <a:latin typeface="Times New Roman" pitchFamily="18" charset="0"/>
                <a:cs typeface="Times New Roman" pitchFamily="18" charset="0"/>
              </a:rPr>
              <a:t>. křečích</a:t>
            </a:r>
          </a:p>
          <a:p>
            <a:pPr>
              <a:buFont typeface="Arial" pitchFamily="34" charset="0"/>
              <a:buChar char="•"/>
            </a:pPr>
            <a:r>
              <a:rPr lang="cs-CZ" sz="2000" dirty="0" smtClean="0">
                <a:latin typeface="Times New Roman" pitchFamily="18" charset="0"/>
                <a:cs typeface="Times New Roman" pitchFamily="18" charset="0"/>
              </a:rPr>
              <a:t>   porucha vědomí od neklidu a zvýšené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dráždivosti až po různé stupně bezvědomí</a:t>
            </a:r>
          </a:p>
          <a:p>
            <a:pPr>
              <a:buFont typeface="Arial" pitchFamily="34" charset="0"/>
              <a:buChar char="•"/>
            </a:pPr>
            <a:r>
              <a:rPr lang="cs-CZ" sz="2000" dirty="0" smtClean="0">
                <a:latin typeface="Times New Roman" pitchFamily="18" charset="0"/>
                <a:cs typeface="Times New Roman" pitchFamily="18" charset="0"/>
              </a:rPr>
              <a:t>  zlomeniny dlouhých kostí nebo obratlů</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obvykle v důsledku svalových křečí nebo</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následkem pádu</a:t>
            </a:r>
          </a:p>
          <a:p>
            <a:pPr>
              <a:buFont typeface="Arial" pitchFamily="34" charset="0"/>
              <a:buChar char="•"/>
            </a:pPr>
            <a:r>
              <a:rPr lang="cs-CZ" sz="2000" dirty="0" smtClean="0">
                <a:latin typeface="Times New Roman" pitchFamily="18" charset="0"/>
                <a:cs typeface="Times New Roman" pitchFamily="18" charset="0"/>
              </a:rPr>
              <a:t>   poruchy srdečního rytmu, infarkt myokardu</a:t>
            </a:r>
          </a:p>
          <a:p>
            <a:pPr>
              <a:buFont typeface="Arial" pitchFamily="34" charset="0"/>
              <a:buChar char="•"/>
            </a:pPr>
            <a:r>
              <a:rPr lang="cs-CZ" sz="2000" dirty="0" smtClean="0">
                <a:latin typeface="Times New Roman" pitchFamily="18" charset="0"/>
                <a:cs typeface="Times New Roman" pitchFamily="18" charset="0"/>
              </a:rPr>
              <a:t>   poškození mozku, míchy, nervů</a:t>
            </a:r>
          </a:p>
          <a:p>
            <a:pPr>
              <a:buFont typeface="Arial" pitchFamily="34" charset="0"/>
              <a:buChar char="•"/>
            </a:pPr>
            <a:r>
              <a:rPr lang="cs-CZ" sz="2000" dirty="0" smtClean="0">
                <a:latin typeface="Times New Roman" pitchFamily="18" charset="0"/>
                <a:cs typeface="Times New Roman" pitchFamily="18" charset="0"/>
              </a:rPr>
              <a:t>   poškození zraku</a:t>
            </a:r>
          </a:p>
          <a:p>
            <a:pPr>
              <a:buFont typeface="Arial" pitchFamily="34" charset="0"/>
              <a:buChar char="•"/>
            </a:pPr>
            <a:r>
              <a:rPr lang="cs-CZ" sz="2000" dirty="0" smtClean="0">
                <a:latin typeface="Times New Roman" pitchFamily="18" charset="0"/>
                <a:cs typeface="Times New Roman" pitchFamily="18" charset="0"/>
              </a:rPr>
              <a:t>   popáleniny v místě vstupu a výstupu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elektrického proudu </a:t>
            </a:r>
          </a:p>
          <a:p>
            <a:pPr>
              <a:buFont typeface="Arial" pitchFamily="34" charset="0"/>
              <a:buChar char="•"/>
            </a:pPr>
            <a:r>
              <a:rPr lang="cs-CZ" sz="2000" dirty="0" smtClean="0">
                <a:latin typeface="Times New Roman" pitchFamily="18" charset="0"/>
                <a:cs typeface="Times New Roman" pitchFamily="18" charset="0"/>
              </a:rPr>
              <a:t>   termická poranění v místech průchodu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elektrického proudu tělem</a:t>
            </a:r>
            <a:endParaRPr lang="cs-CZ" sz="2000" dirty="0">
              <a:latin typeface="Times New Roman" pitchFamily="18" charset="0"/>
              <a:cs typeface="Times New Roman" pitchFamily="18" charset="0"/>
            </a:endParaRPr>
          </a:p>
        </p:txBody>
      </p:sp>
      <p:pic>
        <p:nvPicPr>
          <p:cNvPr id="8196" name="Picture 4" descr="File:Verbrennung Grad 2b.jpg"/>
          <p:cNvPicPr>
            <a:picLocks noChangeAspect="1" noChangeArrowheads="1"/>
          </p:cNvPicPr>
          <p:nvPr/>
        </p:nvPicPr>
        <p:blipFill>
          <a:blip r:embed="rId2"/>
          <a:srcRect/>
          <a:stretch>
            <a:fillRect/>
          </a:stretch>
        </p:blipFill>
        <p:spPr bwMode="auto">
          <a:xfrm>
            <a:off x="5929322" y="2285992"/>
            <a:ext cx="2586675" cy="2928958"/>
          </a:xfrm>
          <a:prstGeom prst="rect">
            <a:avLst/>
          </a:prstGeom>
          <a:noFill/>
          <a:ln w="38100">
            <a:solidFill>
              <a:srgbClr val="C00000"/>
            </a:solidFill>
          </a:ln>
        </p:spPr>
      </p:pic>
      <p:sp>
        <p:nvSpPr>
          <p:cNvPr id="6" name="Obdélník 5"/>
          <p:cNvSpPr/>
          <p:nvPr/>
        </p:nvSpPr>
        <p:spPr>
          <a:xfrm>
            <a:off x="5929322" y="5214950"/>
            <a:ext cx="2786082" cy="215444"/>
          </a:xfrm>
          <a:prstGeom prst="rect">
            <a:avLst/>
          </a:prstGeom>
        </p:spPr>
        <p:txBody>
          <a:bodyPr wrap="square">
            <a:spAutoFit/>
          </a:bodyPr>
          <a:lstStyle/>
          <a:p>
            <a:r>
              <a:rPr lang="cs-CZ" sz="800" dirty="0" smtClean="0"/>
              <a:t>http://en.wikipedia.org/wiki/File:Verbrennung_Grad_2b.jpg</a:t>
            </a:r>
            <a:endParaRPr lang="cs-CZ"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85786" y="714356"/>
            <a:ext cx="7488832" cy="1631216"/>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Technická první pomoc</a:t>
            </a:r>
          </a:p>
          <a:p>
            <a:pPr>
              <a:buFont typeface="Arial" pitchFamily="34" charset="0"/>
              <a:buChar char="•"/>
            </a:pPr>
            <a:r>
              <a:rPr lang="cs-CZ" sz="2000" dirty="0" smtClean="0">
                <a:latin typeface="Times New Roman" pitchFamily="18" charset="0"/>
                <a:cs typeface="Times New Roman" pitchFamily="18" charset="0"/>
              </a:rPr>
              <a:t>   vypnutí elektrického proudu</a:t>
            </a:r>
          </a:p>
          <a:p>
            <a:pPr>
              <a:buFont typeface="Arial" pitchFamily="34" charset="0"/>
              <a:buChar char="•"/>
            </a:pPr>
            <a:r>
              <a:rPr lang="cs-CZ" sz="2000" dirty="0" smtClean="0">
                <a:latin typeface="Times New Roman" pitchFamily="18" charset="0"/>
                <a:cs typeface="Times New Roman" pitchFamily="18" charset="0"/>
              </a:rPr>
              <a:t>   oddělení postiženého od vodiče pomocí nevodivých předmětů</a:t>
            </a:r>
          </a:p>
          <a:p>
            <a:pPr>
              <a:buFont typeface="Arial" pitchFamily="34" charset="0"/>
              <a:buChar char="•"/>
            </a:pPr>
            <a:r>
              <a:rPr lang="cs-CZ" sz="2000" dirty="0" smtClean="0">
                <a:latin typeface="Times New Roman" pitchFamily="18" charset="0"/>
                <a:cs typeface="Times New Roman" pitchFamily="18" charset="0"/>
              </a:rPr>
              <a:t>   vyproštění postiženého, snesení apod.</a:t>
            </a:r>
          </a:p>
          <a:p>
            <a:pPr>
              <a:buFont typeface="Arial" pitchFamily="34" charset="0"/>
              <a:buChar char="•"/>
            </a:pPr>
            <a:endParaRPr lang="cs-CZ" sz="2000" dirty="0">
              <a:latin typeface="Times New Roman" pitchFamily="18" charset="0"/>
              <a:cs typeface="Times New Roman" pitchFamily="18" charset="0"/>
            </a:endParaRPr>
          </a:p>
        </p:txBody>
      </p:sp>
      <p:sp>
        <p:nvSpPr>
          <p:cNvPr id="3" name="TextovéPole 2"/>
          <p:cNvSpPr txBox="1"/>
          <p:nvPr/>
        </p:nvSpPr>
        <p:spPr>
          <a:xfrm>
            <a:off x="714348" y="2571744"/>
            <a:ext cx="7488832" cy="830997"/>
          </a:xfrm>
          <a:prstGeom prst="rect">
            <a:avLst/>
          </a:prstGeom>
          <a:noFill/>
          <a:ln w="38100">
            <a:solidFill>
              <a:srgbClr val="C00000"/>
            </a:solidFill>
          </a:ln>
        </p:spPr>
        <p:txBody>
          <a:bodyPr wrap="square" rtlCol="0">
            <a:spAutoFit/>
          </a:bodyPr>
          <a:lstStyle/>
          <a:p>
            <a:pPr algn="ctr"/>
            <a:r>
              <a:rPr lang="cs-CZ" sz="2400" b="1" dirty="0" smtClean="0">
                <a:solidFill>
                  <a:srgbClr val="C00000"/>
                </a:solidFill>
                <a:latin typeface="Times New Roman" pitchFamily="18" charset="0"/>
                <a:cs typeface="Times New Roman" pitchFamily="18" charset="0"/>
              </a:rPr>
              <a:t>Pozor na krokové napětí  - přibližovat se k postiženému malými krůčky!</a:t>
            </a:r>
            <a:endParaRPr lang="cs-CZ" sz="2400" b="1" dirty="0">
              <a:solidFill>
                <a:srgbClr val="C00000"/>
              </a:solidFill>
              <a:latin typeface="Times New Roman" pitchFamily="18" charset="0"/>
              <a:cs typeface="Times New Roman" pitchFamily="18" charset="0"/>
            </a:endParaRPr>
          </a:p>
        </p:txBody>
      </p:sp>
      <p:sp>
        <p:nvSpPr>
          <p:cNvPr id="4" name="TextovéPole 3"/>
          <p:cNvSpPr txBox="1"/>
          <p:nvPr/>
        </p:nvSpPr>
        <p:spPr>
          <a:xfrm>
            <a:off x="1071538" y="4214818"/>
            <a:ext cx="3143272" cy="369332"/>
          </a:xfrm>
          <a:prstGeom prst="rect">
            <a:avLst/>
          </a:prstGeom>
          <a:noFill/>
        </p:spPr>
        <p:txBody>
          <a:bodyPr wrap="square" rtlCol="0">
            <a:spAutoFit/>
          </a:bodyPr>
          <a:lstStyle/>
          <a:p>
            <a:r>
              <a:rPr lang="cs-CZ" dirty="0" smtClean="0"/>
              <a:t>Video – krokové napětí</a:t>
            </a:r>
            <a:endParaRPr lang="cs-CZ" dirty="0"/>
          </a:p>
        </p:txBody>
      </p:sp>
      <p:pic>
        <p:nvPicPr>
          <p:cNvPr id="7169" name="Picture 1"/>
          <p:cNvPicPr>
            <a:picLocks noChangeAspect="1" noChangeArrowheads="1"/>
          </p:cNvPicPr>
          <p:nvPr/>
        </p:nvPicPr>
        <p:blipFill>
          <a:blip r:embed="rId2"/>
          <a:srcRect/>
          <a:stretch>
            <a:fillRect/>
          </a:stretch>
        </p:blipFill>
        <p:spPr bwMode="auto">
          <a:xfrm>
            <a:off x="3643306" y="4000504"/>
            <a:ext cx="1884123" cy="1543675"/>
          </a:xfrm>
          <a:prstGeom prst="rect">
            <a:avLst/>
          </a:prstGeom>
          <a:noFill/>
          <a:ln w="38100">
            <a:solidFill>
              <a:srgbClr val="C00000"/>
            </a:solidFill>
            <a:miter lim="800000"/>
            <a:headEnd/>
            <a:tailEnd/>
          </a:ln>
          <a:effectLst/>
        </p:spPr>
      </p:pic>
      <p:sp>
        <p:nvSpPr>
          <p:cNvPr id="6" name="Obdélník 5"/>
          <p:cNvSpPr/>
          <p:nvPr/>
        </p:nvSpPr>
        <p:spPr>
          <a:xfrm>
            <a:off x="3643306" y="5572140"/>
            <a:ext cx="1928826" cy="338554"/>
          </a:xfrm>
          <a:prstGeom prst="rect">
            <a:avLst/>
          </a:prstGeom>
        </p:spPr>
        <p:txBody>
          <a:bodyPr wrap="square">
            <a:spAutoFit/>
          </a:bodyPr>
          <a:lstStyle/>
          <a:p>
            <a:r>
              <a:rPr lang="cs-CZ" sz="800" dirty="0" smtClean="0"/>
              <a:t>http://www.</a:t>
            </a:r>
            <a:r>
              <a:rPr lang="cs-CZ" sz="800" dirty="0" err="1" smtClean="0"/>
              <a:t>sdhpozdatin.cz</a:t>
            </a:r>
            <a:r>
              <a:rPr lang="cs-CZ" sz="800" dirty="0" smtClean="0"/>
              <a:t>/data/informace/</a:t>
            </a:r>
            <a:r>
              <a:rPr lang="cs-CZ" sz="800" dirty="0" err="1" smtClean="0"/>
              <a:t>bourka.pdf</a:t>
            </a:r>
            <a:endParaRPr lang="cs-CZ"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642910" y="714356"/>
            <a:ext cx="4929222" cy="3170099"/>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Základní první pomoc</a:t>
            </a:r>
          </a:p>
          <a:p>
            <a:endParaRPr lang="cs-CZ" sz="2000" b="1" dirty="0" smtClean="0">
              <a:latin typeface="Times New Roman" pitchFamily="18" charset="0"/>
              <a:cs typeface="Times New Roman" pitchFamily="18" charset="0"/>
            </a:endParaRPr>
          </a:p>
          <a:p>
            <a:pPr>
              <a:buFont typeface="Arial" pitchFamily="34" charset="0"/>
              <a:buChar char="•"/>
            </a:pPr>
            <a:r>
              <a:rPr lang="cs-CZ" sz="2000" dirty="0" smtClean="0">
                <a:latin typeface="Times New Roman" pitchFamily="18" charset="0"/>
                <a:cs typeface="Times New Roman" pitchFamily="18" charset="0"/>
              </a:rPr>
              <a:t>   orientační vyšetření postiženého</a:t>
            </a:r>
          </a:p>
          <a:p>
            <a:pPr>
              <a:buFont typeface="Arial" pitchFamily="34" charset="0"/>
              <a:buChar char="•"/>
            </a:pPr>
            <a:r>
              <a:rPr lang="cs-CZ" sz="2000" dirty="0" smtClean="0">
                <a:latin typeface="Times New Roman" pitchFamily="18" charset="0"/>
                <a:cs typeface="Times New Roman" pitchFamily="18" charset="0"/>
              </a:rPr>
              <a:t>   v případě zástavy dechu a oběhu zahájení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neodkladné resuscitace</a:t>
            </a:r>
          </a:p>
          <a:p>
            <a:pPr>
              <a:buFont typeface="Arial" pitchFamily="34" charset="0"/>
              <a:buChar char="•"/>
            </a:pPr>
            <a:r>
              <a:rPr lang="cs-CZ" sz="2000" dirty="0" smtClean="0">
                <a:latin typeface="Times New Roman" pitchFamily="18" charset="0"/>
                <a:cs typeface="Times New Roman" pitchFamily="18" charset="0"/>
              </a:rPr>
              <a:t>   sterilní krytí popálenin</a:t>
            </a:r>
          </a:p>
          <a:p>
            <a:pPr>
              <a:buFont typeface="Arial" pitchFamily="34" charset="0"/>
              <a:buChar char="•"/>
            </a:pPr>
            <a:r>
              <a:rPr lang="cs-CZ" sz="2000" dirty="0" smtClean="0">
                <a:latin typeface="Times New Roman" pitchFamily="18" charset="0"/>
                <a:cs typeface="Times New Roman" pitchFamily="18" charset="0"/>
              </a:rPr>
              <a:t>   ošetření ostatních poranění</a:t>
            </a:r>
          </a:p>
          <a:p>
            <a:pPr>
              <a:buFont typeface="Arial" pitchFamily="34" charset="0"/>
              <a:buChar char="•"/>
            </a:pP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protišoková</a:t>
            </a:r>
            <a:r>
              <a:rPr lang="cs-CZ" sz="2000" dirty="0" smtClean="0">
                <a:latin typeface="Times New Roman" pitchFamily="18" charset="0"/>
                <a:cs typeface="Times New Roman" pitchFamily="18" charset="0"/>
              </a:rPr>
              <a:t> opatření</a:t>
            </a:r>
          </a:p>
          <a:p>
            <a:pPr>
              <a:buFont typeface="Arial" pitchFamily="34" charset="0"/>
              <a:buChar char="•"/>
            </a:pPr>
            <a:r>
              <a:rPr lang="cs-CZ" sz="2000" dirty="0" smtClean="0">
                <a:latin typeface="Times New Roman" pitchFamily="18" charset="0"/>
                <a:cs typeface="Times New Roman" pitchFamily="18" charset="0"/>
              </a:rPr>
              <a:t>   zajistit příjezd ZZS</a:t>
            </a:r>
          </a:p>
          <a:p>
            <a:endParaRPr lang="cs-CZ" sz="2000" dirty="0">
              <a:latin typeface="Times New Roman" pitchFamily="18" charset="0"/>
              <a:cs typeface="Times New Roman" pitchFamily="18" charset="0"/>
            </a:endParaRPr>
          </a:p>
        </p:txBody>
      </p:sp>
      <p:sp>
        <p:nvSpPr>
          <p:cNvPr id="4" name="TextovéPole 3"/>
          <p:cNvSpPr txBox="1"/>
          <p:nvPr/>
        </p:nvSpPr>
        <p:spPr>
          <a:xfrm>
            <a:off x="539552" y="4365104"/>
            <a:ext cx="4532514" cy="1015663"/>
          </a:xfrm>
          <a:prstGeom prst="rect">
            <a:avLst/>
          </a:prstGeom>
          <a:noFill/>
          <a:ln w="38100">
            <a:solidFill>
              <a:srgbClr val="C00000"/>
            </a:solidFill>
          </a:ln>
        </p:spPr>
        <p:txBody>
          <a:bodyPr wrap="square" rtlCol="0">
            <a:spAutoFit/>
          </a:bodyPr>
          <a:lstStyle/>
          <a:p>
            <a:pPr algn="ctr"/>
            <a:r>
              <a:rPr lang="cs-CZ" sz="2000" b="1" dirty="0" smtClean="0">
                <a:solidFill>
                  <a:srgbClr val="C00000"/>
                </a:solidFill>
                <a:latin typeface="Times New Roman" pitchFamily="18" charset="0"/>
                <a:cs typeface="Times New Roman" pitchFamily="18" charset="0"/>
              </a:rPr>
              <a:t>Po každém úrazu elektrickým proudem by měl být postižený vyšetřen lékařem!!!</a:t>
            </a:r>
            <a:endParaRPr lang="cs-CZ" sz="2000" b="1" dirty="0">
              <a:solidFill>
                <a:srgbClr val="C00000"/>
              </a:solidFill>
              <a:latin typeface="Times New Roman" pitchFamily="18" charset="0"/>
              <a:cs typeface="Times New Roman" pitchFamily="18" charset="0"/>
            </a:endParaRPr>
          </a:p>
        </p:txBody>
      </p:sp>
      <p:pic>
        <p:nvPicPr>
          <p:cNvPr id="5" name="Picture 2" descr="File:CZ-IJ03 První pomoc.jpg"/>
          <p:cNvPicPr>
            <a:picLocks noChangeAspect="1" noChangeArrowheads="1"/>
          </p:cNvPicPr>
          <p:nvPr/>
        </p:nvPicPr>
        <p:blipFill>
          <a:blip r:embed="rId2" cstate="print"/>
          <a:srcRect/>
          <a:stretch>
            <a:fillRect/>
          </a:stretch>
        </p:blipFill>
        <p:spPr bwMode="auto">
          <a:xfrm>
            <a:off x="6072198" y="785794"/>
            <a:ext cx="1619250" cy="2238376"/>
          </a:xfrm>
          <a:prstGeom prst="rect">
            <a:avLst/>
          </a:prstGeom>
          <a:noFill/>
          <a:ln w="38100">
            <a:solidFill>
              <a:srgbClr val="C00000"/>
            </a:solidFill>
          </a:ln>
        </p:spPr>
      </p:pic>
      <p:sp>
        <p:nvSpPr>
          <p:cNvPr id="6" name="Obdélník 5"/>
          <p:cNvSpPr/>
          <p:nvPr/>
        </p:nvSpPr>
        <p:spPr>
          <a:xfrm>
            <a:off x="6072198" y="3018042"/>
            <a:ext cx="1944216" cy="338554"/>
          </a:xfrm>
          <a:prstGeom prst="rect">
            <a:avLst/>
          </a:prstGeom>
        </p:spPr>
        <p:txBody>
          <a:bodyPr wrap="square">
            <a:spAutoFit/>
          </a:bodyPr>
          <a:lstStyle/>
          <a:p>
            <a:r>
              <a:rPr lang="cs-CZ" sz="800" dirty="0" smtClean="0"/>
              <a:t>http://commons.wikimedia.org/wiki/File:CZ-IJ03_Prvn%C3%AD_pomoc.jpg</a:t>
            </a:r>
            <a:endParaRPr lang="cs-CZ" sz="800" dirty="0"/>
          </a:p>
        </p:txBody>
      </p:sp>
      <p:pic>
        <p:nvPicPr>
          <p:cNvPr id="6146" name="Picture 2" descr="bezpe&amp;ccaron;nost zam&amp;ecaron;stnanc&amp;uring;,bezpe&amp;ccaron;nostní p&amp;rcaron;edpisy,domácnost,elektrické sk&amp;rcaron;í&amp;ncaron;ky,elekt&amp;rcaron;ina,elektroinstala&amp;ccaron;ní sk&amp;rcaron;í&amp;ncaron;ky,lidé,nástroje,nebezpe&amp;ccaron;ná situace,osoba,pr&amp;uring;mysl,pr&amp;uring;myslová odv&amp;ecaron;tví,rána elektrickým proudem,šroubováky,úraz elektrickým proudem,varovné zna&amp;ccaron;ky,zabezpe&amp;ccaron;ení,&amp;zcaron;elezá&amp;rcaron;ství"/>
          <p:cNvPicPr>
            <a:picLocks noChangeAspect="1" noChangeArrowheads="1"/>
          </p:cNvPicPr>
          <p:nvPr/>
        </p:nvPicPr>
        <p:blipFill>
          <a:blip r:embed="rId3"/>
          <a:srcRect/>
          <a:stretch>
            <a:fillRect/>
          </a:stretch>
        </p:blipFill>
        <p:spPr bwMode="auto">
          <a:xfrm>
            <a:off x="5857884" y="3643314"/>
            <a:ext cx="2095493" cy="2095493"/>
          </a:xfrm>
          <a:prstGeom prst="rect">
            <a:avLst/>
          </a:prstGeom>
          <a:noFill/>
          <a:ln w="38100">
            <a:solidFill>
              <a:srgbClr val="C00000"/>
            </a:solidFill>
          </a:ln>
        </p:spPr>
      </p:pic>
      <p:sp>
        <p:nvSpPr>
          <p:cNvPr id="7" name="Obdélník 6"/>
          <p:cNvSpPr/>
          <p:nvPr/>
        </p:nvSpPr>
        <p:spPr>
          <a:xfrm>
            <a:off x="5786446" y="5715016"/>
            <a:ext cx="2500330" cy="461665"/>
          </a:xfrm>
          <a:prstGeom prst="rect">
            <a:avLst/>
          </a:prstGeom>
        </p:spPr>
        <p:txBody>
          <a:bodyPr wrap="square">
            <a:spAutoFit/>
          </a:bodyPr>
          <a:lstStyle/>
          <a:p>
            <a:r>
              <a:rPr lang="cs-CZ" sz="800" dirty="0" smtClean="0"/>
              <a:t>http://office.</a:t>
            </a:r>
            <a:r>
              <a:rPr lang="cs-CZ" sz="800" dirty="0" err="1" smtClean="0"/>
              <a:t>microsoft.com</a:t>
            </a:r>
            <a:r>
              <a:rPr lang="cs-CZ" sz="800" dirty="0" smtClean="0"/>
              <a:t>/</a:t>
            </a:r>
            <a:r>
              <a:rPr lang="cs-CZ" sz="800" dirty="0" err="1" smtClean="0"/>
              <a:t>cs</a:t>
            </a:r>
            <a:r>
              <a:rPr lang="cs-CZ" sz="800" dirty="0" smtClean="0"/>
              <a:t>-</a:t>
            </a:r>
            <a:r>
              <a:rPr lang="cs-CZ" sz="800" dirty="0" err="1" smtClean="0"/>
              <a:t>cz</a:t>
            </a:r>
            <a:r>
              <a:rPr lang="cs-CZ" sz="800" dirty="0" smtClean="0"/>
              <a:t>/</a:t>
            </a:r>
            <a:r>
              <a:rPr lang="cs-CZ" sz="800" dirty="0" err="1" smtClean="0"/>
              <a:t>images</a:t>
            </a:r>
            <a:r>
              <a:rPr lang="cs-CZ" sz="800" dirty="0" smtClean="0"/>
              <a:t>/</a:t>
            </a:r>
            <a:r>
              <a:rPr lang="cs-CZ" sz="800" dirty="0" err="1" smtClean="0"/>
              <a:t>results.aspx</a:t>
            </a:r>
            <a:r>
              <a:rPr lang="cs-CZ" sz="800" dirty="0" smtClean="0"/>
              <a:t>?</a:t>
            </a:r>
            <a:r>
              <a:rPr lang="cs-CZ" sz="800" dirty="0" err="1" smtClean="0"/>
              <a:t>qu</a:t>
            </a:r>
            <a:r>
              <a:rPr lang="cs-CZ" sz="800" dirty="0" smtClean="0"/>
              <a:t>=%C3%</a:t>
            </a:r>
            <a:r>
              <a:rPr lang="cs-CZ" sz="800" dirty="0" err="1" smtClean="0"/>
              <a:t>BAraz</a:t>
            </a:r>
            <a:r>
              <a:rPr lang="cs-CZ" sz="800" dirty="0" smtClean="0"/>
              <a:t>%20elektrick%C3%</a:t>
            </a:r>
            <a:r>
              <a:rPr lang="cs-CZ" sz="800" dirty="0" err="1" smtClean="0"/>
              <a:t>BDm</a:t>
            </a:r>
            <a:r>
              <a:rPr lang="cs-CZ" sz="800" dirty="0" smtClean="0"/>
              <a:t>%20proudem&amp;ex=2#</a:t>
            </a:r>
            <a:r>
              <a:rPr lang="cs-CZ" sz="800" dirty="0" err="1" smtClean="0"/>
              <a:t>ai</a:t>
            </a:r>
            <a:r>
              <a:rPr lang="cs-CZ" sz="800" dirty="0" smtClean="0"/>
              <a:t>:MC900018411|</a:t>
            </a:r>
            <a:endParaRPr lang="cs-CZ"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7000892" y="357166"/>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ovéPole 3"/>
          <p:cNvSpPr txBox="1"/>
          <p:nvPr/>
        </p:nvSpPr>
        <p:spPr>
          <a:xfrm>
            <a:off x="4500562" y="928670"/>
            <a:ext cx="2160240"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3 minuty</a:t>
            </a:r>
            <a:endParaRPr lang="cs-CZ" sz="2000" b="1" dirty="0">
              <a:latin typeface="Times New Roman" pitchFamily="18" charset="0"/>
              <a:cs typeface="Times New Roman" pitchFamily="18" charset="0"/>
            </a:endParaRPr>
          </a:p>
        </p:txBody>
      </p:sp>
      <p:sp>
        <p:nvSpPr>
          <p:cNvPr id="5" name="TextovéPole 4"/>
          <p:cNvSpPr txBox="1"/>
          <p:nvPr/>
        </p:nvSpPr>
        <p:spPr>
          <a:xfrm>
            <a:off x="1357290" y="1785926"/>
            <a:ext cx="4357718" cy="1200329"/>
          </a:xfrm>
          <a:prstGeom prst="rect">
            <a:avLst/>
          </a:prstGeom>
          <a:noFill/>
          <a:ln w="38100">
            <a:solidFill>
              <a:srgbClr val="C00000"/>
            </a:solidFill>
          </a:ln>
        </p:spPr>
        <p:txBody>
          <a:bodyPr wrap="square" rtlCol="0">
            <a:spAutoFit/>
          </a:bodyPr>
          <a:lstStyle/>
          <a:p>
            <a:pPr algn="ctr"/>
            <a:r>
              <a:rPr lang="cs-CZ" sz="2400" b="1" dirty="0" smtClean="0">
                <a:solidFill>
                  <a:srgbClr val="C00000"/>
                </a:solidFill>
                <a:latin typeface="Times New Roman" pitchFamily="18" charset="0"/>
                <a:cs typeface="Times New Roman" pitchFamily="18" charset="0"/>
              </a:rPr>
              <a:t>Co je to krokové napětí? Jak vzniká?</a:t>
            </a:r>
          </a:p>
          <a:p>
            <a:pPr algn="ctr"/>
            <a:r>
              <a:rPr lang="cs-CZ" sz="2400" b="1" dirty="0" smtClean="0">
                <a:solidFill>
                  <a:srgbClr val="C00000"/>
                </a:solidFill>
                <a:latin typeface="Times New Roman" pitchFamily="18" charset="0"/>
                <a:cs typeface="Times New Roman" pitchFamily="18" charset="0"/>
              </a:rPr>
              <a:t>Proč je nebezpečné?</a:t>
            </a:r>
          </a:p>
        </p:txBody>
      </p:sp>
      <p:sp>
        <p:nvSpPr>
          <p:cNvPr id="10" name="Obdélník 9"/>
          <p:cNvSpPr/>
          <p:nvPr/>
        </p:nvSpPr>
        <p:spPr>
          <a:xfrm>
            <a:off x="571472" y="4000504"/>
            <a:ext cx="8072494" cy="2246769"/>
          </a:xfrm>
          <a:prstGeom prst="rect">
            <a:avLst/>
          </a:prstGeom>
        </p:spPr>
        <p:txBody>
          <a:bodyPr wrap="square">
            <a:spAutoFit/>
          </a:bodyPr>
          <a:lstStyle/>
          <a:p>
            <a:pPr algn="just"/>
            <a:r>
              <a:rPr lang="cs-CZ" sz="2000" dirty="0" smtClean="0">
                <a:latin typeface="Times New Roman" pitchFamily="18" charset="0"/>
                <a:cs typeface="Times New Roman" pitchFamily="18" charset="0"/>
              </a:rPr>
              <a:t>Pokud do nějakého místa uhodí blesk, energie výboje se vstřebá do země, ale na zemi na krátký čas vznikne elektrické pole, podobné vlnám na hladině po dopadu kamene. Každá „vlna" ohraničuje oblast s určitým elektrickým potenciálem. Stojíme-li tak, že svým dobře vodivým tělem propojíme oblasti s rozdílným potenciálem, energie projede přes nás. Krokové napětí může být také příčinou záhadných zabití pasoucích se hospodářských zvířat, jejichž nohy jsou přece jen dále od sebe, zatímco pasákovi se nic nestalo. </a:t>
            </a:r>
            <a:endParaRPr lang="cs-CZ" sz="2000" dirty="0">
              <a:latin typeface="Times New Roman" pitchFamily="18" charset="0"/>
              <a:cs typeface="Times New Roman" pitchFamily="18" charset="0"/>
            </a:endParaRPr>
          </a:p>
        </p:txBody>
      </p:sp>
      <p:sp>
        <p:nvSpPr>
          <p:cNvPr id="11" name="TextovéPole 10"/>
          <p:cNvSpPr txBox="1"/>
          <p:nvPr/>
        </p:nvSpPr>
        <p:spPr>
          <a:xfrm>
            <a:off x="714348" y="3500438"/>
            <a:ext cx="1928826"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Řešení:</a:t>
            </a:r>
            <a:endParaRPr lang="cs-CZ" sz="2400" b="1" dirty="0">
              <a:solidFill>
                <a:srgbClr val="C00000"/>
              </a:solidFill>
              <a:latin typeface="Times New Roman" pitchFamily="18" charset="0"/>
              <a:cs typeface="Times New Roman" pitchFamily="18" charset="0"/>
            </a:endParaRPr>
          </a:p>
        </p:txBody>
      </p:sp>
      <p:sp>
        <p:nvSpPr>
          <p:cNvPr id="12" name="TextovéPole 11"/>
          <p:cNvSpPr txBox="1"/>
          <p:nvPr/>
        </p:nvSpPr>
        <p:spPr>
          <a:xfrm>
            <a:off x="571472" y="3929066"/>
            <a:ext cx="8215370" cy="2308324"/>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13" name="TextovéPole 12"/>
          <p:cNvSpPr txBox="1"/>
          <p:nvPr/>
        </p:nvSpPr>
        <p:spPr>
          <a:xfrm>
            <a:off x="1285852" y="1500174"/>
            <a:ext cx="4500594" cy="1754326"/>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302  E" pathEditMode="relative" ptsTypes="">
                                      <p:cBhvr>
                                        <p:cTn id="6" dur="5000" fill="hold"/>
                                        <p:tgtEl>
                                          <p:spTgt spid="12"/>
                                        </p:tgtEl>
                                        <p:attrNameLst>
                                          <p:attrName>ppt_x</p:attrName>
                                          <p:attrName>ppt_y</p:attrName>
                                        </p:attrNameLst>
                                      </p:cBhvr>
                                    </p:animMotion>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63" presetClass="path" presetSubtype="0" accel="50000" decel="50000" fill="hold" grpId="0" nodeType="clickEffect">
                                  <p:stCondLst>
                                    <p:cond delay="0"/>
                                  </p:stCondLst>
                                  <p:childTnLst>
                                    <p:animMotion origin="layout" path="M -1.94444E-6 2.22222E-6 L 0.49931 -0.00394 " pathEditMode="relative" rAng="0" ptsTypes="AA">
                                      <p:cBhvr>
                                        <p:cTn id="11" dur="5000" fill="hold"/>
                                        <p:tgtEl>
                                          <p:spTgt spid="13"/>
                                        </p:tgtEl>
                                        <p:attrNameLst>
                                          <p:attrName>ppt_x</p:attrName>
                                          <p:attrName>ppt_y</p:attrName>
                                        </p:attrNameLst>
                                      </p:cBhvr>
                                      <p:rCtr x="250" y="-2"/>
                                    </p:animMotion>
                                  </p:childTnLst>
                                </p:cTn>
                              </p:par>
                            </p:childTnLst>
                          </p:cTn>
                        </p:par>
                      </p:childTnLst>
                    </p:cTn>
                  </p:par>
                </p:childTnLst>
              </p:cTn>
              <p:nextCondLst>
                <p:cond evt="onClick" delay="0">
                  <p:tgtEl>
                    <p:spTgt spid="13"/>
                  </p:tgtEl>
                </p:cond>
              </p:nextCondLst>
            </p:seq>
          </p:childTnLst>
        </p:cTn>
      </p:par>
    </p:tnLst>
    <p:bldLst>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00100" y="714356"/>
            <a:ext cx="2071702"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Úder blesku</a:t>
            </a:r>
            <a:endParaRPr lang="cs-CZ" sz="2400" b="1" dirty="0">
              <a:solidFill>
                <a:srgbClr val="C00000"/>
              </a:solidFill>
              <a:latin typeface="Times New Roman" pitchFamily="18" charset="0"/>
              <a:cs typeface="Times New Roman" pitchFamily="18" charset="0"/>
            </a:endParaRPr>
          </a:p>
        </p:txBody>
      </p:sp>
      <p:sp>
        <p:nvSpPr>
          <p:cNvPr id="5" name="TextovéPole 4"/>
          <p:cNvSpPr txBox="1"/>
          <p:nvPr/>
        </p:nvSpPr>
        <p:spPr>
          <a:xfrm>
            <a:off x="1000100" y="1142983"/>
            <a:ext cx="3357586" cy="2246769"/>
          </a:xfrm>
          <a:prstGeom prst="rect">
            <a:avLst/>
          </a:prstGeom>
          <a:noFill/>
        </p:spPr>
        <p:txBody>
          <a:bodyPr wrap="square" rtlCol="0">
            <a:spAutoFit/>
          </a:bodyPr>
          <a:lstStyle/>
          <a:p>
            <a:pPr>
              <a:buFont typeface="Arial" pitchFamily="34" charset="0"/>
              <a:buChar char="•"/>
            </a:pPr>
            <a:r>
              <a:rPr lang="cs-CZ" sz="2000" dirty="0" smtClean="0">
                <a:latin typeface="Times New Roman" pitchFamily="18" charset="0"/>
                <a:cs typeface="Times New Roman" pitchFamily="18" charset="0"/>
              </a:rPr>
              <a:t>   </a:t>
            </a:r>
            <a:r>
              <a:rPr lang="cs-CZ" sz="2000" dirty="0" err="1" smtClean="0">
                <a:latin typeface="Times New Roman" pitchFamily="18" charset="0"/>
                <a:cs typeface="Times New Roman" pitchFamily="18" charset="0"/>
              </a:rPr>
              <a:t>elektrotraumata</a:t>
            </a:r>
            <a:endParaRPr lang="cs-CZ" sz="2000" dirty="0" smtClean="0">
              <a:latin typeface="Times New Roman" pitchFamily="18" charset="0"/>
              <a:cs typeface="Times New Roman" pitchFamily="18" charset="0"/>
            </a:endParaRPr>
          </a:p>
          <a:p>
            <a:pPr>
              <a:buFont typeface="Arial" pitchFamily="34" charset="0"/>
              <a:buChar char="•"/>
            </a:pPr>
            <a:r>
              <a:rPr lang="cs-CZ" sz="2000" dirty="0" smtClean="0">
                <a:latin typeface="Times New Roman" pitchFamily="18" charset="0"/>
                <a:cs typeface="Times New Roman" pitchFamily="18" charset="0"/>
              </a:rPr>
              <a:t>   působení tlakové vlny </a:t>
            </a:r>
          </a:p>
          <a:p>
            <a:pPr>
              <a:buFont typeface="Arial" pitchFamily="34" charset="0"/>
              <a:buChar char="•"/>
            </a:pPr>
            <a:r>
              <a:rPr lang="cs-CZ" sz="2000" dirty="0" smtClean="0">
                <a:latin typeface="Times New Roman" pitchFamily="18" charset="0"/>
                <a:cs typeface="Times New Roman" pitchFamily="18" charset="0"/>
              </a:rPr>
              <a:t>   přímý úder</a:t>
            </a:r>
          </a:p>
          <a:p>
            <a:pPr lvl="1">
              <a:buFont typeface="Times New Roman" pitchFamily="18" charset="0"/>
              <a:buChar char="­"/>
            </a:pPr>
            <a:r>
              <a:rPr lang="cs-CZ" sz="2000" dirty="0" smtClean="0">
                <a:latin typeface="Times New Roman" pitchFamily="18" charset="0"/>
                <a:cs typeface="Times New Roman" pitchFamily="18" charset="0"/>
              </a:rPr>
              <a:t>   zlomeniny</a:t>
            </a:r>
          </a:p>
          <a:p>
            <a:pPr lvl="1">
              <a:buFont typeface="Times New Roman" pitchFamily="18" charset="0"/>
              <a:buChar char="­"/>
            </a:pPr>
            <a:r>
              <a:rPr lang="cs-CZ" sz="2000" dirty="0" smtClean="0">
                <a:latin typeface="Times New Roman" pitchFamily="18" charset="0"/>
                <a:cs typeface="Times New Roman" pitchFamily="18" charset="0"/>
              </a:rPr>
              <a:t>   zhmoždění</a:t>
            </a:r>
          </a:p>
          <a:p>
            <a:pPr lvl="1">
              <a:buFont typeface="Times New Roman" pitchFamily="18" charset="0"/>
              <a:buChar char="­"/>
            </a:pPr>
            <a:r>
              <a:rPr lang="cs-CZ" sz="2000" dirty="0" smtClean="0">
                <a:latin typeface="Times New Roman" pitchFamily="18" charset="0"/>
                <a:cs typeface="Times New Roman" pitchFamily="18" charset="0"/>
              </a:rPr>
              <a:t>   vnitřní krvácení</a:t>
            </a:r>
            <a:endParaRPr lang="cs-CZ" sz="2000" dirty="0" smtClean="0"/>
          </a:p>
          <a:p>
            <a:endParaRPr lang="cs-CZ" sz="2000" dirty="0">
              <a:latin typeface="Times New Roman" pitchFamily="18" charset="0"/>
              <a:cs typeface="Times New Roman" pitchFamily="18" charset="0"/>
            </a:endParaRPr>
          </a:p>
        </p:txBody>
      </p:sp>
      <p:sp>
        <p:nvSpPr>
          <p:cNvPr id="6" name="TextovéPole 5"/>
          <p:cNvSpPr txBox="1"/>
          <p:nvPr/>
        </p:nvSpPr>
        <p:spPr>
          <a:xfrm>
            <a:off x="714348" y="3357562"/>
            <a:ext cx="8215338" cy="400110"/>
          </a:xfrm>
          <a:prstGeom prst="rect">
            <a:avLst/>
          </a:prstGeom>
          <a:noFill/>
        </p:spPr>
        <p:txBody>
          <a:bodyPr wrap="square" rtlCol="0">
            <a:spAutoFit/>
          </a:bodyPr>
          <a:lstStyle/>
          <a:p>
            <a:r>
              <a:rPr lang="cs-CZ" sz="2000" dirty="0" smtClean="0">
                <a:latin typeface="Times New Roman" pitchFamily="18" charset="0"/>
                <a:cs typeface="Times New Roman" pitchFamily="18" charset="0"/>
              </a:rPr>
              <a:t>Postup při poskytování první pomoci jako při zásahu elektrickým proudem.</a:t>
            </a:r>
            <a:endParaRPr lang="cs-CZ" sz="2000" dirty="0">
              <a:latin typeface="Times New Roman" pitchFamily="18" charset="0"/>
              <a:cs typeface="Times New Roman" pitchFamily="18" charset="0"/>
            </a:endParaRPr>
          </a:p>
        </p:txBody>
      </p:sp>
      <p:sp>
        <p:nvSpPr>
          <p:cNvPr id="8" name="TextovéPole 7"/>
          <p:cNvSpPr txBox="1"/>
          <p:nvPr/>
        </p:nvSpPr>
        <p:spPr>
          <a:xfrm>
            <a:off x="928662" y="5357826"/>
            <a:ext cx="7000924" cy="830997"/>
          </a:xfrm>
          <a:prstGeom prst="rect">
            <a:avLst/>
          </a:prstGeom>
          <a:noFill/>
          <a:ln w="38100">
            <a:solidFill>
              <a:srgbClr val="C00000"/>
            </a:solidFill>
          </a:ln>
        </p:spPr>
        <p:txBody>
          <a:bodyPr wrap="square" rtlCol="0">
            <a:spAutoFit/>
          </a:bodyPr>
          <a:lstStyle/>
          <a:p>
            <a:pPr algn="ctr"/>
            <a:r>
              <a:rPr lang="cs-CZ" sz="2400" b="1" dirty="0" smtClean="0">
                <a:solidFill>
                  <a:srgbClr val="C00000"/>
                </a:solidFill>
                <a:latin typeface="Times New Roman" pitchFamily="18" charset="0"/>
                <a:cs typeface="Times New Roman" pitchFamily="18" charset="0"/>
              </a:rPr>
              <a:t>Jaká  znáte a dodržujete bezpečnostní pravidla při bouřce?</a:t>
            </a:r>
            <a:endParaRPr lang="cs-CZ" sz="2400" b="1" dirty="0">
              <a:solidFill>
                <a:srgbClr val="C00000"/>
              </a:solidFill>
              <a:latin typeface="Times New Roman" pitchFamily="18" charset="0"/>
              <a:cs typeface="Times New Roman" pitchFamily="18" charset="0"/>
            </a:endParaRPr>
          </a:p>
        </p:txBody>
      </p:sp>
      <p:sp>
        <p:nvSpPr>
          <p:cNvPr id="9" name="Obdélník 8"/>
          <p:cNvSpPr/>
          <p:nvPr/>
        </p:nvSpPr>
        <p:spPr>
          <a:xfrm>
            <a:off x="6858016" y="3857628"/>
            <a:ext cx="136815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ú</a:t>
            </a:r>
            <a:endPar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TextovéPole 9"/>
          <p:cNvSpPr txBox="1"/>
          <p:nvPr/>
        </p:nvSpPr>
        <p:spPr>
          <a:xfrm>
            <a:off x="4286248" y="4429132"/>
            <a:ext cx="2160240" cy="400110"/>
          </a:xfrm>
          <a:prstGeom prst="rect">
            <a:avLst/>
          </a:prstGeom>
          <a:noFill/>
        </p:spPr>
        <p:txBody>
          <a:bodyPr wrap="square" rtlCol="0">
            <a:spAutoFit/>
          </a:bodyPr>
          <a:lstStyle/>
          <a:p>
            <a:r>
              <a:rPr lang="cs-CZ" sz="2000" b="1" dirty="0" smtClean="0">
                <a:latin typeface="Times New Roman" pitchFamily="18" charset="0"/>
                <a:cs typeface="Times New Roman" pitchFamily="18" charset="0"/>
              </a:rPr>
              <a:t>Čas: 3 minuty</a:t>
            </a:r>
            <a:endParaRPr lang="cs-CZ" sz="2000" b="1" dirty="0">
              <a:latin typeface="Times New Roman" pitchFamily="18" charset="0"/>
              <a:cs typeface="Times New Roman" pitchFamily="18" charset="0"/>
            </a:endParaRPr>
          </a:p>
        </p:txBody>
      </p:sp>
      <p:sp>
        <p:nvSpPr>
          <p:cNvPr id="11" name="TextovéPole 10"/>
          <p:cNvSpPr txBox="1"/>
          <p:nvPr/>
        </p:nvSpPr>
        <p:spPr>
          <a:xfrm>
            <a:off x="1357290" y="4367577"/>
            <a:ext cx="2857520" cy="461665"/>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K zamyšlení:</a:t>
            </a:r>
            <a:endParaRPr lang="cs-CZ" sz="2400" b="1" dirty="0">
              <a:solidFill>
                <a:srgbClr val="C00000"/>
              </a:solidFill>
              <a:latin typeface="Times New Roman" pitchFamily="18" charset="0"/>
              <a:cs typeface="Times New Roman" pitchFamily="18" charset="0"/>
            </a:endParaRPr>
          </a:p>
        </p:txBody>
      </p:sp>
      <p:pic>
        <p:nvPicPr>
          <p:cNvPr id="5122" name="Picture 2" descr="File:Lightning3.jpg"/>
          <p:cNvPicPr>
            <a:picLocks noChangeAspect="1" noChangeArrowheads="1"/>
          </p:cNvPicPr>
          <p:nvPr/>
        </p:nvPicPr>
        <p:blipFill>
          <a:blip r:embed="rId2"/>
          <a:srcRect/>
          <a:stretch>
            <a:fillRect/>
          </a:stretch>
        </p:blipFill>
        <p:spPr bwMode="auto">
          <a:xfrm>
            <a:off x="5357818" y="714356"/>
            <a:ext cx="2451467" cy="2071662"/>
          </a:xfrm>
          <a:prstGeom prst="rect">
            <a:avLst/>
          </a:prstGeom>
          <a:noFill/>
          <a:ln w="38100">
            <a:solidFill>
              <a:srgbClr val="C00000"/>
            </a:solidFill>
          </a:ln>
        </p:spPr>
      </p:pic>
      <p:sp>
        <p:nvSpPr>
          <p:cNvPr id="12" name="Obdélník 11"/>
          <p:cNvSpPr/>
          <p:nvPr/>
        </p:nvSpPr>
        <p:spPr>
          <a:xfrm>
            <a:off x="5357818" y="2786058"/>
            <a:ext cx="2428892" cy="338554"/>
          </a:xfrm>
          <a:prstGeom prst="rect">
            <a:avLst/>
          </a:prstGeom>
        </p:spPr>
        <p:txBody>
          <a:bodyPr wrap="square">
            <a:spAutoFit/>
          </a:bodyPr>
          <a:lstStyle/>
          <a:p>
            <a:r>
              <a:rPr lang="cs-CZ" sz="800" dirty="0" smtClean="0"/>
              <a:t>http://commons.wikimedia.org/wiki/File:Lightning3.jpg</a:t>
            </a:r>
            <a:endParaRPr lang="cs-CZ" sz="800" dirty="0"/>
          </a:p>
        </p:txBody>
      </p:sp>
      <p:sp>
        <p:nvSpPr>
          <p:cNvPr id="13" name="TextovéPole 12"/>
          <p:cNvSpPr txBox="1"/>
          <p:nvPr/>
        </p:nvSpPr>
        <p:spPr>
          <a:xfrm>
            <a:off x="857224" y="5143512"/>
            <a:ext cx="7215238" cy="1200329"/>
          </a:xfrm>
          <a:prstGeom prst="rect">
            <a:avLst/>
          </a:prstGeom>
          <a:solidFill>
            <a:srgbClr val="C00000"/>
          </a:solidFill>
        </p:spPr>
        <p:txBody>
          <a:bodyPr wrap="square" rtlCol="0">
            <a:spAutoFit/>
          </a:bodyPr>
          <a:lstStyle/>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44444E-6 0 L 0.004 0.19792 " pathEditMode="relative" rAng="0" ptsTypes="AA">
                                      <p:cBhvr>
                                        <p:cTn id="6" dur="5000" fill="hold"/>
                                        <p:tgtEl>
                                          <p:spTgt spid="13"/>
                                        </p:tgtEl>
                                        <p:attrNameLst>
                                          <p:attrName>ppt_x</p:attrName>
                                          <p:attrName>ppt_y</p:attrName>
                                        </p:attrNameLst>
                                      </p:cBhvr>
                                      <p:rCtr x="2" y="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785786" y="571480"/>
            <a:ext cx="7560840" cy="5693866"/>
          </a:xfrm>
          <a:prstGeom prst="rect">
            <a:avLst/>
          </a:prstGeom>
          <a:noFill/>
        </p:spPr>
        <p:txBody>
          <a:bodyPr wrap="square" rtlCol="0">
            <a:spAutoFit/>
          </a:bodyPr>
          <a:lstStyle/>
          <a:p>
            <a:r>
              <a:rPr lang="cs-CZ" sz="2400" b="1" dirty="0" smtClean="0">
                <a:solidFill>
                  <a:srgbClr val="C00000"/>
                </a:solidFill>
                <a:latin typeface="Times New Roman" pitchFamily="18" charset="0"/>
                <a:cs typeface="Times New Roman" pitchFamily="18" charset="0"/>
              </a:rPr>
              <a:t>Bezpečnostní pravidla</a:t>
            </a:r>
          </a:p>
          <a:p>
            <a:endParaRPr lang="cs-CZ" sz="2000" b="1" dirty="0" smtClean="0">
              <a:latin typeface="Times New Roman" pitchFamily="18" charset="0"/>
              <a:cs typeface="Times New Roman" pitchFamily="18" charset="0"/>
            </a:endParaRPr>
          </a:p>
          <a:p>
            <a:r>
              <a:rPr lang="cs-CZ" sz="2000" b="1" dirty="0" smtClean="0">
                <a:latin typeface="Times New Roman" pitchFamily="18" charset="0"/>
                <a:cs typeface="Times New Roman" pitchFamily="18" charset="0"/>
              </a:rPr>
              <a:t>za bouřky se nedoporučuje:</a:t>
            </a:r>
          </a:p>
          <a:p>
            <a:pPr>
              <a:lnSpc>
                <a:spcPct val="150000"/>
              </a:lnSpc>
              <a:buFont typeface="Arial" pitchFamily="34" charset="0"/>
              <a:buChar char="•"/>
            </a:pPr>
            <a:r>
              <a:rPr lang="cs-CZ" sz="2000" dirty="0" smtClean="0">
                <a:latin typeface="Times New Roman" pitchFamily="18" charset="0"/>
                <a:cs typeface="Times New Roman" pitchFamily="18" charset="0"/>
              </a:rPr>
              <a:t>   pobyt na jakémkoliv vyvýšeném místě </a:t>
            </a:r>
          </a:p>
          <a:p>
            <a:pPr>
              <a:lnSpc>
                <a:spcPct val="150000"/>
              </a:lnSpc>
              <a:buFont typeface="Arial" pitchFamily="34" charset="0"/>
              <a:buChar char="•"/>
            </a:pPr>
            <a:r>
              <a:rPr lang="cs-CZ" sz="2000" dirty="0" smtClean="0">
                <a:latin typeface="Times New Roman" pitchFamily="18" charset="0"/>
                <a:cs typeface="Times New Roman" pitchFamily="18" charset="0"/>
              </a:rPr>
              <a:t>   pobyt pod skalním převisem</a:t>
            </a:r>
          </a:p>
          <a:p>
            <a:pPr>
              <a:lnSpc>
                <a:spcPct val="150000"/>
              </a:lnSpc>
              <a:buFont typeface="Arial" pitchFamily="34" charset="0"/>
              <a:buChar char="•"/>
            </a:pPr>
            <a:r>
              <a:rPr lang="cs-CZ" sz="2000" dirty="0" smtClean="0">
                <a:latin typeface="Times New Roman" pitchFamily="18" charset="0"/>
                <a:cs typeface="Times New Roman" pitchFamily="18" charset="0"/>
              </a:rPr>
              <a:t>   pobyt ve vchodu do jeskyně</a:t>
            </a:r>
          </a:p>
          <a:p>
            <a:pPr>
              <a:lnSpc>
                <a:spcPct val="150000"/>
              </a:lnSpc>
              <a:buFont typeface="Arial" pitchFamily="34" charset="0"/>
              <a:buChar char="•"/>
            </a:pPr>
            <a:r>
              <a:rPr lang="cs-CZ" sz="2000" dirty="0" smtClean="0">
                <a:latin typeface="Times New Roman" pitchFamily="18" charset="0"/>
                <a:cs typeface="Times New Roman" pitchFamily="18" charset="0"/>
              </a:rPr>
              <a:t>   pobyt v blízkosti jakýchkoliv stožárů,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sloupů veřejného osvětlení</a:t>
            </a:r>
          </a:p>
          <a:p>
            <a:pPr>
              <a:lnSpc>
                <a:spcPct val="150000"/>
              </a:lnSpc>
              <a:buFont typeface="Arial" pitchFamily="34" charset="0"/>
              <a:buChar char="•"/>
            </a:pPr>
            <a:r>
              <a:rPr lang="cs-CZ" sz="2000" dirty="0" smtClean="0">
                <a:latin typeface="Times New Roman" pitchFamily="18" charset="0"/>
                <a:cs typeface="Times New Roman" pitchFamily="18" charset="0"/>
              </a:rPr>
              <a:t>   pobyt pod stromy </a:t>
            </a:r>
          </a:p>
          <a:p>
            <a:pPr>
              <a:lnSpc>
                <a:spcPct val="150000"/>
              </a:lnSpc>
              <a:buFont typeface="Arial" pitchFamily="34" charset="0"/>
              <a:buChar char="•"/>
            </a:pPr>
            <a:r>
              <a:rPr lang="cs-CZ" sz="2000" dirty="0" smtClean="0">
                <a:latin typeface="Times New Roman" pitchFamily="18" charset="0"/>
                <a:cs typeface="Times New Roman" pitchFamily="18" charset="0"/>
              </a:rPr>
              <a:t>   pobyt na vodní hladině</a:t>
            </a:r>
          </a:p>
          <a:p>
            <a:pPr>
              <a:lnSpc>
                <a:spcPct val="150000"/>
              </a:lnSpc>
              <a:buFont typeface="Arial" pitchFamily="34" charset="0"/>
              <a:buChar char="•"/>
            </a:pPr>
            <a:r>
              <a:rPr lang="cs-CZ" sz="2000" dirty="0" smtClean="0">
                <a:latin typeface="Times New Roman" pitchFamily="18" charset="0"/>
                <a:cs typeface="Times New Roman" pitchFamily="18" charset="0"/>
              </a:rPr>
              <a:t>   pohyb v otevřené krajině, kdy máme u sebe jakýkoliv větší kovový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předmět nebo se jich dotýkáme (kovové žebříky v horách, golfové </a:t>
            </a:r>
            <a:br>
              <a:rPr lang="cs-CZ" sz="2000" dirty="0" smtClean="0">
                <a:latin typeface="Times New Roman" pitchFamily="18" charset="0"/>
                <a:cs typeface="Times New Roman" pitchFamily="18" charset="0"/>
              </a:rPr>
            </a:br>
            <a:r>
              <a:rPr lang="cs-CZ" sz="2000" dirty="0" smtClean="0">
                <a:latin typeface="Times New Roman" pitchFamily="18" charset="0"/>
                <a:cs typeface="Times New Roman" pitchFamily="18" charset="0"/>
              </a:rPr>
              <a:t>    hole, jízdní kola, krosny s kovovou konstrukcí)</a:t>
            </a:r>
          </a:p>
        </p:txBody>
      </p:sp>
      <p:pic>
        <p:nvPicPr>
          <p:cNvPr id="4098" name="Picture 2" descr="File:Lightning hits tree.jpg"/>
          <p:cNvPicPr>
            <a:picLocks noChangeAspect="1" noChangeArrowheads="1"/>
          </p:cNvPicPr>
          <p:nvPr/>
        </p:nvPicPr>
        <p:blipFill>
          <a:blip r:embed="rId2"/>
          <a:srcRect/>
          <a:stretch>
            <a:fillRect/>
          </a:stretch>
        </p:blipFill>
        <p:spPr bwMode="auto">
          <a:xfrm>
            <a:off x="5715008" y="928670"/>
            <a:ext cx="2443149" cy="3188337"/>
          </a:xfrm>
          <a:prstGeom prst="rect">
            <a:avLst/>
          </a:prstGeom>
          <a:noFill/>
          <a:ln w="38100">
            <a:solidFill>
              <a:srgbClr val="C00000"/>
            </a:solidFill>
          </a:ln>
        </p:spPr>
      </p:pic>
      <p:sp>
        <p:nvSpPr>
          <p:cNvPr id="5" name="Obdélník 4"/>
          <p:cNvSpPr/>
          <p:nvPr/>
        </p:nvSpPr>
        <p:spPr>
          <a:xfrm>
            <a:off x="5643570" y="4214818"/>
            <a:ext cx="2928958" cy="215444"/>
          </a:xfrm>
          <a:prstGeom prst="rect">
            <a:avLst/>
          </a:prstGeom>
        </p:spPr>
        <p:txBody>
          <a:bodyPr wrap="square">
            <a:spAutoFit/>
          </a:bodyPr>
          <a:lstStyle/>
          <a:p>
            <a:r>
              <a:rPr lang="cs-CZ" sz="800" dirty="0" smtClean="0"/>
              <a:t>http://commons.wikimedia.org/wiki/File:Lightning_hits_tree.jpg</a:t>
            </a:r>
            <a:endParaRPr lang="cs-CZ"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524</Words>
  <Application>Microsoft Office PowerPoint</Application>
  <PresentationFormat>Předvádění na obrazovce (4:3)</PresentationFormat>
  <Paragraphs>114</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     Výukový materiál v rámci projektu OPVK 1.5 Peníze středním školám  Číslo projektu:  CZ.1.07/1.5.00/34.0883  Název projektu:  Rozvoj vzdělanosti Číslo šablony:     III/2 Datum vytvoření:  6. 3. 2013 Autor:   Ing. Ivana Náplavová Určeno pro předmět: První pomoc  Tematická oblast:  Poranění a akutní stavy Obor vzdělání:  Masér sportovní a rekondiční 69-41-L/002 1. ročník Název výukového materiálu:  Výuková prezentace: Úraz elektrickým proudem Popis využití:  Příčiny, příznaky, technická pomoc, zdravotnická první     pomoc, úder blesku, krokové napětí, úkoly pro žáky,  Čas:     15 minut </vt:lpstr>
      <vt:lpstr>Snímek 2</vt:lpstr>
      <vt:lpstr>Snímek 3</vt:lpstr>
      <vt:lpstr>Snímek 4</vt:lpstr>
      <vt:lpstr>Snímek 5</vt:lpstr>
      <vt:lpstr>Snímek 6</vt:lpstr>
      <vt:lpstr>Snímek 7</vt:lpstr>
      <vt:lpstr>Snímek 8</vt:lpstr>
      <vt:lpstr>Snímek 9</vt:lpstr>
      <vt:lpstr>Snímek 10</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Výukový materiál v rámci projektu OPVK 1.5 Peníze středním školám  Číslo projektu:  CZ.1.07/1.5.00/34.0883  Název projektu:  Rozvoj vzdělanosti Číslo šablony:     III/2 Datum vytvoření:  1.9. 2012 Autor:   Ing. Ivana Náplavová Určeno pro předmět: První pomoc  Tematická oblast:  Poranění a akutní stavy Obor vzdělání:  Masér sportovní a rekondiční 69-41-L/002 1. ročník Název výukového materiálu:  Výuková prezentace Popis využití: Čas:  00 minut</dc:title>
  <dc:creator>Paul</dc:creator>
  <cp:lastModifiedBy>ucitel</cp:lastModifiedBy>
  <cp:revision>51</cp:revision>
  <dcterms:created xsi:type="dcterms:W3CDTF">2012-07-27T08:41:45Z</dcterms:created>
  <dcterms:modified xsi:type="dcterms:W3CDTF">2013-03-14T09:17:52Z</dcterms:modified>
</cp:coreProperties>
</file>