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1" r:id="rId4"/>
    <p:sldId id="256" r:id="rId5"/>
    <p:sldId id="262" r:id="rId6"/>
    <p:sldId id="260" r:id="rId7"/>
    <p:sldId id="258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6113-42CD-43DA-B104-B993D2E40490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F6F65-2B74-417D-B3A3-36C466AD7E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F65-2B74-417D-B3A3-36C466AD7E6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948E-875F-4E9E-8420-8279E176E0D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525658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     Výukový materiál v rámci projektu OPVK 1.5 Peníze středním školám</a:t>
            </a:r>
            <a:b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projektu: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CZ.1.07/1.5.00/34.0883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projektu: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Rozvoj vzdělanosti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šablony:   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III/2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Datum vytvoření:	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. 3. 2013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Autor: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Ing. Ivana Náplavová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Určeno pro předmět: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První pomoc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Tematická oblast: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Poranění a akutní stavy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Obor vzdělání: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Masér sportovní a rekondiční 69-41-L/002 1. ročník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výukového materiálu: 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Výuková prezentace: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Chemická poranění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Popis využití: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Příčiny, příznaky, první pomoc podle místa postižení,</a:t>
            </a:r>
            <a:b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			úkoly pro žáky, </a:t>
            </a:r>
            <a:r>
              <a:rPr kumimoji="0" lang="cs-CZ" sz="1600" smtClean="0">
                <a:latin typeface="Times New Roman" pitchFamily="18" charset="0"/>
                <a:cs typeface="Times New Roman" pitchFamily="18" charset="0"/>
              </a:rPr>
              <a:t>modelová situace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Čas:  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20 minut</a:t>
            </a:r>
            <a:r>
              <a:rPr kumimoji="0" lang="cs-CZ" sz="1800" b="1" dirty="0" smtClean="0">
                <a:solidFill>
                  <a:schemeClr val="tx2"/>
                </a:solidFill>
              </a:rPr>
              <a:t/>
            </a:r>
            <a:br>
              <a:rPr kumimoji="0" lang="cs-CZ" sz="1800" b="1" dirty="0" smtClean="0">
                <a:solidFill>
                  <a:schemeClr val="tx2"/>
                </a:solidFill>
              </a:rPr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8064" y="332656"/>
            <a:ext cx="3376464" cy="36004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VY_32_INOVACE_PPM14960NÁP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ucitel\Documents\mamca\sablony\loga\loga_sablony_pruhledne správn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000" cy="961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1071546"/>
            <a:ext cx="60007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přiložíme aseptický obvaz na obě oči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okamžitě vyplachujeme oko nejméně 30 minut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provádíme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protišoková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opatření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směr vyplachování je od vnějšího koutku k vnitřnímu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kápneme do oka jakékoliv oční kapky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přiložíme aseptický obvaz na postižené oko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kontaktní čočky ponecháme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vyplachujeme raději obě oči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podle závažnosti zajistíme příjezd ZZS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směr vyplachování je od vnitřního  koutku k zevnímu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přiložíme aseptický obvaz na obě oči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oční víčka při vyplachování musí být otevřená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kontaktní čočky vyjmout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oční víčka při vyplachování mohou zůstat zavřená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přiložíme aseptický obvaz na nepostižené oko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215206" y="157161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Řešení: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429520" y="0"/>
            <a:ext cx="13681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</a:t>
            </a:r>
            <a:endParaRPr lang="cs-CZ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72198" y="64291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Čas: 3 minuty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42976" y="57148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Vyberte a správně seřaďte: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358082" y="2214554"/>
            <a:ext cx="1000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786" y="1071546"/>
            <a:ext cx="5786478" cy="535531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572660" y="4572008"/>
            <a:ext cx="11430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58082" y="2143116"/>
            <a:ext cx="857256" cy="31393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033 0.793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10521 0.000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857232"/>
            <a:ext cx="7358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Beránková, M. - Fleková, A. –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Holzhauserová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B.: První pomoc. Praha,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Informatorium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Krivaničová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J. a kol.: Domácí lékař. Praha,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Avicenum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1991.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Zemanová, J.: První pomoc pro učitele ZŠ a SŠ. Ostrava 2006.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71538" y="928670"/>
            <a:ext cx="281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Chemická poranění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1538" y="2571744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časté v laboratořích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kyselinou sírovou v autobaterii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 hašení vápna na stavbách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 požití chemikálií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71538" y="1928802"/>
            <a:ext cx="2526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Způsobují poleptání.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14414" y="5000636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Vždy velmi bolestivé.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882891" cy="364333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5286380" y="5143512"/>
            <a:ext cx="3214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http://office.</a:t>
            </a:r>
            <a:r>
              <a:rPr lang="cs-CZ" sz="800" dirty="0" err="1" smtClean="0"/>
              <a:t>microsoft.com</a:t>
            </a:r>
            <a:r>
              <a:rPr lang="cs-CZ" sz="800" dirty="0" smtClean="0"/>
              <a:t>/</a:t>
            </a:r>
            <a:r>
              <a:rPr lang="cs-CZ" sz="800" dirty="0" err="1" smtClean="0"/>
              <a:t>cs</a:t>
            </a:r>
            <a:r>
              <a:rPr lang="cs-CZ" sz="800" dirty="0" smtClean="0"/>
              <a:t>-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images</a:t>
            </a:r>
            <a:r>
              <a:rPr lang="cs-CZ" sz="800" dirty="0" smtClean="0"/>
              <a:t>/</a:t>
            </a:r>
            <a:r>
              <a:rPr lang="cs-CZ" sz="800" dirty="0" err="1" smtClean="0"/>
              <a:t>results.aspx</a:t>
            </a:r>
            <a:r>
              <a:rPr lang="cs-CZ" sz="800" dirty="0" smtClean="0"/>
              <a:t>?</a:t>
            </a:r>
            <a:r>
              <a:rPr lang="cs-CZ" sz="800" dirty="0" err="1" smtClean="0"/>
              <a:t>qu</a:t>
            </a:r>
            <a:r>
              <a:rPr lang="cs-CZ" sz="800" dirty="0" smtClean="0"/>
              <a:t>=chemik%C3%A1lie&amp;ex=2#</a:t>
            </a:r>
            <a:r>
              <a:rPr lang="cs-CZ" sz="800" dirty="0" err="1" smtClean="0"/>
              <a:t>ai</a:t>
            </a:r>
            <a:r>
              <a:rPr lang="cs-CZ" sz="800" dirty="0" smtClean="0"/>
              <a:t>:MP900403688|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78579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Příznaky: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0100" y="1571612"/>
            <a:ext cx="3143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Kyseliny (pH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vytvoření příškvarku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důsledek dehydratačního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účinku kyselin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tmavá barva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628" y="714356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Zásady (pH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rána je rozbředlá,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na rozdíl od kyselin působí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více do hloubky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žlutohnědá nebo zelená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ile:HF burned 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3061596" cy="2057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1071538" y="6143644"/>
            <a:ext cx="3071834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http://commons.wikimedia.org/wiki/File:HF_burned_hands.jpg</a:t>
            </a:r>
            <a:endParaRPr lang="cs-CZ" sz="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1538" y="364331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Poleptání kyselinou fluorovodíkovou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ile:Sodium hydroxide bur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143248"/>
            <a:ext cx="2355636" cy="2963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5357818" y="6143644"/>
            <a:ext cx="27860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http://en.wikipedia.org/wiki/File:Sodium_hydroxide_burn.png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29224" y="2714620"/>
            <a:ext cx="178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Hydroxid sodný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55576" y="478382"/>
            <a:ext cx="231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Poleptání kůže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786" y="1000108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odstraníme oděv a prádlo potřísněné žíravinou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okamžitě zahájíme oplachování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dostatečným množstvím tekoucí vody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minimálně 30 minut i déle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oplachování nahrazuje neutralizaci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2910" y="3357562"/>
            <a:ext cx="550072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 omývání dbáme na to, aby vymývaná chemikálie nestékala po nezasažených místech!!!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ile:Blister round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14818"/>
            <a:ext cx="2109761" cy="20450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6572264" y="6286520"/>
            <a:ext cx="2071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http://en.wikipedia.org/wiki/File:Blister_roundup.jpg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29388" y="3429000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Roundup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přípravek na hubení plevele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28662" y="4714884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zásaditá látka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ředěná kyselina octová nebo citronová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kyselina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roztok mýdla nebo jedlé sody</a:t>
            </a:r>
          </a:p>
        </p:txBody>
      </p:sp>
      <p:pic>
        <p:nvPicPr>
          <p:cNvPr id="10" name="Picture 2" descr="File:CZ-IJ03 První pom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42918"/>
            <a:ext cx="1428760" cy="19750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6858016" y="2673219"/>
            <a:ext cx="1763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57224" y="4357694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Neutralizační roztok: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786" y="1428736"/>
            <a:ext cx="600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na kůži přiložíme aseptický obvaz, případně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navlhčený neutralizačním roztokem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provádíme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protišoková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opatření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zajistíme příjezd ZZS,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 poleptání většího rozsahu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dětí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42918"/>
            <a:ext cx="1428760" cy="19750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6858016" y="2673219"/>
            <a:ext cx="1763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sp>
        <p:nvSpPr>
          <p:cNvPr id="5" name="Obdélník 4"/>
          <p:cNvSpPr/>
          <p:nvPr/>
        </p:nvSpPr>
        <p:spPr>
          <a:xfrm>
            <a:off x="928662" y="928670"/>
            <a:ext cx="3336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 opláchnutí – neutralizaci:</a:t>
            </a:r>
          </a:p>
        </p:txBody>
      </p:sp>
      <p:sp>
        <p:nvSpPr>
          <p:cNvPr id="6" name="Obdélník 5"/>
          <p:cNvSpPr/>
          <p:nvPr/>
        </p:nvSpPr>
        <p:spPr>
          <a:xfrm>
            <a:off x="7000892" y="3357562"/>
            <a:ext cx="13681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</a:t>
            </a:r>
            <a:endParaRPr lang="cs-CZ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43438" y="400050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Čas: 5 minut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8662" y="392906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Zamyšlení - diskuse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57224" y="5000636"/>
            <a:ext cx="7500990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Jaké používáte doma „nebezpečné“ chemické prostředky?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 je skladujete?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Jaká dodržujete bezpečnostní pravidla při jejich používání?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4348" y="4929198"/>
            <a:ext cx="7715304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281E-6 L 0 0.1935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3778" y="992698"/>
            <a:ext cx="4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Poleptání rohovky a spojivek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1928802"/>
            <a:ext cx="56040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okamžitě vyplachujeme oko nejméně 30 minut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větším množstvím tekoucí vody – oční víčka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je nutné otevřít násilím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směr vyplachování je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od vnitřního </a:t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koutku k zevnímu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přiložíme aseptický obvaz na obě oči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provádíme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protišoková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opatření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zajistíme příjezd ZZS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000108"/>
            <a:ext cx="1428760" cy="19750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6715140" y="3000372"/>
            <a:ext cx="1763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pic>
        <p:nvPicPr>
          <p:cNvPr id="4100" name="Picture 4" descr="http://cdn.morguefile.com/imageData/public/files/d/drowninsanity/preview/fldr_2005_04_06/file000539443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18363"/>
            <a:ext cx="2619351" cy="19645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5643570" y="6000768"/>
            <a:ext cx="3143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morguefile.com</a:t>
            </a:r>
            <a:r>
              <a:rPr lang="cs-CZ" sz="800" dirty="0" smtClean="0"/>
              <a:t>/archive/display/59271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85786" y="928670"/>
            <a:ext cx="439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Poleptání sliznice dutiny ústní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1785926"/>
            <a:ext cx="550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zahájíme opakovaný výplach dutiny ústní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studenou vodou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necháme postiženého vypít mléko s rozšlehaným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syrovým vejcem, popř. s živočišným uhlím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provádíme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protišoková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opatření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zajistíme příjezd ZZS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 případech poleptání větší plochy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vždy u malých dětí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 vzniku potíží s polykáním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 vzniku potíží 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svolným dýcháním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785794"/>
            <a:ext cx="1428760" cy="19750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6715140" y="2786058"/>
            <a:ext cx="1763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pic>
        <p:nvPicPr>
          <p:cNvPr id="5122" name="Picture 2" descr="File:Dairy Crest Semi Skimmed Milk Bot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00438"/>
            <a:ext cx="1928796" cy="25717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6572264" y="6143644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http://commons.wikimedia.org/wiki/File:Dairy_Crest_Semi_Skimmed_Milk_Bottle.jpg</a:t>
            </a:r>
            <a:endParaRPr lang="cs-CZ" sz="800" dirty="0"/>
          </a:p>
        </p:txBody>
      </p:sp>
      <p:pic>
        <p:nvPicPr>
          <p:cNvPr id="5124" name="Picture 4" descr="http://cdn.morguefile.com/imageData/public/files/p/pdalgarno/preview/fldr_2004_10_07/file000202958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00636"/>
            <a:ext cx="1976410" cy="131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4143372" y="6286520"/>
            <a:ext cx="21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morguefile.com</a:t>
            </a:r>
            <a:r>
              <a:rPr lang="cs-CZ" sz="800" dirty="0" smtClean="0"/>
              <a:t>/archive/display/38460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642918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Poleptání jícnu a žaludku </a:t>
            </a:r>
            <a:b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(požití chemikálie)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500174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Příznaky: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bolesti, nevolnost, křeče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zrychlený tep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rozvoj příznaků šoku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28662" y="4429132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ihned se snažíme požitou látku zředit vypitím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alespoň 0,5 l vody.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sledujeme fyziologické funkce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zajistíme příjezd ZZS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snažíme se zjistit, jakou látku postižený požil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71480"/>
            <a:ext cx="1428760" cy="19750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6715140" y="2571744"/>
            <a:ext cx="1763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sp>
        <p:nvSpPr>
          <p:cNvPr id="7" name="Obdélník 6"/>
          <p:cNvSpPr/>
          <p:nvPr/>
        </p:nvSpPr>
        <p:spPr>
          <a:xfrm>
            <a:off x="1071538" y="3214686"/>
            <a:ext cx="7000924" cy="83099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Nevyvoláváme zvracení – došlo by k dalšímu styku látky s dutinou ústní, hltanem a jícnem!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286256"/>
            <a:ext cx="1304920" cy="198200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6429340" y="6233694"/>
            <a:ext cx="271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http://office.</a:t>
            </a:r>
            <a:r>
              <a:rPr lang="cs-CZ" sz="800" dirty="0" err="1" smtClean="0"/>
              <a:t>microsoft.com</a:t>
            </a:r>
            <a:r>
              <a:rPr lang="cs-CZ" sz="800" dirty="0" smtClean="0"/>
              <a:t>/</a:t>
            </a:r>
            <a:r>
              <a:rPr lang="cs-CZ" sz="800" dirty="0" err="1" smtClean="0"/>
              <a:t>cs</a:t>
            </a:r>
            <a:r>
              <a:rPr lang="cs-CZ" sz="800" dirty="0" smtClean="0"/>
              <a:t>-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images</a:t>
            </a:r>
            <a:r>
              <a:rPr lang="cs-CZ" sz="800" dirty="0" smtClean="0"/>
              <a:t>/</a:t>
            </a:r>
            <a:r>
              <a:rPr lang="cs-CZ" sz="800" dirty="0" err="1" smtClean="0"/>
              <a:t>results.aspx</a:t>
            </a:r>
            <a:r>
              <a:rPr lang="cs-CZ" sz="800" dirty="0" smtClean="0"/>
              <a:t>?</a:t>
            </a:r>
            <a:r>
              <a:rPr lang="cs-CZ" sz="800" dirty="0" err="1" smtClean="0"/>
              <a:t>qu</a:t>
            </a:r>
            <a:r>
              <a:rPr lang="cs-CZ" sz="800" dirty="0" smtClean="0"/>
              <a:t>=voda&amp;ex=1#</a:t>
            </a:r>
            <a:r>
              <a:rPr lang="cs-CZ" sz="800" dirty="0" err="1" smtClean="0"/>
              <a:t>ai</a:t>
            </a:r>
            <a:r>
              <a:rPr lang="cs-CZ" sz="800" dirty="0" smtClean="0"/>
              <a:t>:MP900178067|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000100" y="1571612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Paní uklízečka při  přípravě vody pro úklid do kbelíku přilila dezinfekční  roztok –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savo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Bohužel tak nešťastně, že se část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vlévaného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sava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odrazila od hrany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kbelíku a vstříkla paní uklízečce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do levého oka!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00100" y="85723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Modelová situace – příklad z praxe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antibakteriální,láhve,kbelíky,domácí práce,&amp;ccaron;isticí prost&amp;rcaron;edky,nádoby,mycí prost&amp;rcaron;edky,fotolia,bakterie,hygiena,údr&amp;zcaron;ba,plastové,odrazy,gumové rukavice,sanitární,dezinfekce,slu&amp;zcaron;by,post&amp;rcaron;iky,nástroje,hygienick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95625" cy="30956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5429256" y="5286388"/>
            <a:ext cx="3214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http://office.</a:t>
            </a:r>
            <a:r>
              <a:rPr lang="cs-CZ" sz="800" dirty="0" err="1" smtClean="0"/>
              <a:t>microsoft.com</a:t>
            </a:r>
            <a:r>
              <a:rPr lang="cs-CZ" sz="800" dirty="0" smtClean="0"/>
              <a:t>/</a:t>
            </a:r>
            <a:r>
              <a:rPr lang="cs-CZ" sz="800" dirty="0" err="1" smtClean="0"/>
              <a:t>cs</a:t>
            </a:r>
            <a:r>
              <a:rPr lang="cs-CZ" sz="800" dirty="0" smtClean="0"/>
              <a:t>-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images</a:t>
            </a:r>
            <a:r>
              <a:rPr lang="cs-CZ" sz="800" dirty="0" smtClean="0"/>
              <a:t>/</a:t>
            </a:r>
            <a:r>
              <a:rPr lang="cs-CZ" sz="800" dirty="0" err="1" smtClean="0"/>
              <a:t>results.aspx</a:t>
            </a:r>
            <a:r>
              <a:rPr lang="cs-CZ" sz="800" dirty="0" smtClean="0"/>
              <a:t>?</a:t>
            </a:r>
            <a:r>
              <a:rPr lang="cs-CZ" sz="800" dirty="0" err="1" smtClean="0"/>
              <a:t>qu</a:t>
            </a:r>
            <a:r>
              <a:rPr lang="cs-CZ" sz="800" dirty="0" smtClean="0"/>
              <a:t>=%C3%</a:t>
            </a:r>
            <a:r>
              <a:rPr lang="cs-CZ" sz="800" dirty="0" err="1" smtClean="0"/>
              <a:t>BAklid</a:t>
            </a:r>
            <a:r>
              <a:rPr lang="cs-CZ" sz="800" dirty="0" smtClean="0"/>
              <a:t>&amp;ex=1#</a:t>
            </a:r>
            <a:r>
              <a:rPr lang="cs-CZ" sz="800" dirty="0" err="1" smtClean="0"/>
              <a:t>ai</a:t>
            </a:r>
            <a:r>
              <a:rPr lang="cs-CZ" sz="800" dirty="0" smtClean="0"/>
              <a:t>:MP900448582|</a:t>
            </a:r>
            <a:endParaRPr lang="cs-CZ" sz="800" dirty="0"/>
          </a:p>
        </p:txBody>
      </p:sp>
      <p:sp>
        <p:nvSpPr>
          <p:cNvPr id="11" name="Obdélník 10"/>
          <p:cNvSpPr/>
          <p:nvPr/>
        </p:nvSpPr>
        <p:spPr>
          <a:xfrm>
            <a:off x="1000100" y="3857628"/>
            <a:ext cx="3571900" cy="193899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cs-C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 budete postupovat v případě </a:t>
            </a:r>
            <a:b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první pomoci?</a:t>
            </a:r>
          </a:p>
          <a:p>
            <a:pPr algn="ctr"/>
            <a:endParaRPr lang="cs-C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509</Words>
  <Application>Microsoft Office PowerPoint</Application>
  <PresentationFormat>Předvádění na obrazovce (4:3)</PresentationFormat>
  <Paragraphs>163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     Výukový materiál v rámci projektu OPVK 1.5 Peníze středním školám  Číslo projektu:  CZ.1.07/1.5.00/34.0883  Název projektu:  Rozvoj vzdělanosti Číslo šablony:     III/2 Datum vytvoření:  7. 3. 2013 Autor:   Ing. Ivana Náplavová Určeno pro předmět: První pomoc  Tematická oblast:  Poranění a akutní stavy Obor vzdělání:  Masér sportovní a rekondiční 69-41-L/002 1. ročník Název výukového materiálu:  Výuková prezentace: Chemická poranění Popis využití:  Příčiny, příznaky, první pomoc podle místa postižení,    úkoly pro žáky, modelová situace Čas:     20 minut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Výukový materiál v rámci projektu OPVK 1.5 Peníze středním školám  Číslo projektu:  CZ.1.07/1.5.00/34.0883  Název projektu:  Rozvoj vzdělanosti Číslo šablony:     III/2 Datum vytvoření:  1.9. 2012 Autor:   Ing. Ivana Náplavová Určeno pro předmět: První pomoc  Tematická oblast:  Poranění a akutní stavy Obor vzdělání:  Masér sportovní a rekondiční 69-41-L/002 1. ročník Název výukového materiálu:  Výuková prezentace Popis využití: Čas:  00 minut</dc:title>
  <dc:creator>Paul</dc:creator>
  <cp:lastModifiedBy>ucitel</cp:lastModifiedBy>
  <cp:revision>57</cp:revision>
  <dcterms:created xsi:type="dcterms:W3CDTF">2012-07-27T08:41:45Z</dcterms:created>
  <dcterms:modified xsi:type="dcterms:W3CDTF">2013-03-14T09:18:53Z</dcterms:modified>
</cp:coreProperties>
</file>