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64" r:id="rId6"/>
    <p:sldId id="259" r:id="rId7"/>
    <p:sldId id="262" r:id="rId8"/>
    <p:sldId id="260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6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A10B-62BE-4F80-883E-467D21037029}" type="datetimeFigureOut">
              <a:rPr lang="cs-CZ" smtClean="0"/>
              <a:pPr/>
              <a:t>16.3.2013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7374-25BB-4E8D-9F93-917590840B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13.3. 2013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Poranění hlavy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Příčiny, příznaky, první pomoc,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VY_32_INOVACE_PPM15160NÁP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2643182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popálení oka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odstraníme co nejrychleji příčinu popálení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vyplachujeme spojivkový vak proudem čisté tekoucí vody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vlhký obvaz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5786" y="1071546"/>
            <a:ext cx="49263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poleptání oka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co nejrychleji odstraníme chemickou látku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důkladně oko vyplachujeme proudem čisté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tekoucí vody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7224" y="4357694"/>
            <a:ext cx="685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aseptický obvaz na obě oči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psychicky uklidňujeme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neprodleně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642918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786578" y="287516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500042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nosu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57224" y="4143380"/>
            <a:ext cx="2090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ucha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krvácení z ucha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1071546"/>
            <a:ext cx="49292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ošetřování taková poloha, abychom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umožnili volné a dostatečné dýchání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Postižený při vědomí: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posadit s předklonem hlavy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(aby krev mohla volně odtékat)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čelo a do zátylku přiložíme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obklad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případně přiložíme na nos odsávací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obvaz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4929198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bezvědomí na ucho přiložíme odsávací obvaz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uložíme do polohy na boku postižené strany a hlavu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ramena vypodložíme tak, aby se obvaz nedotýkal podložky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přivoláme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Soubor:Epistaxi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428736"/>
            <a:ext cx="3252753" cy="24395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5357818" y="385762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http://cs.wikipedia.org/wiki/Soubor:Epistaxis1.jpg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1428736"/>
            <a:ext cx="678661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Vysvětlete pojem: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volný interval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ukažte i na příkladu, jaká situace – v souvislosti s úrazem hlavy – by mohla nastat.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4857760"/>
            <a:ext cx="6786610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 okamžiku úrazu do doby projevu poranění uplyne určitá časová prodleva – velmi! nebezpečné. V prvním okamžiku se zdá, že k vážnému poškození nedošlo, ale příznaky se projeví až po určité době (po úrazu hlavy např. krvácení do mozku).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775848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3438" y="5714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1538" y="57148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dvojicích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 zamyšlení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1538" y="421481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00100" y="1285860"/>
            <a:ext cx="6929486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28662" y="4786322"/>
            <a:ext cx="6929486" cy="147732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0399 0.2152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00399 0.21944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714356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První pomoc pro střední zdravotnické školy,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Ilustr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T.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Laub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00100" y="714356"/>
            <a:ext cx="374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hlavy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85786" y="1428736"/>
            <a:ext cx="62151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poranění měkkých pokrývek lebních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poranění k sobě poutají pozornost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podlitiny, oděrky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tržně – zhmožděné, silně krvácející rány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vzácněji úrazová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skalpace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= odtržení kůže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od spodiny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85786" y="3429000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poranění lebečních kostí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asi ve 30% všech poranění hlavy se láme i kost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fraktury jsou závažné jen v případech, kdy jsou sdruženy s poraněním mozku nebo jsou-li zdrojem krvácení (vpáčené zlomeniny – poškození mozku).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85786" y="5429264"/>
            <a:ext cx="52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poranění nitrolební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spojena s poruchou vědomí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možnost vzniku komplikací ohrožujících život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ole,h&amp;uring;lky,lé&amp;ccaron;it,léka&amp;rcaron;ství,lidé,mu&amp;zcaron;,mu&amp;zcaron;i,obvazy,osoba,páni,poran&amp;ecaron;ní,záv&amp;ecaron;sy,zdravotnictví,zran&amp;ecaron;n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85794"/>
            <a:ext cx="2571768" cy="25717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857884" y="3357563"/>
            <a:ext cx="2714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=obvaz&amp;ex=1#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:MC900027820|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857232"/>
            <a:ext cx="6215106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Závažnost nitrolebečního poranění většinou neodpovídá zevním poraněním hlavy a obličeje, často dochází k závažnému poranění mozku bez viditelných zranění měkkých tkání hlavy!!!!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4714884"/>
            <a:ext cx="657229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může vzniknout  poranění hlavy, popište mechanismus  úrazu a projevy.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72396" y="428604"/>
            <a:ext cx="864096" cy="2400657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5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5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429520" y="292893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14876" y="357187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3643314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dvojicích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Diskuse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28662" y="4643446"/>
            <a:ext cx="6715172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00017 0.1546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75400" y="1451536"/>
            <a:ext cx="56436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uložíme do polohy vleže na zádech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se zvýšenou horní polovinou trupu a hlavy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(15-30°při zachovalé ose hrudník – hlava)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ošetříme poranění hlavy aseptickým obvazem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tělesný a duševní klid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sledujeme vědomí a základní životní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2910" y="857232"/>
            <a:ext cx="567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hlavy se zachováním vědomí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00100" y="4929198"/>
            <a:ext cx="6643734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 úrazu hlavy, i když je zachováno vědomí, nelze vyloučit např. současnou přítomnost nitrolebního krvácení!!!!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071546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6643702" y="3303794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1142984"/>
            <a:ext cx="585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Otřes mozku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funkční porucha, charakterizovaná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různě dlouhým bezvědomím,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vzniklým bezprostředně po úraze. 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 odeznění bezvědomí může být postižený: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zmatený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nepamatovat si krátký časový úsek před příhodou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si nepamatovat události po úraze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stěžovat si na bolest hlavy, závratě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může zvracet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cdn.morguefile.com/imageData/public/files/s/stockarch/preview/fldr_2009_08_02/file40412492704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000108"/>
            <a:ext cx="3024209" cy="22681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429256" y="3286124"/>
            <a:ext cx="30718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/archive/display/610543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1643050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průchodnost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nedostatečném dýchání zahájíme umělé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dýchání, příp. nepřímou srdeční masáž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podezření na současné poranění krční páteře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bráníme rotacím, záklonu  hlavy a jakýmkoliv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zbytečným   pohybům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nelze zajistit polohu na boku, uložíme postiženého rovně na zádech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 hlavou lehce podloženou bez záklonu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udržujeme průchodnost dýchacích cest předsunutím a trvalým držením 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dolní čelisti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100010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hlavy doprovázené bezvědomím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642918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786578" y="287516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7096" y="1643050"/>
            <a:ext cx="69224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navíc ošetřujeme otevřenou ránu: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cizí tělesa neodstraňujeme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okolo rány utvoříme obložení (tzv. věneček),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které zajistí, aby se obvazový materiál nedostal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přímo do rány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šetrně přiložíme aseptický obvaz s dostatečnou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krycí vrstvou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92867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Otevřená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mozkolebeční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poranění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ile:Boy receiving treatment after Haiti earthqua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3500462" cy="23321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3143240" y="6182020"/>
            <a:ext cx="35004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http://commons.wikimedia.org/wiki/File:Boy_receiving_treatment_after_Haiti_earthquake.jpg</a:t>
            </a:r>
            <a:endParaRPr lang="cs-CZ" sz="800" dirty="0"/>
          </a:p>
        </p:txBody>
      </p:sp>
      <p:pic>
        <p:nvPicPr>
          <p:cNvPr id="6" name="Picture 2" descr="File:CZ-IJ03 První pom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642918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786578" y="287516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51112" y="2071678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  svádí k podcenění závažnosti úrazu 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po krátkém bezvědomí, způsobeném otřesem mozku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se probírá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plně kontaktní 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 minuty až hodiny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opět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upadá do bezvědomí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00232" y="1142984"/>
            <a:ext cx="4357718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 na volný interval!!!</a:t>
            </a:r>
            <a:endParaRPr lang="cs-CZ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358082" y="1500174"/>
            <a:ext cx="864096" cy="2862322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256"/>
            <a:ext cx="3286148" cy="210886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2714612" y="6396334"/>
            <a:ext cx="3286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=hodiny&amp;ex=2#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:MP900430829|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57148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oka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5786" y="1071546"/>
            <a:ext cx="70009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cizí těleso v oku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nezaklíněné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šetrně ho odstraníme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vypláchnutím spojivkového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vaku čistou vodou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nebo ho vyjmeme mechanicky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pomocí růžku čisté textilie,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např. kapesníku.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zaklíněné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oka nevyndáváme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oko nevykapáváme ani nevyplachujeme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položíme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těleso měkce obložíme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lehce zakryjeme obě oči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transportujeme co nejrychleji k očnímu lékaři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Soubor:Foreign body in ey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071546"/>
            <a:ext cx="3148630" cy="30718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5143504" y="414338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http://cs.wikipedia.org/wiki/Soubor:Foreign_body_in_eye.jpg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559</Words>
  <Application>Microsoft Office PowerPoint</Application>
  <PresentationFormat>Předvádění na obrazovce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13.3. 2013 Autor:   Ing. Ivana Náplavová Určeno pro předmět: První pomoc  Tematická oblast:  Poranění a akutní stavy Obor vzdělání:  Masér sportovní a rekondiční 69-41-L/002 1. ročník Název výukového materiálu:  Výuková prezentace: Poranění hlavy Popis využití:  Příčiny, příznaky, první pomoc, úkoly pro žáky Čas: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57</cp:revision>
  <dcterms:created xsi:type="dcterms:W3CDTF">2012-07-29T19:48:35Z</dcterms:created>
  <dcterms:modified xsi:type="dcterms:W3CDTF">2013-03-16T14:00:23Z</dcterms:modified>
</cp:coreProperties>
</file>