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  <p:sldId id="258" r:id="rId6"/>
    <p:sldId id="260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18" autoAdjust="0"/>
  </p:normalViewPr>
  <p:slideViewPr>
    <p:cSldViewPr>
      <p:cViewPr>
        <p:scale>
          <a:sx n="70" d="100"/>
          <a:sy n="70" d="100"/>
        </p:scale>
        <p:origin x="-49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2578-0A93-4113-A4FF-A6261AD799F8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9B05-2598-4AA5-BE4E-9FA0EA168E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s.muni.cz/el/1451/jaro2008/ekurzy2008/um/5490388/web/pages/dopravni-nehoda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el/1451/jaro2008/ekurzy2008/um/5490388/web/pages/poraneni-patere-ve-vode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cs-CZ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</a:t>
            </a:r>
            <a:r>
              <a:rPr kumimoji="0" lang="cs-CZ" sz="1800" b="1" smtClean="0">
                <a:latin typeface="Times New Roman" pitchFamily="18" charset="0"/>
                <a:cs typeface="Times New Roman" pitchFamily="18" charset="0"/>
              </a:rPr>
              <a:t>středním </a:t>
            </a:r>
            <a:r>
              <a:rPr kumimoji="0" lang="cs-CZ" sz="1800" b="1" smtClean="0">
                <a:latin typeface="Times New Roman" pitchFamily="18" charset="0"/>
                <a:cs typeface="Times New Roman" pitchFamily="18" charset="0"/>
              </a:rPr>
              <a:t>školám</a:t>
            </a: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14. 3. 2013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Poranění páteře a míchy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Příčiny, příznaky, důsledky, transport raněného, první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pomoc, úkoly pro žáky, video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VY_32_INOVACE_PPM15260NÁP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72" y="1305342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620689"/>
            <a:ext cx="338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páteře a míchy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1785926"/>
            <a:ext cx="33575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Příčiny: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dopravní nehody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pády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výšky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úrazy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sportu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skoky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 mělké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vody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skoky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můstku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jumping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horská kola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jezdectví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létání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42910" y="128586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Ohrožují život zraněného nebo mohou mít závažné trvalé následky.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00100" y="5143512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Poranění v oblasti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hrudní a bederní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páteře ohrožuje zraněného částečným nebo úplným ochrnutím.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upload.wikimedia.org/wikipedia/commons/thumb/4/4a/Vertebration.jpg/170px-Verteb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00240"/>
            <a:ext cx="2086493" cy="27860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5214942" y="4786322"/>
            <a:ext cx="2643206" cy="21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http://commons.wikimedia.org/wiki/File:Vertebration.jpg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42976" y="928670"/>
            <a:ext cx="4071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Poranění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oblasti krční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páteře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ohrožuje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zraněného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ochrnutím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bezprostředně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jeho život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71538" y="2571744"/>
            <a:ext cx="4429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Přerušení míchy na úrovni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4. krčního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obratle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výše, způsobí ochrnutí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bránice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ochrnutí mezižeberních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svalů.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1538" y="4857760"/>
            <a:ext cx="7000924" cy="830997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Postižený nemůže dýchat a je okamžitě nutné zahájit umělé dýchání !!!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Cervical Xray Extension 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714356"/>
            <a:ext cx="2315115" cy="32861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5643570" y="4071942"/>
            <a:ext cx="2357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http://commons.wikimedia.org/wiki/File:Cervical_Xray_Extension_view.jpg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857232"/>
            <a:ext cx="52864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Primární poškození míchy 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vzniká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důsledku vlastního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traumatu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Sekundární poškození míchy 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vzniká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důsledku narůstajícího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otoku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rvácení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nestabilních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úlomků obratlů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poškozením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důsledku neodborné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manipulace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 poraněným při vyprošťování nebo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transportu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File:LateralCol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928670"/>
            <a:ext cx="1824020" cy="24065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6643702" y="3357562"/>
            <a:ext cx="18573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http://commons.wikimedia.org/wiki/File:LateralCollar.JPG</a:t>
            </a:r>
            <a:endParaRPr lang="cs-CZ" sz="800" dirty="0"/>
          </a:p>
        </p:txBody>
      </p:sp>
      <p:sp>
        <p:nvSpPr>
          <p:cNvPr id="5" name="Obdélník 4"/>
          <p:cNvSpPr/>
          <p:nvPr/>
        </p:nvSpPr>
        <p:spPr>
          <a:xfrm>
            <a:off x="7000892" y="378619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43372" y="450057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00100" y="450057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Hledání na internetu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42976" y="5357826"/>
            <a:ext cx="6786610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 správně při nehodě motocyklisty nebo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motorkáře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 případě nutnosti sundat přílbu?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1538" y="5214950"/>
            <a:ext cx="7000924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259E-6 L 0 0.1445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42976" y="2214554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Varující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 poškození páteře: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porucha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hybnosti a citlivosti končetin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jenom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dolních nebo i horních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42976" y="3929066"/>
            <a:ext cx="3929090" cy="16312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Pokud má postižený zachovány základní životní funkce a nehrozí nebezpečí z prodlení, pak je bezpečnější nehýbat s ním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vyčkat příjezdu ZZS.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642918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Dopravní nehoda - motocyklista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215074" y="1357298"/>
            <a:ext cx="864096" cy="2400657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5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5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071538" y="1142984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</a:t>
            </a:r>
            <a:r>
              <a:rPr lang="cs-CZ" dirty="0" smtClean="0">
                <a:hlinkClick r:id="rId2"/>
              </a:rPr>
              <a:t>is.muni.cz/el/1451/jaro2008/ekurzy2008/um/5490388/web/pages/dopravni-nehoda.html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15206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minuta</a:t>
            </a:r>
            <a:endParaRPr lang="cs-CZ" dirty="0"/>
          </a:p>
        </p:txBody>
      </p:sp>
      <p:pic>
        <p:nvPicPr>
          <p:cNvPr id="4098" name="Picture 2" descr="File:Zdravotnická záchranná slu&amp;zcaron;ba Jiho&amp;ccaron;eského kraj Volkswagen Crafter Strob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714752"/>
            <a:ext cx="2597133" cy="19478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2" name="Obdélník 11"/>
          <p:cNvSpPr/>
          <p:nvPr/>
        </p:nvSpPr>
        <p:spPr>
          <a:xfrm>
            <a:off x="5857884" y="5657671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http://commons.wikimedia.org/wiki/File:Zdravotnick%C3%A1_z%C3%A1chrann%C3%A1_slu%C5%BEba_Jiho%C4%8Desk%C3%A9ho_kraj_Volkswagen_Crafter_Strobel.jpg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71538" y="3357562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Kolejnicový hmat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slouží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 fixaci hlavy při přenášení postiženého – hlava zraněného je položena na obou předloktích zachránce.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85723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ajištění KPR = závažný důvod pro změnu polohy postiženého.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71604" y="1643050"/>
            <a:ext cx="5214974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Prioritní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záchrana života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!!!!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0100" y="5072074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Dlaha hlavy  - pažemi v případě tonoucího –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kolejnicový hmat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http://is.muni.cz/el/1451/jaro2008/ekurzy2008/um/5490388/web/pages/poraneni-patere-ve-vode.html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29454" y="592933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 minuta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642918"/>
            <a:ext cx="74168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sebemenším podezření na úraz páteře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neprovádíme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žádné nevhodné manipulace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např. nezvedat zraněného tahem za končetiny)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musíme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zabránit předklonu, záklonu i rotaci hlavy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je-li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postižený při vědomí, vždy 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nejdříve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vyzveme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 aktivnímu pohybu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končetinou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např. podejte mi ruku, stiskněte mi ruku,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roztáhněte prsty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kontrolujeme možnou ztrátu vnímání bolesti, teploty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dotyku pod úrovní poranění)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ošetřujeme v poloze, ve které jsme ho nalezli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bráníme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tepelným ztrátám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opatrné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vyprošťování, překládání i transport za pomoci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několika osob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(4-6) bez prohýbání páteře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928670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6643702" y="3286124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7224" y="1028343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opatrné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sundávání přílby – vyžaduje dva zachránce a jen v případě,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že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sundání přílby je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nezbytně nutné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poranění krční páteře fixujeme hlavu i krk z obou stran např.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polštáři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pytlíky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pískem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naplněnými taškami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obalenými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těžkými botami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sledujeme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základní životní funkce, stav postiženého se může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průběhu ošetřování měnit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případě nutnosti zahájíme resuscitaci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průchodnost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dýchacích cest obnovujeme předsunutím dolní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čelisti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trvale ji v této poloze držíme, ale nezakláníme hlavu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neprodleně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přivoláme ZZS,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aický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transport do zdravotnického zařízení se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nedoporučuje!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785794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Přiřaďte k jednotlivým 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částem páteře správný název: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14356"/>
            <a:ext cx="191452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Přímá spojovací šipka 4"/>
          <p:cNvCxnSpPr/>
          <p:nvPr/>
        </p:nvCxnSpPr>
        <p:spPr>
          <a:xfrm flipV="1">
            <a:off x="4214810" y="1357298"/>
            <a:ext cx="928694" cy="4286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214810" y="2571744"/>
            <a:ext cx="135732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286248" y="4286256"/>
            <a:ext cx="92869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143372" y="5357826"/>
            <a:ext cx="142876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143372" y="6215082"/>
            <a:ext cx="164307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786182" y="15716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786182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2905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786182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786182" y="60007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285852" y="2643182"/>
            <a:ext cx="15716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rudní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rční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ostrč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ederní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křížová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358082" y="235743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7429520" y="142852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4786314" y="6357958"/>
            <a:ext cx="2143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http://commons.wikimedia.org/wiki/File:Gray_111_-_Vertebral_column-coloured.png</a:t>
            </a:r>
            <a:endParaRPr lang="cs-CZ" sz="8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500958" y="3000372"/>
            <a:ext cx="114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b)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a)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d)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e)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c)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500958" y="2928934"/>
            <a:ext cx="928694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14348" y="571480"/>
            <a:ext cx="6072230" cy="618630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47549E-7 L 0.10937 -0.0016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0451 0.921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362</Words>
  <Application>Microsoft Office PowerPoint</Application>
  <PresentationFormat>Předvádění na obrazovce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14. 3. 2013 Autor:   Ing. Ivana Náplavová Určeno pro předmět: První pomoc  Tematická oblast:  Poranění a akutní stavy Obor vzdělání:  Masér sportovní a rekondiční 69-41-L/002 1. ročník Název výukového materiálu:  Výuková prezentace: Poranění páteře a míchy Popis využití:  Příčiny, příznaky, důsledky, transport raněného, první     pomoc, úkoly pro žáky, video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62</cp:revision>
  <dcterms:created xsi:type="dcterms:W3CDTF">2012-07-30T14:55:23Z</dcterms:created>
  <dcterms:modified xsi:type="dcterms:W3CDTF">2013-03-16T20:46:39Z</dcterms:modified>
</cp:coreProperties>
</file>