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5" r:id="rId5"/>
    <p:sldId id="263" r:id="rId6"/>
    <p:sldId id="259" r:id="rId7"/>
    <p:sldId id="260" r:id="rId8"/>
    <p:sldId id="261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42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99A5-FF15-4BB6-9514-795318550426}" type="datetimeFigureOut">
              <a:rPr lang="cs-CZ" smtClean="0"/>
              <a:pPr/>
              <a:t>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0B1F6-6F0E-4FEE-8213-1FDA293B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4. 2013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Poranění hrudníku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avřená a otevřená poranění hrudníku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VY_32_INOVACE_PPM15460NÁP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34481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Poloprodyšný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obvaz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okolí rány očistíme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ránu přiložíme sterilní krytí, které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přesahuje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ránu alespoň o 5 cm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přiložíme čtverec igelitu, který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přesahuje sterilní krytí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okraje igelitu přelepíme náplastí na třech stranách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čtvrtou stranu, která je nejblíže podložce,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necháme otevřenou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5357826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době vdechu se volný okraj přisává ke kůži a nedovolí, aby do hrudníku dále vnikal vzduch. Během výdechu se chová jako ventil, který umožní vypuzení vzduchu zachyceného v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utině hrudní.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00100" y="3929066"/>
            <a:ext cx="4572000" cy="120032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Obvaz nesmí být uzavřen neprodyšně – volný okraj musí umožňovat vyrovnání tlaků!!!</a:t>
            </a:r>
          </a:p>
        </p:txBody>
      </p:sp>
      <p:pic>
        <p:nvPicPr>
          <p:cNvPr id="3074" name="Picture 2" descr="Foto poloprodyšeného obvaz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642918"/>
            <a:ext cx="2092628" cy="20717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215074" y="2714620"/>
            <a:ext cx="221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prvni</a:t>
            </a:r>
            <a:r>
              <a:rPr lang="cs-CZ" sz="800" dirty="0" smtClean="0"/>
              <a:t>-pomoc.</a:t>
            </a:r>
            <a:r>
              <a:rPr lang="cs-CZ" sz="800" dirty="0" err="1" smtClean="0"/>
              <a:t>com</a:t>
            </a:r>
            <a:r>
              <a:rPr lang="cs-CZ" sz="800" dirty="0" smtClean="0"/>
              <a:t>/</a:t>
            </a:r>
            <a:r>
              <a:rPr lang="cs-CZ" sz="800" dirty="0" err="1" smtClean="0"/>
              <a:t>pneumothorax</a:t>
            </a:r>
            <a:r>
              <a:rPr lang="cs-CZ" sz="800" dirty="0" smtClean="0"/>
              <a:t>-</a:t>
            </a:r>
            <a:r>
              <a:rPr lang="cs-CZ" sz="800" dirty="0" err="1" smtClean="0"/>
              <a:t>pno</a:t>
            </a:r>
            <a:endParaRPr lang="cs-CZ" sz="800" dirty="0"/>
          </a:p>
        </p:txBody>
      </p:sp>
      <p:pic>
        <p:nvPicPr>
          <p:cNvPr id="3076" name="Picture 4" descr="Schéma poloprodyšeného obvaz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714752"/>
            <a:ext cx="1333496" cy="13268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572264" y="5072074"/>
            <a:ext cx="16430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prvni</a:t>
            </a:r>
            <a:r>
              <a:rPr lang="cs-CZ" sz="800" dirty="0" smtClean="0"/>
              <a:t>-pomoc.</a:t>
            </a:r>
            <a:r>
              <a:rPr lang="cs-CZ" sz="800" dirty="0" err="1" smtClean="0"/>
              <a:t>com</a:t>
            </a:r>
            <a:r>
              <a:rPr lang="cs-CZ" sz="800" dirty="0" smtClean="0"/>
              <a:t>/</a:t>
            </a:r>
            <a:r>
              <a:rPr lang="cs-CZ" sz="800" dirty="0" err="1" smtClean="0"/>
              <a:t>pneumothorax</a:t>
            </a:r>
            <a:r>
              <a:rPr lang="cs-CZ" sz="800" dirty="0" smtClean="0"/>
              <a:t>-</a:t>
            </a:r>
            <a:r>
              <a:rPr lang="cs-CZ" sz="800" dirty="0" err="1" smtClean="0"/>
              <a:t>pno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928670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692696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hrudníku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1) zavřená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2) otevřená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2571744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Zavřená poranění hrudníku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nárazem do hrudníku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jeho stlačením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zhmožděním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dopravní nehody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sportovní úrazy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pády z výšky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5072074"/>
            <a:ext cx="4000528" cy="138499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 !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poranění vypadá, že není závažné, ale postižený může být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 v bezprostředním ohrožení života!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28670"/>
            <a:ext cx="2295525" cy="21526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5643570" y="3071810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hrudn</a:t>
            </a:r>
            <a:r>
              <a:rPr lang="cs-CZ" sz="800" dirty="0" smtClean="0"/>
              <a:t>%C3%</a:t>
            </a:r>
            <a:r>
              <a:rPr lang="cs-CZ" sz="800" dirty="0" err="1" smtClean="0"/>
              <a:t>ADk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:MC900438737|</a:t>
            </a:r>
            <a:endParaRPr lang="cs-CZ" sz="800" dirty="0"/>
          </a:p>
        </p:txBody>
      </p:sp>
      <p:sp>
        <p:nvSpPr>
          <p:cNvPr id="8" name="Obdélník 7"/>
          <p:cNvSpPr/>
          <p:nvPr/>
        </p:nvSpPr>
        <p:spPr>
          <a:xfrm>
            <a:off x="5429256" y="4071942"/>
            <a:ext cx="3429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zlomeniny žeber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zlomeniny hrudní kosti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zhmoždění a poranění plic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poranění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poranění srdce a velkých cév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1538" y="71435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Zlomeniny žeber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7224" y="1214422"/>
            <a:ext cx="45005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izolované nebo mnohočetné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 komplikací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zraňující orgány dutiny hrudní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42976" y="2857496"/>
            <a:ext cx="371477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v místě zlomeniny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se zvětšuje při pohybu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při dýchání, kašli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 povrchní, rychlé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se brání kašli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cdn.morguefile.com/imageData/public/files/c/clarita/preview/fldr_2004_05_24/file0001205588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285992"/>
            <a:ext cx="3214710" cy="24110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5214942" y="4714884"/>
            <a:ext cx="3500462" cy="21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/archive/display/17923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71480"/>
            <a:ext cx="72152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Základní první pomoc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bez komplikací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(bez poranění vnitřních orgánů)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psychické uklidnění postiženého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poloha v polosedě s opřením hlavy a zad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zpevnění poraněné oblasti hrudníku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elastickým obinadlem při výdechu!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bezvědomí poloha na boku a kontrola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dýchání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nedostatečném dýchání zahájíme neprodleně umělé dýchání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 poloze vleže na zádech se zvýšenou horní polovinou těla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s mírným záklonem hlavy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071546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357950" y="3303794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2285992"/>
            <a:ext cx="7643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Úlomky zlomených žeber mohou poranit plíci: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vzduch vnikne do dutiny hrudní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důsledku hromadění vzduchu plíce kolabuje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 současném krvácení do dutiny hrudní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 poraněné plíce se stav postiženého velmi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rychle zhoršuje: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narůstá dušnost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rozvíjí se šok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158" y="6215082"/>
            <a:ext cx="8786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Možná jen odborná pomoc – dekompresní punkce hrudníku se zavedením drénu.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cdn.morguefile.com/imageData/public/files/m/mconnors/preview/fldr_2003_01_31/file00010530061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786058"/>
            <a:ext cx="2357454" cy="18859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000728" y="4714884"/>
            <a:ext cx="31432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/archive/display/3546</a:t>
            </a:r>
            <a:endParaRPr lang="cs-CZ" sz="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0100" y="64291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zamyšlení: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2910" y="1357298"/>
            <a:ext cx="7715304" cy="4001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Proč je důležité zpevnit hrudník elastickým obinadlem při výdechu?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429520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71472" y="1285860"/>
            <a:ext cx="792961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357290" y="5214950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 1-2 minuty může nastat stav bezprostředně ohrožující život!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00417 0.0766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500042"/>
            <a:ext cx="74888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Nestabilní hrudník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(tzv. vlající hrudník)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zlomená tři a více žeber nad sebou na stejné straně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vylomení části hrudní stěny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vylomení hrudní kosti (nepřipoutaný řidič nárazem na volant)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Vylomený segment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ztrácí svou oporu a pevný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kontakt s okolní hrudní stěnou a pohybuje se při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dýchání nezávisle na ostatních částech hrudníku.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4857760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stabilizace vlající části hrudníku přiložením několika cm vyztužení na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vylomené místo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připoutání elastickým obinadlem nebo širším pruhem náplasti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3143248"/>
            <a:ext cx="27146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dechová tíseň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rozvíjející se šok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je neklidný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214554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786578" y="4446802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sp>
        <p:nvSpPr>
          <p:cNvPr id="7" name="Obdélník 6"/>
          <p:cNvSpPr/>
          <p:nvPr/>
        </p:nvSpPr>
        <p:spPr>
          <a:xfrm>
            <a:off x="3571868" y="3429000"/>
            <a:ext cx="3571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nespolupracuje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je zpocený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cyanotický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 rychle a povrchně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857232"/>
            <a:ext cx="4387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Tupé i otevřené  poranění srdce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714488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Může vzniknout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srdeční tamponáda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krvácení do osrdečníkového vaku. I malé množství krve může vést ke kritickému omezení srdeční činnosti. </a:t>
            </a:r>
          </a:p>
        </p:txBody>
      </p:sp>
      <p:pic>
        <p:nvPicPr>
          <p:cNvPr id="4098" name="Picture 2" descr="File:Humhr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143248"/>
            <a:ext cx="2147891" cy="27810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214942" y="6000768"/>
            <a:ext cx="2857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http://commons.wikimedia.org/wiki/File:Humhrt2.jpg</a:t>
            </a:r>
            <a:endParaRPr lang="cs-CZ" sz="800" dirty="0"/>
          </a:p>
        </p:txBody>
      </p:sp>
      <p:sp>
        <p:nvSpPr>
          <p:cNvPr id="6" name="Obdélník 5"/>
          <p:cNvSpPr/>
          <p:nvPr/>
        </p:nvSpPr>
        <p:spPr>
          <a:xfrm>
            <a:off x="1000100" y="3571876"/>
            <a:ext cx="3286148" cy="193899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 urgentního lékařského zásahu je stav neřešitelný!!!!</a:t>
            </a:r>
          </a:p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48680"/>
            <a:ext cx="4173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Otevřená poranění hrudníku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1285860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Poranění bodná a střelná, mohou být poraněny plíce, srdce, velké cévy.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1643050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Vzniká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pneumotorax.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28662" y="2214554"/>
            <a:ext cx="371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rána na hrudníku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 na hrudi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dušnost, úzkost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zrychlené mělké dýchání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bledost až cyanóza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vykašlávání zpěněné krve</a:t>
            </a:r>
          </a:p>
        </p:txBody>
      </p:sp>
      <p:pic>
        <p:nvPicPr>
          <p:cNvPr id="4098" name="Picture 2" descr="File:Thorax-Messerstichwund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928802"/>
            <a:ext cx="2997397" cy="21431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500694" y="4143380"/>
            <a:ext cx="32861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http://commons.wikimedia.org/wiki/File:Thorax-Messerstichwunden.jpg</a:t>
            </a:r>
            <a:endParaRPr lang="cs-CZ" sz="800" dirty="0"/>
          </a:p>
        </p:txBody>
      </p:sp>
      <p:sp>
        <p:nvSpPr>
          <p:cNvPr id="10" name="Obdélník 9"/>
          <p:cNvSpPr/>
          <p:nvPr/>
        </p:nvSpPr>
        <p:spPr>
          <a:xfrm>
            <a:off x="3357554" y="2500306"/>
            <a:ext cx="228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neklid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zrychlený tep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00892" y="492919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214414" y="5643578"/>
            <a:ext cx="4500594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Vysvětlete pojem pneumotorax.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85852" y="500063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142976" y="5572140"/>
            <a:ext cx="471490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0.00087 0.091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2000240"/>
            <a:ext cx="57150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nejrychlejší uzavření rány, v prvním okamžiku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i rukou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přiložení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poloprodyšného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obvazu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při vědomí uložíme do polohy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polosedu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 oporou zad a hlavy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postižený v bezvědomí, uložíme do po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ošetření rány do polohy na boku na poraněné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straně, podložíme hrudník a hlavu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fyziologické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krycí obvaz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571744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786578" y="4803992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sp>
        <p:nvSpPr>
          <p:cNvPr id="5" name="Obdélník 4"/>
          <p:cNvSpPr/>
          <p:nvPr/>
        </p:nvSpPr>
        <p:spPr>
          <a:xfrm>
            <a:off x="1071538" y="642918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Pneumotorax: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vniknutí vzduchu do pohrudniční dutiny. Vzduch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 pohrudniční dutině stlačí plíci a omezí dýchací pohyby.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1538" y="21429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642918"/>
            <a:ext cx="7358114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0.00399 0.1076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553</Words>
  <Application>Microsoft Office PowerPoint</Application>
  <PresentationFormat>Předvádění na obrazovce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Výukový materiál v rámci projektu OPVK 1.5 Peníze středním školám  Číslo projektu:  CZ.1.07/1.5.00/34.0883  Název projektu:  Rozvoj vzdělanosti Číslo šablony:     III/2 Datum vytvoření:  3. 4. 2013 Autor:   Ing. Ivana Náplavová Určeno pro předmět: První pomoc  Tematická oblast:  Poranění a akutní stavy Obor vzdělání:  Masér sportovní a rekondiční 69-41-L/002 1. ročník Název výukového materiálu:  Výuková prezentace: Poranění hrudníku Popis využití:  Příčiny, příznaky, zavřená a otevřená poranění hrudníku,     první pomoc, úkoly pro žáky Čas: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49</cp:revision>
  <dcterms:created xsi:type="dcterms:W3CDTF">2012-07-30T16:45:08Z</dcterms:created>
  <dcterms:modified xsi:type="dcterms:W3CDTF">2013-06-07T19:12:33Z</dcterms:modified>
</cp:coreProperties>
</file>