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9" r:id="rId5"/>
    <p:sldId id="262" r:id="rId6"/>
    <p:sldId id="260" r:id="rId7"/>
    <p:sldId id="264" r:id="rId8"/>
    <p:sldId id="263" r:id="rId9"/>
    <p:sldId id="258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7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E1AC-C138-42A8-B706-22263061B2D7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60B0-99F1-4E1C-815B-C38FFDA5F8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4. 4. 2013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Poranění břicha, poranění pánve.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Pronikající a nepronikající poranění, příčiny, příznaky,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první pomoc,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VY_32_INOVACE_PPM15560NÁP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85723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42910" y="1357298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28662" y="928670"/>
            <a:ext cx="246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břicha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0670" y="143272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) otevřená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pronikající (penetrující)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tupá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nepronikající (nepenetrující)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60012" y="2449958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otevřená poranění břicha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02888" y="3378652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Příčiny: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bodné zbraně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střelné zbraně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 rány vytéká krev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může být smíšena se žlučí či střevním obsahem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 rány vyhřezávají střevní kličky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rozvíjejí se příznaky šoku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245764" y="2807148"/>
            <a:ext cx="2390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rány různého rozsahu</a:t>
            </a:r>
            <a:endParaRPr lang="cs-CZ" sz="2000" dirty="0"/>
          </a:p>
        </p:txBody>
      </p:sp>
      <p:pic>
        <p:nvPicPr>
          <p:cNvPr id="9220" name="Picture 4" descr="File:Belly!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857364"/>
            <a:ext cx="2160862" cy="297553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6072198" y="4857760"/>
            <a:ext cx="2357454" cy="21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http://commons.wikimedia.org/wiki/File:Belly!.jpg</a:t>
            </a:r>
            <a:endParaRPr lang="cs-CZ" sz="800" dirty="0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000372"/>
            <a:ext cx="1305109" cy="172403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12" name="Obdélník 11"/>
          <p:cNvSpPr/>
          <p:nvPr/>
        </p:nvSpPr>
        <p:spPr>
          <a:xfrm>
            <a:off x="4143372" y="4786322"/>
            <a:ext cx="15001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/archive/display/216541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500042"/>
            <a:ext cx="65008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při vědomí uložíme na záda s pokrčenými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dolními končetinami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vyhřeznutí orgánů z dutiny břišní se je nikdy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nesnažíme vpravovat zpět ani se jich zbytečně nedotýkáme 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vyhřezlé orgány sterilně kryjeme a lehce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přifixujeme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předměty uvízlé v ráně se nesnažíme odstranit – fixujeme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je v dané poloze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postiženému nedáváme nic pít ani jíst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provádíme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1538" y="4857760"/>
            <a:ext cx="6643734" cy="120032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Ránu nikdy nerozevíráme, nesondujeme!</a:t>
            </a:r>
          </a:p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3" y="1285860"/>
            <a:ext cx="1308945" cy="177754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7143768" y="3143248"/>
            <a:ext cx="2000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500042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Tupá poranění břicha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14414" y="3429000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bývají příčinou poranění nitrobřišních orgánů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může dojít k natržení trávicí trubice 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 vytékání obsahu trávicí trubice do dutiny břišní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00100" y="2571744"/>
            <a:ext cx="5214974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Existuje reálné podcenění úrazu!!!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57290" y="5715016"/>
            <a:ext cx="4714908" cy="4001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Vysvětlete pojem: dvojdobá ruptura. 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358082" y="4286256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143504" y="485776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285852" y="485776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Hledání na internetu: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928662" y="1000108"/>
            <a:ext cx="5572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mohou být způsobeny nárazem na břicho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kopnutí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pád na hranu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úder tupým předmětem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285852" y="5643578"/>
            <a:ext cx="4857784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 descr="americký voják,ameri&amp;ccaron;tí vojáci,atleti,bojová um&amp;ecaron;ní,fotografie,karate,kopání,kopy,lidé,mu&amp;zcaron;i,spor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642918"/>
            <a:ext cx="1928826" cy="19288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3" name="Obdélník 12"/>
          <p:cNvSpPr/>
          <p:nvPr/>
        </p:nvSpPr>
        <p:spPr>
          <a:xfrm>
            <a:off x="6572264" y="2571744"/>
            <a:ext cx="2571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=kop&amp;ex=1#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:MP900409514|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0069 0.0814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3071810"/>
            <a:ext cx="47149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Příznaky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nepronikajícího poranění břicha: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 břicha, často nabírá na intenzitě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návaly na zvracení nebo zvracení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rozvíjí se známky šoku 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neklid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malátnost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spavost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rychlé dýchání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špatně hmatný tep na periferii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1285860"/>
            <a:ext cx="6500858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288000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Dvojdobá ruptura: 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jater nebo sleziny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nejprve krvácení pod pouzdro těchto orgánů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teprve s časovým odstupem následuje protržení pouzdra 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další krvácení   s rozvojem šoku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1538" y="71435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57224" y="1214422"/>
            <a:ext cx="6786610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57818" y="3929066"/>
            <a:ext cx="3143272" cy="193899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 se mohou projevit až několik hodin po úrazu!!!!</a:t>
            </a:r>
          </a:p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75191 0.0053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1071546"/>
            <a:ext cx="52864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uložíme do úlevové polohy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na zádech, s podloženou hlavou, pokrčenými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a podloženými dolními končetinami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studený obklad nebo vak s ledem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(nepokládáme přímo na kůži, vždy podložit)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nepodávat žádné tekutiny ústy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sledovat základní životní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zajistit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357298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500826" y="3589546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357694"/>
            <a:ext cx="1862140" cy="186803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9" name="Obdélník 8"/>
          <p:cNvSpPr/>
          <p:nvPr/>
        </p:nvSpPr>
        <p:spPr>
          <a:xfrm>
            <a:off x="4214810" y="6286520"/>
            <a:ext cx="27146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=voda&amp;ex=1#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:MC900441752|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114298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Přiřaďte polohy: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286644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43372" y="5714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2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358082" y="214311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785926"/>
            <a:ext cx="2736000" cy="8640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7" name="Obrázek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857496"/>
            <a:ext cx="2736000" cy="8640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8" name="Obrázek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929066"/>
            <a:ext cx="2736000" cy="8640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9" name="Obrázek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5072074"/>
            <a:ext cx="2736000" cy="8640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4071934" y="4071942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c) u postižených s poraněním dolních končetin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071934" y="5214950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d) u postižených při vědomí s poraněním mozku a očí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071934" y="1928802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a) začínající a rozvíjející se šok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071934" y="3000372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b) poloha při zlomenině pánve a šoku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571868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1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71868" y="307181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571868" y="41433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3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571868" y="52863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4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500990" y="2714620"/>
            <a:ext cx="10715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– c)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– d)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– a)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– b)</a:t>
            </a:r>
          </a:p>
          <a:p>
            <a:pPr>
              <a:lnSpc>
                <a:spcPct val="150000"/>
              </a:lnSpc>
            </a:pP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358082" y="2714620"/>
            <a:ext cx="1143008" cy="230832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42910" y="1071546"/>
            <a:ext cx="6500858" cy="507831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011E-6 L 0.13281 -0.0011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00348 0.74005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642918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Náhlé bolesti břicha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00100" y="3214686"/>
            <a:ext cx="50720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tělesný klid postiženého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a psychicky ho uklidňujeme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uložíme postiženého do úlevové polohy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nepodáváme postiženému nic k jídlu a pití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provádíme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00100" y="1428736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Příznaky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závažného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stavu: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šok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zvracení (krve)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vysoká horečka</a:t>
            </a: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357562"/>
            <a:ext cx="1233181" cy="17046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572264" y="5109894"/>
            <a:ext cx="21431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3074" name="Picture 2" descr="http://cdn.morguefile.com/imageData/public/files/a/alvimann/preview/fldr_2009_12_31/file80012623030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785794"/>
            <a:ext cx="2428892" cy="182167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5715008" y="2643182"/>
            <a:ext cx="250033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/archive/display/642802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4348" y="571481"/>
            <a:ext cx="4000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pánve - zlomenina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85918" y="5643578"/>
            <a:ext cx="5357850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Hrozí nebezpečí vykrvácení!!! 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(ztráta krve 2 000 – 2 500 ml)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1142984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ošetřujeme v poloze vleže na tvrdé podložce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manipulujeme s ním velice opatrně,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nešetrnou manipulací můžeme způsobit poranění vnitřních orgánů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 vnitřní krvácení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pánev stáhneme širokým pruhem látky nebo šátky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mezi kolena a kotníky postiženého vložíme stočené obinadlo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nebo jiný obvazový materiál jako vypodložení a svážeme je šátky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dolní končetiny jsou pokrčeny v kyčlích a kolenou tak, aby bérce byly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rovnoběžně s podložkou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nebo je odložíme pod koleny tak, aby se paty nedotýkaly podložky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ZZS (transport je možný jen v popsané poloze, nelze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postiženého transportovat v osobním autě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85728"/>
            <a:ext cx="819753" cy="11331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7215206" y="1500174"/>
            <a:ext cx="19287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468</Words>
  <Application>Microsoft Office PowerPoint</Application>
  <PresentationFormat>Předvádění na obrazovce (4:3)</PresentationFormat>
  <Paragraphs>143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   Výukový materiál v rámci projektu OPVK 1.5 Peníze středním školám Číslo projektu:  CZ.1.07/1.5.00/34.0883  Název projektu:  Rozvoj vzdělanosti Číslo šablony:     III/2 Datum vytvoření:  4. 4. 2013 Autor:   Ing. Ivana Náplavová Určeno pro předmět: První pomoc  Tematická oblast:  Poranění a akutní stavy Obor vzdělání:  Masér sportovní a rekondiční 69-41-L/002 1. ročník Název výukového materiálu:  Výuková prezentace: Poranění břicha, poranění pánve. Popis využití:  Pronikající a nepronikající poranění, příčiny, příznaky,    první pomoc, úkoly pro žáky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Poranění a akutní stavy Obor vzdělání:  Masér sportovní a rekondiční 69-41-L/002 1. ročník Název výukového materiálu:  Výuková prezentace Popis využití: Čas:  00 minut</dc:title>
  <dc:creator>Paul</dc:creator>
  <cp:lastModifiedBy>ucitel</cp:lastModifiedBy>
  <cp:revision>51</cp:revision>
  <dcterms:created xsi:type="dcterms:W3CDTF">2012-07-30T20:09:30Z</dcterms:created>
  <dcterms:modified xsi:type="dcterms:W3CDTF">2013-05-07T05:26:05Z</dcterms:modified>
</cp:coreProperties>
</file>