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58" r:id="rId5"/>
    <p:sldId id="263" r:id="rId6"/>
    <p:sldId id="266" r:id="rId7"/>
    <p:sldId id="259" r:id="rId8"/>
    <p:sldId id="264" r:id="rId9"/>
    <p:sldId id="260" r:id="rId10"/>
    <p:sldId id="265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389B-9EA9-46B0-A70E-91D512F33E89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7C13-3BA4-440D-8905-8BEFC29A9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389B-9EA9-46B0-A70E-91D512F33E89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7C13-3BA4-440D-8905-8BEFC29A9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389B-9EA9-46B0-A70E-91D512F33E89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7C13-3BA4-440D-8905-8BEFC29A9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389B-9EA9-46B0-A70E-91D512F33E89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7C13-3BA4-440D-8905-8BEFC29A9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389B-9EA9-46B0-A70E-91D512F33E89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7C13-3BA4-440D-8905-8BEFC29A9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389B-9EA9-46B0-A70E-91D512F33E89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7C13-3BA4-440D-8905-8BEFC29A9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389B-9EA9-46B0-A70E-91D512F33E89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7C13-3BA4-440D-8905-8BEFC29A9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389B-9EA9-46B0-A70E-91D512F33E89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7C13-3BA4-440D-8905-8BEFC29A9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389B-9EA9-46B0-A70E-91D512F33E89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7C13-3BA4-440D-8905-8BEFC29A9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389B-9EA9-46B0-A70E-91D512F33E89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7C13-3BA4-440D-8905-8BEFC29A9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389B-9EA9-46B0-A70E-91D512F33E89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7C13-3BA4-440D-8905-8BEFC29A9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C389B-9EA9-46B0-A70E-91D512F33E89}" type="datetimeFigureOut">
              <a:rPr lang="cs-CZ" smtClean="0"/>
              <a:pPr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77C13-3BA4-440D-8905-8BEFC29A9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ppp.zshk.cz/vyuka/koncetiny.aspx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4.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Poranění a akutní stavy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Poranění kostí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Zlomeniny – zavřené, otevřené, příčiny, příznaky, první 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pomoc, úkoly pro žáky, video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VY_32_INOVACE_PPM15660NÁP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43042" y="928670"/>
            <a:ext cx="4857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Video:  úraz na sjezdových lyžích</a:t>
            </a:r>
          </a:p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http://ppp.zshk.cz/vyuka/koncetiny.aspx</a:t>
            </a: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786578" y="928670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 minuty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857496"/>
            <a:ext cx="4462483" cy="2951891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5" name="Obdélník 4"/>
          <p:cNvSpPr/>
          <p:nvPr/>
        </p:nvSpPr>
        <p:spPr>
          <a:xfrm>
            <a:off x="1785918" y="5857892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</a:t>
            </a:r>
            <a:r>
              <a:rPr lang="cs-CZ" sz="800" dirty="0" err="1" smtClean="0"/>
              <a:t>ly</a:t>
            </a:r>
            <a:r>
              <a:rPr lang="cs-CZ" sz="800" dirty="0" smtClean="0"/>
              <a:t>%C5%</a:t>
            </a:r>
            <a:r>
              <a:rPr lang="cs-CZ" sz="800" dirty="0" err="1" smtClean="0"/>
              <a:t>BEa</a:t>
            </a:r>
            <a:r>
              <a:rPr lang="cs-CZ" sz="800" dirty="0" smtClean="0"/>
              <a:t>%C5%99&amp;ex=2#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:MP900422977|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28662" y="1357298"/>
            <a:ext cx="75724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Krivaničová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J. a kol.: Domácí lékař.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Avicenum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1991.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Janda, F.,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Valta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V.: Zdravověda pro učební obor Kadeřník.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85786" y="71435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Poranění kostí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42910" y="1285860"/>
            <a:ext cx="52149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Zlomenina je porušení</a:t>
            </a:r>
            <a:br>
              <a:rPr lang="cs-C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celistvosti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kosti.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Vznikají při: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sportu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dopravních nehodách,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běžném denním životě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(např. pády na náledí)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Příčiny: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neúnosné přímé násilí působící přímo v místě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zlomeniny (údery, kopy)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patologické zlomeniny způsobené zhoršením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kvality kosti (osteoporóza, nádor)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143372" y="1285860"/>
            <a:ext cx="18573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zlomeniny: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zavřené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otevřené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jednoduché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roztříštěné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Soubor:Luxa&amp;ccaron;ní fraktura bederní páte&amp;rcaron;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00108"/>
            <a:ext cx="2321358" cy="478630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6215074" y="5934670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wikiskripta.eu</a:t>
            </a:r>
            <a:r>
              <a:rPr lang="cs-CZ" sz="800" dirty="0" smtClean="0"/>
              <a:t>/index.</a:t>
            </a:r>
            <a:r>
              <a:rPr lang="cs-CZ" sz="800" dirty="0" err="1" smtClean="0"/>
              <a:t>php</a:t>
            </a:r>
            <a:r>
              <a:rPr lang="cs-CZ" sz="800" dirty="0" smtClean="0"/>
              <a:t>/Soubor:</a:t>
            </a:r>
            <a:r>
              <a:rPr lang="cs-CZ" sz="800" dirty="0" err="1" smtClean="0"/>
              <a:t>Luxa</a:t>
            </a:r>
            <a:r>
              <a:rPr lang="cs-CZ" sz="800" dirty="0" smtClean="0"/>
              <a:t>%C4%8Dn%C3%AD_fraktura_</a:t>
            </a:r>
            <a:r>
              <a:rPr lang="cs-CZ" sz="800" dirty="0" err="1" smtClean="0"/>
              <a:t>bedern</a:t>
            </a:r>
            <a:r>
              <a:rPr lang="cs-CZ" sz="800" dirty="0" smtClean="0"/>
              <a:t>%C3%AD_p%C3%A1te%C5%99e.jpg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1000108"/>
            <a:ext cx="36433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Příznaky: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silná bolest, která se zvětšuje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s pohybem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omezení spontánní hybnosti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změna tvaru končetiny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krepitace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otok a krevní výron 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U otevřené zlomeniny: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 porušena celistvost kůže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dochází ke krvácení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úlomky kostí vyčnívají kůží na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povrch těla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hrozí nebezpečí infekce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072066" y="5715016"/>
            <a:ext cx="189507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http://ppp.zshk.cz/vyuka/koncetiny.aspx</a:t>
            </a:r>
            <a:endParaRPr lang="cs-CZ" sz="800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714356"/>
            <a:ext cx="3343275" cy="49720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857232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je omezena na šetrnou imobilizace (znehybnění)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poraněné části nebo končetiny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způsob znehybnění má různé odlišnosti podle toho,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 kterou část těla jde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85786" y="3000372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Zlomenina prstů ruky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3643314"/>
            <a:ext cx="53578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ošetřujeme v poloze v sedě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do dlaně mu vložíme např. stočené obinadlo,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které postižený uchopí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celou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ruku zavážeme, nejlépe šátkovým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obvazem tzv. pacička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transport je možný i autem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785794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6715140" y="3018042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pic>
        <p:nvPicPr>
          <p:cNvPr id="5122" name="Picture 2" descr="http://cdn.morguefile.com/imageData/public/files/a/alvimann/preview/fldr_2010_06_03/file48012755871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643314"/>
            <a:ext cx="1857357" cy="247647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6572264" y="6143644"/>
            <a:ext cx="257173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/archive/display/682163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785794"/>
            <a:ext cx="47863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Zlomeniny dlouhých kostí</a:t>
            </a:r>
          </a:p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znehybnění musí zachycovat vždy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nejbližší kloub nad zlomeninou a pod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zlomeninou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zacházení s poraněnou končetinou musí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být jemné a  rozvážné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musíme se vyvarovat každého zbytečného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pohybu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nešetrné zacházení může způsobit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proražení kůže kostním úlomkem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57224" y="5000636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zraněného při imobilizaci ani nesvlékáme ani nezouváme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přikládáme-li dlahu na obnaženou část těla, podkládáme ji tkaninou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nebo ji ovineme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5929322" y="4429132"/>
            <a:ext cx="189507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http://ppp.zshk.cz/vyuka/koncetiny.aspx</a:t>
            </a:r>
            <a:endParaRPr lang="cs-CZ" sz="800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714356"/>
            <a:ext cx="2447925" cy="366712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1785926"/>
            <a:ext cx="6357982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 poskytneme první pomoc postiženému se zlomeninou žeber? Určete pořadí: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775848" y="21429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929190" y="78579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5 minut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57224" y="2500306"/>
            <a:ext cx="64294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 nedostatečném dýchání zahájíme neprodleně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umělé dýchání v poloze vleže na zádech se zvýšenou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horní polovinou těla a s mírným záklonem hlavy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zajistíme příjezd ZZS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poloha v polosedě s opřením hlavy a zad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zpevnění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poraněné oblasti hrudníku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elastickým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obinadlem při výdechu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psychické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uklidnění postiženého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bezvědomí poloha na boku a kontrola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dýchání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72396" y="3286124"/>
            <a:ext cx="1143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–  e)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c)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d)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f)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a)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b)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00958" y="257174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42910" y="1428737"/>
            <a:ext cx="6572296" cy="450059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572396" y="3214686"/>
            <a:ext cx="857256" cy="203132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-0.00052 0.6671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0.09757 -0.00139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57224" y="714356"/>
            <a:ext cx="3462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Zlomeniny horních končetin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57224" y="1285860"/>
            <a:ext cx="5357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ošetřujeme v poloze v sedě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provedeme znehybnění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dvěma šátky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šátkovým závěsem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jakoukoli dlahou (v domácích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podmínkách prkénko, vařečka)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zajistíme transport k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lékaři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143380"/>
            <a:ext cx="1190622" cy="164586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2143108" y="5929330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pic>
        <p:nvPicPr>
          <p:cNvPr id="6146" name="Picture 2" descr="fotografie,lámaný,léka&amp;rcaron;i,lidé,medicína,mu&amp;zcaron;i,pacienti,pracující lidé,ruce,sádry,zam&amp;ecaron;stnání,záv&amp;ecaron;sy,zdravotní pé&amp;ccaron;e,&amp;zcaron;eny,zlomené ru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428736"/>
            <a:ext cx="2928958" cy="292895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2" name="Obdélník 11"/>
          <p:cNvSpPr/>
          <p:nvPr/>
        </p:nvSpPr>
        <p:spPr>
          <a:xfrm>
            <a:off x="5572132" y="4429132"/>
            <a:ext cx="34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=zlomen%C3%A1+ruka&amp;ex=1#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:MP900422272|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Zlomeniny dolních končetin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1500174"/>
            <a:ext cx="5715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ošetřujeme v poloze vleže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znehybnění improvizujeme dlouhým prkénkem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podloženým vatou, držadlem smetáku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podobnými předměty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nouzovém případě použijeme jako dlahu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druhou dolní končetinu tak, že svážeme obinadlem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obě dolní končetiny k sobě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transport vleže s podloženou dolní končetinou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928670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6929454" y="3214686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pic>
        <p:nvPicPr>
          <p:cNvPr id="5122" name="Picture 2" descr="&amp;ccaron;ásti t&amp;ecaron;la,lé&amp;ccaron;ivo,nohy,popruhy,sádry,zdravotní pé&amp;ccaron;e,zlomené noh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929066"/>
            <a:ext cx="2143140" cy="21431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572264" y="6143644"/>
            <a:ext cx="2285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=zlomen%C3%A1+noha&amp;ex=1#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:MC900347935|</a:t>
            </a:r>
            <a:endParaRPr lang="cs-CZ" sz="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643446"/>
            <a:ext cx="3929089" cy="139654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10" name="Obdélník 9"/>
          <p:cNvSpPr/>
          <p:nvPr/>
        </p:nvSpPr>
        <p:spPr>
          <a:xfrm>
            <a:off x="1071538" y="6072206"/>
            <a:ext cx="40719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 2007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Str. 111</a:t>
            </a:r>
            <a:endParaRPr lang="cs-CZ" sz="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782944"/>
            <a:ext cx="2674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Otevřené zlomeniny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00100" y="1285860"/>
            <a:ext cx="4143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 porušena celistvost kůže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dochází ke krvácení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úlomky kostí vyčnívají kůží na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povrch těla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hrozí nebezpečí infekce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00100" y="2928934"/>
            <a:ext cx="55007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ošetřujeme vždy vleže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dezinfikujeme okolí rány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obložíme vyčnívající kostní úlomky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přiložíme lehký aseptický obvaz na ránu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úlomky nesmíme do rány vtlačovat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tepenném krvácení zaškrtíme končetinu nad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ránou a zapíšeme čas  přiložení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zaškrcovadla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dále imobilizujeme jako u zavřených zlomenin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příjezd ZZS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orthopaedicsone.com/download/thumbnails/22939468/DSC00172.JPG?version=1&amp;modificationDate=1303622512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071546"/>
            <a:ext cx="2857500" cy="214312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5572132" y="3214686"/>
            <a:ext cx="2857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orthopaedicsone.com</a:t>
            </a:r>
            <a:r>
              <a:rPr lang="cs-CZ" sz="800" dirty="0" smtClean="0"/>
              <a:t>/display/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Paediatric</a:t>
            </a:r>
            <a:r>
              <a:rPr lang="cs-CZ" sz="800" dirty="0" smtClean="0"/>
              <a:t>+open+</a:t>
            </a:r>
            <a:r>
              <a:rPr lang="cs-CZ" sz="800" dirty="0" err="1" smtClean="0"/>
              <a:t>supracondylar</a:t>
            </a:r>
            <a:r>
              <a:rPr lang="cs-CZ" sz="800" dirty="0" smtClean="0"/>
              <a:t>+humerus+</a:t>
            </a:r>
            <a:r>
              <a:rPr lang="cs-CZ" sz="800" dirty="0" err="1" smtClean="0"/>
              <a:t>fracture</a:t>
            </a:r>
            <a:endParaRPr lang="cs-CZ" sz="800" dirty="0"/>
          </a:p>
        </p:txBody>
      </p:sp>
      <p:pic>
        <p:nvPicPr>
          <p:cNvPr id="7" name="Picture 2" descr="File:CZ-IJ03 První pomo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3929066"/>
            <a:ext cx="1190622" cy="164586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715140" y="5643578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380</Words>
  <Application>Microsoft Office PowerPoint</Application>
  <PresentationFormat>Předvádění na obrazovce (4:3)</PresentationFormat>
  <Paragraphs>135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     Výukový materiál v rámci projektu OPVK 1.5 Peníze středním školám Číslo projektu:  CZ.1.07/1.5.00/34.0883  Název projektu:  Rozvoj vzdělanosti Číslo šablony:     III/2 Datum vytvoření:  5. 4. 2013 Autor:   Ing. Ivana Náplavová Určeno pro předmět: První pomoc  Tematická oblast:  Poranění a akutní stavy Obor vzdělání:  Masér sportovní a rekondiční 69-41-L/002 1. ročník Název výukového materiálu:  Výuková prezentace: Poranění kostí Popis využití:  Zlomeniny – zavřené, otevřené, příčiny, příznaky, první     pomoc, úkoly pro žáky, video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Poranění a akutní stavy Obor vzdělání:  Masér sportovní a rekondiční 69-41-L/002 1. ročník Název výukového materiálu:  Výuková prezentace Popis využití: Čas:  00 minut</dc:title>
  <dc:creator>Paul</dc:creator>
  <cp:lastModifiedBy>ucitel</cp:lastModifiedBy>
  <cp:revision>51</cp:revision>
  <dcterms:created xsi:type="dcterms:W3CDTF">2012-07-31T14:37:22Z</dcterms:created>
  <dcterms:modified xsi:type="dcterms:W3CDTF">2013-03-21T20:05:43Z</dcterms:modified>
</cp:coreProperties>
</file>