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60" r:id="rId5"/>
    <p:sldId id="265" r:id="rId6"/>
    <p:sldId id="258" r:id="rId7"/>
    <p:sldId id="262" r:id="rId8"/>
    <p:sldId id="259" r:id="rId9"/>
    <p:sldId id="264" r:id="rId10"/>
    <p:sldId id="263"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EBC389B-9EA9-46B0-A70E-91D512F33E89}" type="datetimeFigureOut">
              <a:rPr lang="cs-CZ" smtClean="0"/>
              <a:pPr/>
              <a:t>25.3.2013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EBC389B-9EA9-46B0-A70E-91D512F33E89}" type="datetimeFigureOut">
              <a:rPr lang="cs-CZ" smtClean="0"/>
              <a:pPr/>
              <a:t>25.3.2013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EBC389B-9EA9-46B0-A70E-91D512F33E89}" type="datetimeFigureOut">
              <a:rPr lang="cs-CZ" smtClean="0"/>
              <a:pPr/>
              <a:t>25.3.2013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EBC389B-9EA9-46B0-A70E-91D512F33E89}" type="datetimeFigureOut">
              <a:rPr lang="cs-CZ" smtClean="0"/>
              <a:pPr/>
              <a:t>25.3.2013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EBC389B-9EA9-46B0-A70E-91D512F33E89}" type="datetimeFigureOut">
              <a:rPr lang="cs-CZ" smtClean="0"/>
              <a:pPr/>
              <a:t>25.3.2013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EBC389B-9EA9-46B0-A70E-91D512F33E89}" type="datetimeFigureOut">
              <a:rPr lang="cs-CZ" smtClean="0"/>
              <a:pPr/>
              <a:t>25.3.2013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EBC389B-9EA9-46B0-A70E-91D512F33E89}" type="datetimeFigureOut">
              <a:rPr lang="cs-CZ" smtClean="0"/>
              <a:pPr/>
              <a:t>25.3.2013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EBC389B-9EA9-46B0-A70E-91D512F33E89}" type="datetimeFigureOut">
              <a:rPr lang="cs-CZ" smtClean="0"/>
              <a:pPr/>
              <a:t>25.3.2013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EBC389B-9EA9-46B0-A70E-91D512F33E89}" type="datetimeFigureOut">
              <a:rPr lang="cs-CZ" smtClean="0"/>
              <a:pPr/>
              <a:t>25.3.2013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EBC389B-9EA9-46B0-A70E-91D512F33E89}" type="datetimeFigureOut">
              <a:rPr lang="cs-CZ" smtClean="0"/>
              <a:pPr/>
              <a:t>25.3.2013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EBC389B-9EA9-46B0-A70E-91D512F33E89}" type="datetimeFigureOut">
              <a:rPr lang="cs-CZ" smtClean="0"/>
              <a:pPr/>
              <a:t>25.3.2013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B077C13-3BA4-440D-8905-8BEFC29A982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C389B-9EA9-46B0-A70E-91D512F33E89}" type="datetimeFigureOut">
              <a:rPr lang="cs-CZ" smtClean="0"/>
              <a:pPr/>
              <a:t>25.3.2013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77C13-3BA4-440D-8905-8BEFC29A982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836713"/>
            <a:ext cx="7772400" cy="5256584"/>
          </a:xfrm>
        </p:spPr>
        <p:txBody>
          <a:bodyPr>
            <a:noAutofit/>
          </a:bodyPr>
          <a:lstStyle/>
          <a:p>
            <a:pPr algn="l">
              <a:lnSpc>
                <a:spcPct val="150000"/>
              </a:lnSpc>
            </a:pPr>
            <a:r>
              <a:rPr kumimoji="0" lang="cs-CZ" sz="1800" b="1" dirty="0" smtClean="0">
                <a:latin typeface="Times New Roman" pitchFamily="18" charset="0"/>
                <a:cs typeface="Times New Roman" pitchFamily="18" charset="0"/>
              </a:rPr>
              <a:t>     </a:t>
            </a:r>
            <a:br>
              <a:rPr kumimoji="0" lang="cs-CZ" sz="1800" b="1" dirty="0" smtClean="0">
                <a:latin typeface="Times New Roman" pitchFamily="18" charset="0"/>
                <a:cs typeface="Times New Roman" pitchFamily="18" charset="0"/>
              </a:rPr>
            </a:br>
            <a:r>
              <a:rPr kumimoji="0" lang="cs-CZ" sz="1800" b="1" dirty="0" smtClean="0">
                <a:latin typeface="Times New Roman" pitchFamily="18" charset="0"/>
                <a:cs typeface="Times New Roman" pitchFamily="18" charset="0"/>
              </a:rPr>
              <a:t>Výukový materiál v rámci projektu OPVK 1.5 Peníze středním školám</a:t>
            </a:r>
            <a:br>
              <a:rPr kumimoji="0" lang="cs-CZ" sz="18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Číslo projektu:</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CZ.1.07/1.5.00/34.0883</a:t>
            </a:r>
            <a:r>
              <a:rPr kumimoji="0" lang="cs-CZ" sz="1600" b="1" dirty="0" smtClean="0">
                <a:latin typeface="Times New Roman" pitchFamily="18" charset="0"/>
                <a:cs typeface="Times New Roman" pitchFamily="18" charset="0"/>
              </a:rPr>
              <a:t>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Název projektu:		</a:t>
            </a:r>
            <a:r>
              <a:rPr kumimoji="0" lang="cs-CZ" sz="1600" dirty="0" smtClean="0">
                <a:latin typeface="Times New Roman" pitchFamily="18" charset="0"/>
                <a:cs typeface="Times New Roman" pitchFamily="18" charset="0"/>
              </a:rPr>
              <a:t>Rozvoj vzdělanosti</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Číslo šablony:   		</a:t>
            </a:r>
            <a:r>
              <a:rPr kumimoji="0" lang="cs-CZ" sz="1600" dirty="0" smtClean="0">
                <a:latin typeface="Times New Roman" pitchFamily="18" charset="0"/>
                <a:cs typeface="Times New Roman" pitchFamily="18" charset="0"/>
              </a:rPr>
              <a:t>III/2</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Datum vytvoření:		</a:t>
            </a:r>
            <a:r>
              <a:rPr kumimoji="0" lang="cs-CZ" sz="1600" dirty="0" smtClean="0">
                <a:latin typeface="Times New Roman" pitchFamily="18" charset="0"/>
                <a:cs typeface="Times New Roman" pitchFamily="18" charset="0"/>
              </a:rPr>
              <a:t>8. 4. 2013</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Autor:			</a:t>
            </a:r>
            <a:r>
              <a:rPr kumimoji="0" lang="cs-CZ" sz="1600" dirty="0" smtClean="0">
                <a:latin typeface="Times New Roman" pitchFamily="18" charset="0"/>
                <a:cs typeface="Times New Roman" pitchFamily="18" charset="0"/>
              </a:rPr>
              <a:t>Ing. Ivana Náplavová</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Určeno pro předmět:	</a:t>
            </a:r>
            <a:r>
              <a:rPr kumimoji="0" lang="cs-CZ" sz="1600" dirty="0" smtClean="0">
                <a:latin typeface="Times New Roman" pitchFamily="18" charset="0"/>
                <a:cs typeface="Times New Roman" pitchFamily="18" charset="0"/>
              </a:rPr>
              <a:t>První pomoc </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Tematická oblast:</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Poranění a akutní stavy</a:t>
            </a:r>
            <a:r>
              <a:rPr lang="cs-CZ" sz="1600" b="1" dirty="0">
                <a:latin typeface="Times New Roman" pitchFamily="18" charset="0"/>
                <a:cs typeface="Times New Roman" pitchFamily="18" charset="0"/>
              </a:rPr>
              <a:t/>
            </a:r>
            <a:br>
              <a:rPr lang="cs-CZ" sz="1600" b="1" dirty="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Obor vzdělání:</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Masér sportovní a rekondiční 69-41-L/002 1. ročník</a:t>
            </a:r>
            <a:r>
              <a:rPr lang="cs-CZ" sz="1600" b="1" dirty="0">
                <a:latin typeface="Times New Roman" pitchFamily="18" charset="0"/>
                <a:cs typeface="Times New Roman" pitchFamily="18" charset="0"/>
              </a:rPr>
              <a:t/>
            </a:r>
            <a:br>
              <a:rPr lang="cs-CZ" sz="1600" b="1" dirty="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Název výukového materiálu: 	</a:t>
            </a:r>
            <a:r>
              <a:rPr kumimoji="0" lang="cs-CZ" sz="1600" dirty="0" smtClean="0">
                <a:latin typeface="Times New Roman" pitchFamily="18" charset="0"/>
                <a:cs typeface="Times New Roman" pitchFamily="18" charset="0"/>
              </a:rPr>
              <a:t>Výuková prezentace: </a:t>
            </a:r>
            <a:r>
              <a:rPr kumimoji="0" lang="cs-CZ" sz="1600" b="1" dirty="0" smtClean="0">
                <a:latin typeface="Times New Roman" pitchFamily="18" charset="0"/>
                <a:cs typeface="Times New Roman" pitchFamily="18" charset="0"/>
              </a:rPr>
              <a:t>Poranění kloubů</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Popis využití:		</a:t>
            </a:r>
            <a:r>
              <a:rPr kumimoji="0" lang="cs-CZ" sz="1600" dirty="0" smtClean="0">
                <a:latin typeface="Times New Roman" pitchFamily="18" charset="0"/>
                <a:cs typeface="Times New Roman" pitchFamily="18" charset="0"/>
              </a:rPr>
              <a:t>Podvrtnutí, vykloubení, příčiny, příznaky, první</a:t>
            </a:r>
            <a:br>
              <a:rPr kumimoji="0" lang="cs-CZ" sz="1600" dirty="0" smtClean="0">
                <a:latin typeface="Times New Roman" pitchFamily="18" charset="0"/>
                <a:cs typeface="Times New Roman" pitchFamily="18" charset="0"/>
              </a:rPr>
            </a:br>
            <a:r>
              <a:rPr kumimoji="0" lang="cs-CZ" sz="1600" dirty="0" smtClean="0">
                <a:latin typeface="Times New Roman" pitchFamily="18" charset="0"/>
                <a:cs typeface="Times New Roman" pitchFamily="18" charset="0"/>
              </a:rPr>
              <a:t> 			pomoc, úkoly pro žáky</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Čas:  			</a:t>
            </a:r>
            <a:r>
              <a:rPr lang="cs-CZ" sz="1600" dirty="0" smtClean="0">
                <a:latin typeface="Times New Roman" pitchFamily="18" charset="0"/>
                <a:cs typeface="Times New Roman" pitchFamily="18" charset="0"/>
              </a:rPr>
              <a:t>15</a:t>
            </a:r>
            <a:r>
              <a:rPr kumimoji="0" lang="cs-CZ" sz="1600" dirty="0" smtClean="0">
                <a:latin typeface="Times New Roman" pitchFamily="18" charset="0"/>
                <a:cs typeface="Times New Roman" pitchFamily="18" charset="0"/>
              </a:rPr>
              <a:t> minut</a:t>
            </a:r>
            <a:r>
              <a:rPr kumimoji="0" lang="cs-CZ" sz="1800" b="1" dirty="0" smtClean="0">
                <a:solidFill>
                  <a:schemeClr val="tx2"/>
                </a:solidFill>
              </a:rPr>
              <a:t/>
            </a:r>
            <a:br>
              <a:rPr kumimoji="0" lang="cs-CZ" sz="1800" b="1" dirty="0" smtClean="0">
                <a:solidFill>
                  <a:schemeClr val="tx2"/>
                </a:solidFill>
              </a:rPr>
            </a:br>
            <a:endParaRPr lang="cs-CZ" sz="1800" dirty="0"/>
          </a:p>
        </p:txBody>
      </p:sp>
      <p:sp>
        <p:nvSpPr>
          <p:cNvPr id="3" name="Podnadpis 2"/>
          <p:cNvSpPr>
            <a:spLocks noGrp="1"/>
          </p:cNvSpPr>
          <p:nvPr>
            <p:ph type="subTitle" idx="1"/>
          </p:nvPr>
        </p:nvSpPr>
        <p:spPr>
          <a:xfrm>
            <a:off x="5148064" y="332656"/>
            <a:ext cx="3376464" cy="360040"/>
          </a:xfrm>
        </p:spPr>
        <p:txBody>
          <a:bodyPr>
            <a:normAutofit fontScale="55000" lnSpcReduction="20000"/>
          </a:bodyPr>
          <a:lstStyle/>
          <a:p>
            <a:r>
              <a:rPr lang="cs-CZ" dirty="0" smtClean="0">
                <a:solidFill>
                  <a:schemeClr val="tx1"/>
                </a:solidFill>
              </a:rPr>
              <a:t>VY_32_INOVACE_PPM15760NÁP</a:t>
            </a:r>
            <a:endParaRPr lang="cs-CZ" dirty="0">
              <a:solidFill>
                <a:schemeClr val="tx1"/>
              </a:solidFill>
            </a:endParaRPr>
          </a:p>
        </p:txBody>
      </p:sp>
      <p:pic>
        <p:nvPicPr>
          <p:cNvPr id="4" name="Picture 3" descr="C:\Users\ucitel\Documents\mamca\sablony\loga\loga_sablony_pruhledne správné.png"/>
          <p:cNvPicPr>
            <a:picLocks noChangeAspect="1" noChangeArrowheads="1"/>
          </p:cNvPicPr>
          <p:nvPr/>
        </p:nvPicPr>
        <p:blipFill>
          <a:blip r:embed="rId2" cstate="print"/>
          <a:srcRect/>
          <a:stretch>
            <a:fillRect/>
          </a:stretch>
        </p:blipFill>
        <p:spPr bwMode="auto">
          <a:xfrm>
            <a:off x="0" y="0"/>
            <a:ext cx="4320000" cy="96188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85786" y="1428736"/>
            <a:ext cx="8072494" cy="1477328"/>
          </a:xfrm>
          <a:prstGeom prst="rect">
            <a:avLst/>
          </a:prstGeom>
        </p:spPr>
        <p:txBody>
          <a:bodyPr wrap="square">
            <a:spAutoFit/>
          </a:bodyPr>
          <a:lstStyle/>
          <a:p>
            <a:r>
              <a:rPr lang="cs-CZ" dirty="0" smtClean="0">
                <a:latin typeface="Times New Roman" pitchFamily="18" charset="0"/>
                <a:cs typeface="Times New Roman" pitchFamily="18" charset="0"/>
              </a:rPr>
              <a:t>Zdroje:</a:t>
            </a:r>
          </a:p>
          <a:p>
            <a:r>
              <a:rPr lang="cs-CZ" dirty="0" smtClean="0">
                <a:latin typeface="Times New Roman" pitchFamily="18" charset="0"/>
                <a:cs typeface="Times New Roman" pitchFamily="18" charset="0"/>
              </a:rPr>
              <a:t>Beránková, M. - Fleková, A. – </a:t>
            </a:r>
            <a:r>
              <a:rPr lang="cs-CZ" dirty="0" err="1" smtClean="0">
                <a:latin typeface="Times New Roman" pitchFamily="18" charset="0"/>
                <a:cs typeface="Times New Roman" pitchFamily="18" charset="0"/>
              </a:rPr>
              <a:t>Holzhauserová</a:t>
            </a:r>
            <a:r>
              <a:rPr lang="cs-CZ" dirty="0" smtClean="0">
                <a:latin typeface="Times New Roman" pitchFamily="18" charset="0"/>
                <a:cs typeface="Times New Roman" pitchFamily="18" charset="0"/>
              </a:rPr>
              <a:t>, B.: První pomoc. Praha, </a:t>
            </a:r>
            <a:r>
              <a:rPr lang="cs-CZ" dirty="0" err="1" smtClean="0">
                <a:latin typeface="Times New Roman" pitchFamily="18" charset="0"/>
                <a:cs typeface="Times New Roman" pitchFamily="18" charset="0"/>
              </a:rPr>
              <a:t>Informatorium</a:t>
            </a:r>
            <a:r>
              <a:rPr lang="cs-CZ" dirty="0" smtClean="0">
                <a:latin typeface="Times New Roman" pitchFamily="18" charset="0"/>
                <a:cs typeface="Times New Roman" pitchFamily="18" charset="0"/>
              </a:rPr>
              <a:t> 2007.</a:t>
            </a:r>
          </a:p>
          <a:p>
            <a:r>
              <a:rPr lang="cs-CZ" dirty="0" err="1" smtClean="0">
                <a:latin typeface="Times New Roman" pitchFamily="18" charset="0"/>
                <a:cs typeface="Times New Roman" pitchFamily="18" charset="0"/>
              </a:rPr>
              <a:t>Krivaničová</a:t>
            </a:r>
            <a:r>
              <a:rPr lang="cs-CZ" dirty="0" smtClean="0">
                <a:latin typeface="Times New Roman" pitchFamily="18" charset="0"/>
                <a:cs typeface="Times New Roman" pitchFamily="18" charset="0"/>
              </a:rPr>
              <a:t>, J. a kol.: Domácí lékař. Praha, </a:t>
            </a:r>
            <a:r>
              <a:rPr lang="cs-CZ" dirty="0" err="1" smtClean="0">
                <a:latin typeface="Times New Roman" pitchFamily="18" charset="0"/>
                <a:cs typeface="Times New Roman" pitchFamily="18" charset="0"/>
              </a:rPr>
              <a:t>Avicenum</a:t>
            </a:r>
            <a:r>
              <a:rPr lang="cs-CZ" dirty="0" smtClean="0">
                <a:latin typeface="Times New Roman" pitchFamily="18" charset="0"/>
                <a:cs typeface="Times New Roman" pitchFamily="18" charset="0"/>
              </a:rPr>
              <a:t> 1991.</a:t>
            </a:r>
          </a:p>
          <a:p>
            <a:r>
              <a:rPr lang="cs-CZ" dirty="0" smtClean="0">
                <a:latin typeface="Times New Roman" pitchFamily="18" charset="0"/>
                <a:cs typeface="Times New Roman" pitchFamily="18" charset="0"/>
              </a:rPr>
              <a:t>Zemanová, J.: První pomoc pro učitele ZŠ a SŠ. Ostrava 2006.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899592" y="836712"/>
            <a:ext cx="2600838"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Poranění kloubů</a:t>
            </a:r>
            <a:endParaRPr lang="cs-CZ" sz="2400" b="1" dirty="0">
              <a:solidFill>
                <a:srgbClr val="C00000"/>
              </a:solidFill>
              <a:latin typeface="Times New Roman" pitchFamily="18" charset="0"/>
              <a:cs typeface="Times New Roman" pitchFamily="18" charset="0"/>
            </a:endParaRPr>
          </a:p>
        </p:txBody>
      </p:sp>
      <p:sp>
        <p:nvSpPr>
          <p:cNvPr id="5" name="TextovéPole 4"/>
          <p:cNvSpPr txBox="1"/>
          <p:nvPr/>
        </p:nvSpPr>
        <p:spPr>
          <a:xfrm>
            <a:off x="971600" y="1484784"/>
            <a:ext cx="3171772" cy="707886"/>
          </a:xfrm>
          <a:prstGeom prst="rect">
            <a:avLst/>
          </a:prstGeom>
          <a:noFill/>
        </p:spPr>
        <p:txBody>
          <a:bodyPr wrap="square" rtlCol="0">
            <a:spAutoFit/>
          </a:bodyPr>
          <a:lstStyle/>
          <a:p>
            <a:pPr marL="457200" indent="-457200">
              <a:buAutoNum type="arabicPeriod"/>
            </a:pPr>
            <a:r>
              <a:rPr lang="cs-CZ" sz="2000" b="1" dirty="0" smtClean="0">
                <a:latin typeface="Times New Roman" pitchFamily="18" charset="0"/>
                <a:cs typeface="Times New Roman" pitchFamily="18" charset="0"/>
              </a:rPr>
              <a:t>podvrtnutí </a:t>
            </a:r>
            <a:r>
              <a:rPr lang="cs-CZ" sz="2000" dirty="0" smtClean="0">
                <a:latin typeface="Times New Roman" pitchFamily="18" charset="0"/>
                <a:cs typeface="Times New Roman" pitchFamily="18" charset="0"/>
              </a:rPr>
              <a:t>(distorze)</a:t>
            </a:r>
          </a:p>
          <a:p>
            <a:pPr marL="457200" indent="-457200">
              <a:buAutoNum type="arabicPeriod"/>
            </a:pPr>
            <a:endParaRPr lang="cs-CZ" sz="2000" dirty="0" smtClean="0">
              <a:latin typeface="Times New Roman" pitchFamily="18" charset="0"/>
              <a:cs typeface="Times New Roman" pitchFamily="18" charset="0"/>
            </a:endParaRPr>
          </a:p>
        </p:txBody>
      </p:sp>
      <p:sp>
        <p:nvSpPr>
          <p:cNvPr id="8" name="TextovéPole 7"/>
          <p:cNvSpPr txBox="1"/>
          <p:nvPr/>
        </p:nvSpPr>
        <p:spPr>
          <a:xfrm>
            <a:off x="1071538" y="1857364"/>
            <a:ext cx="5143536" cy="2246769"/>
          </a:xfrm>
          <a:prstGeom prst="rect">
            <a:avLst/>
          </a:prstGeom>
          <a:noFill/>
        </p:spPr>
        <p:txBody>
          <a:bodyPr wrap="square" rtlCol="0">
            <a:spAutoFit/>
          </a:bodyPr>
          <a:lstStyle/>
          <a:p>
            <a:pPr>
              <a:buFont typeface="Arial" pitchFamily="34" charset="0"/>
              <a:buChar char="•"/>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horních končetinách </a:t>
            </a:r>
            <a:r>
              <a:rPr lang="cs-CZ" sz="2000" dirty="0" smtClean="0">
                <a:latin typeface="Times New Roman" pitchFamily="18" charset="0"/>
                <a:cs typeface="Times New Roman" pitchFamily="18" charset="0"/>
              </a:rPr>
              <a:t>jsou nejčastěji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postiženy </a:t>
            </a:r>
          </a:p>
          <a:p>
            <a:pPr lvl="1">
              <a:buFont typeface="Arial" pitchFamily="34" charset="0"/>
              <a:buChar char="•"/>
            </a:pPr>
            <a:r>
              <a:rPr lang="cs-CZ" sz="2000" dirty="0" smtClean="0">
                <a:latin typeface="Times New Roman" pitchFamily="18" charset="0"/>
                <a:cs typeface="Times New Roman" pitchFamily="18" charset="0"/>
              </a:rPr>
              <a:t>   zápěstí </a:t>
            </a:r>
          </a:p>
          <a:p>
            <a:pPr lvl="1">
              <a:buFont typeface="Arial" pitchFamily="34" charset="0"/>
              <a:buChar char="•"/>
            </a:pPr>
            <a:r>
              <a:rPr lang="cs-CZ" sz="2000" dirty="0" smtClean="0">
                <a:latin typeface="Times New Roman" pitchFamily="18" charset="0"/>
                <a:cs typeface="Times New Roman" pitchFamily="18" charset="0"/>
              </a:rPr>
              <a:t>   základní a mezičlánkové klouby prstů</a:t>
            </a:r>
          </a:p>
          <a:p>
            <a:pPr>
              <a:buFont typeface="Arial" pitchFamily="34" charset="0"/>
              <a:buChar char="•"/>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dolních končetinách </a:t>
            </a:r>
            <a:r>
              <a:rPr lang="cs-CZ" sz="2000" dirty="0" smtClean="0">
                <a:latin typeface="Times New Roman" pitchFamily="18" charset="0"/>
                <a:cs typeface="Times New Roman" pitchFamily="18" charset="0"/>
              </a:rPr>
              <a:t>jsou to především </a:t>
            </a:r>
          </a:p>
          <a:p>
            <a:pPr lvl="1">
              <a:buFont typeface="Arial" pitchFamily="34" charset="0"/>
              <a:buChar char="•"/>
            </a:pPr>
            <a:r>
              <a:rPr lang="cs-CZ" sz="2000" dirty="0" smtClean="0">
                <a:latin typeface="Times New Roman" pitchFamily="18" charset="0"/>
                <a:cs typeface="Times New Roman" pitchFamily="18" charset="0"/>
              </a:rPr>
              <a:t>   kotník </a:t>
            </a:r>
          </a:p>
          <a:p>
            <a:pPr lvl="1">
              <a:buFont typeface="Arial" pitchFamily="34" charset="0"/>
              <a:buChar char="•"/>
            </a:pPr>
            <a:r>
              <a:rPr lang="cs-CZ" sz="2000" dirty="0" smtClean="0">
                <a:latin typeface="Times New Roman" pitchFamily="18" charset="0"/>
                <a:cs typeface="Times New Roman" pitchFamily="18" charset="0"/>
              </a:rPr>
              <a:t>   koleno</a:t>
            </a:r>
            <a:endParaRPr lang="cs-CZ" sz="2000" dirty="0">
              <a:latin typeface="Times New Roman" pitchFamily="18" charset="0"/>
              <a:cs typeface="Times New Roman" pitchFamily="18" charset="0"/>
            </a:endParaRPr>
          </a:p>
        </p:txBody>
      </p:sp>
      <p:sp>
        <p:nvSpPr>
          <p:cNvPr id="10" name="TextovéPole 9"/>
          <p:cNvSpPr txBox="1"/>
          <p:nvPr/>
        </p:nvSpPr>
        <p:spPr>
          <a:xfrm>
            <a:off x="1071538" y="4643446"/>
            <a:ext cx="5357850" cy="1631216"/>
          </a:xfrm>
          <a:prstGeom prst="rect">
            <a:avLst/>
          </a:prstGeom>
          <a:noFill/>
        </p:spPr>
        <p:txBody>
          <a:bodyPr wrap="square" rtlCol="0">
            <a:spAutoFit/>
          </a:bodyPr>
          <a:lstStyle/>
          <a:p>
            <a:pPr>
              <a:buFont typeface="Arial" pitchFamily="34" charset="0"/>
              <a:buChar char="•"/>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horních končetinách </a:t>
            </a:r>
            <a:r>
              <a:rPr lang="cs-CZ" sz="2000" dirty="0" smtClean="0">
                <a:latin typeface="Times New Roman" pitchFamily="18" charset="0"/>
                <a:cs typeface="Times New Roman" pitchFamily="18" charset="0"/>
              </a:rPr>
              <a:t>je nejčastěji postiženo</a:t>
            </a:r>
          </a:p>
          <a:p>
            <a:pPr lvl="1">
              <a:buFont typeface="Arial" pitchFamily="34" charset="0"/>
              <a:buChar char="•"/>
            </a:pPr>
            <a:r>
              <a:rPr lang="cs-CZ" sz="2000" dirty="0" smtClean="0">
                <a:latin typeface="Times New Roman" pitchFamily="18" charset="0"/>
                <a:cs typeface="Times New Roman" pitchFamily="18" charset="0"/>
              </a:rPr>
              <a:t>   rameno</a:t>
            </a:r>
          </a:p>
          <a:p>
            <a:pPr lvl="1">
              <a:buFont typeface="Arial" pitchFamily="34" charset="0"/>
              <a:buChar char="•"/>
            </a:pPr>
            <a:r>
              <a:rPr lang="cs-CZ" sz="2000" dirty="0" smtClean="0">
                <a:latin typeface="Times New Roman" pitchFamily="18" charset="0"/>
                <a:cs typeface="Times New Roman" pitchFamily="18" charset="0"/>
              </a:rPr>
              <a:t>   řidčeji loket a klouby prstů</a:t>
            </a:r>
          </a:p>
          <a:p>
            <a:pPr>
              <a:buFont typeface="Arial" pitchFamily="34" charset="0"/>
              <a:buChar char="•"/>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dolních končetinách</a:t>
            </a:r>
          </a:p>
          <a:p>
            <a:pPr lvl="1">
              <a:buFont typeface="Arial" pitchFamily="34" charset="0"/>
              <a:buChar char="•"/>
            </a:pPr>
            <a:r>
              <a:rPr lang="cs-CZ" sz="2000" dirty="0" smtClean="0">
                <a:latin typeface="Times New Roman" pitchFamily="18" charset="0"/>
                <a:cs typeface="Times New Roman" pitchFamily="18" charset="0"/>
              </a:rPr>
              <a:t>   luxace jsou relativně vzácné</a:t>
            </a:r>
            <a:endParaRPr lang="cs-CZ" sz="2000" dirty="0">
              <a:latin typeface="Times New Roman" pitchFamily="18" charset="0"/>
              <a:cs typeface="Times New Roman" pitchFamily="18" charset="0"/>
            </a:endParaRPr>
          </a:p>
        </p:txBody>
      </p:sp>
      <p:sp>
        <p:nvSpPr>
          <p:cNvPr id="11" name="Obdélník 10"/>
          <p:cNvSpPr/>
          <p:nvPr/>
        </p:nvSpPr>
        <p:spPr>
          <a:xfrm>
            <a:off x="1000100" y="4143380"/>
            <a:ext cx="2759089" cy="400110"/>
          </a:xfrm>
          <a:prstGeom prst="rect">
            <a:avLst/>
          </a:prstGeom>
        </p:spPr>
        <p:txBody>
          <a:bodyPr wrap="none">
            <a:spAutoFit/>
          </a:bodyPr>
          <a:lstStyle/>
          <a:p>
            <a:pPr marL="457200" indent="-457200">
              <a:buFont typeface="+mj-lt"/>
              <a:buAutoNum type="arabicPeriod" startAt="2"/>
            </a:pPr>
            <a:r>
              <a:rPr lang="cs-CZ" sz="2000" b="1" dirty="0" smtClean="0">
                <a:latin typeface="Times New Roman" pitchFamily="18" charset="0"/>
                <a:cs typeface="Times New Roman" pitchFamily="18" charset="0"/>
              </a:rPr>
              <a:t>vykloubení </a:t>
            </a:r>
            <a:r>
              <a:rPr lang="cs-CZ" sz="2000" dirty="0" smtClean="0">
                <a:latin typeface="Times New Roman" pitchFamily="18" charset="0"/>
                <a:cs typeface="Times New Roman" pitchFamily="18" charset="0"/>
              </a:rPr>
              <a:t>(luxace)</a:t>
            </a:r>
            <a:endParaRPr lang="cs-CZ" sz="2000" dirty="0">
              <a:latin typeface="Times New Roman" pitchFamily="18" charset="0"/>
              <a:cs typeface="Times New Roman" pitchFamily="18" charset="0"/>
            </a:endParaRPr>
          </a:p>
        </p:txBody>
      </p:sp>
      <p:pic>
        <p:nvPicPr>
          <p:cNvPr id="5122" name="Picture 2" descr="File:Elbow coude.JPG"/>
          <p:cNvPicPr>
            <a:picLocks noChangeAspect="1" noChangeArrowheads="1"/>
          </p:cNvPicPr>
          <p:nvPr/>
        </p:nvPicPr>
        <p:blipFill>
          <a:blip r:embed="rId2"/>
          <a:srcRect/>
          <a:stretch>
            <a:fillRect/>
          </a:stretch>
        </p:blipFill>
        <p:spPr bwMode="auto">
          <a:xfrm>
            <a:off x="6392995" y="4143380"/>
            <a:ext cx="2227105" cy="1475457"/>
          </a:xfrm>
          <a:prstGeom prst="rect">
            <a:avLst/>
          </a:prstGeom>
          <a:noFill/>
          <a:ln w="38100">
            <a:solidFill>
              <a:srgbClr val="C00000"/>
            </a:solidFill>
          </a:ln>
        </p:spPr>
      </p:pic>
      <p:sp>
        <p:nvSpPr>
          <p:cNvPr id="12" name="Obdélník 11"/>
          <p:cNvSpPr/>
          <p:nvPr/>
        </p:nvSpPr>
        <p:spPr>
          <a:xfrm>
            <a:off x="6500826" y="5643578"/>
            <a:ext cx="2143140" cy="338554"/>
          </a:xfrm>
          <a:prstGeom prst="rect">
            <a:avLst/>
          </a:prstGeom>
        </p:spPr>
        <p:txBody>
          <a:bodyPr wrap="square">
            <a:spAutoFit/>
          </a:bodyPr>
          <a:lstStyle/>
          <a:p>
            <a:r>
              <a:rPr lang="cs-CZ" sz="800" dirty="0" smtClean="0"/>
              <a:t>http://commons.wikimedia.org/wiki/File:Elbow_coude.JPG</a:t>
            </a:r>
            <a:endParaRPr lang="cs-CZ" sz="800" dirty="0"/>
          </a:p>
        </p:txBody>
      </p:sp>
      <p:pic>
        <p:nvPicPr>
          <p:cNvPr id="5124" name="Picture 4" descr="File:Knee.female.jpg"/>
          <p:cNvPicPr>
            <a:picLocks noChangeAspect="1" noChangeArrowheads="1"/>
          </p:cNvPicPr>
          <p:nvPr/>
        </p:nvPicPr>
        <p:blipFill>
          <a:blip r:embed="rId3" cstate="print"/>
          <a:srcRect/>
          <a:stretch>
            <a:fillRect/>
          </a:stretch>
        </p:blipFill>
        <p:spPr bwMode="auto">
          <a:xfrm>
            <a:off x="6357950" y="1214422"/>
            <a:ext cx="2214546" cy="1825007"/>
          </a:xfrm>
          <a:prstGeom prst="rect">
            <a:avLst/>
          </a:prstGeom>
          <a:noFill/>
          <a:ln w="38100">
            <a:solidFill>
              <a:srgbClr val="C00000"/>
            </a:solidFill>
          </a:ln>
        </p:spPr>
      </p:pic>
      <p:sp>
        <p:nvSpPr>
          <p:cNvPr id="13" name="Obdélník 12"/>
          <p:cNvSpPr/>
          <p:nvPr/>
        </p:nvSpPr>
        <p:spPr>
          <a:xfrm>
            <a:off x="6357950" y="3071810"/>
            <a:ext cx="2214578" cy="338554"/>
          </a:xfrm>
          <a:prstGeom prst="rect">
            <a:avLst/>
          </a:prstGeom>
        </p:spPr>
        <p:txBody>
          <a:bodyPr wrap="square">
            <a:spAutoFit/>
          </a:bodyPr>
          <a:lstStyle/>
          <a:p>
            <a:r>
              <a:rPr lang="cs-CZ" sz="800" dirty="0" smtClean="0"/>
              <a:t>http://commons.wikimedia.org/wiki/File:Knee.female.jpg?uselang=cs</a:t>
            </a:r>
            <a:endParaRPr lang="cs-CZ"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000100" y="714356"/>
            <a:ext cx="2100202"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1. Podvrtnutí</a:t>
            </a:r>
            <a:endParaRPr lang="cs-CZ" sz="2400" b="1" dirty="0">
              <a:solidFill>
                <a:srgbClr val="C00000"/>
              </a:solidFill>
              <a:latin typeface="Times New Roman" pitchFamily="18" charset="0"/>
              <a:cs typeface="Times New Roman" pitchFamily="18" charset="0"/>
            </a:endParaRPr>
          </a:p>
        </p:txBody>
      </p:sp>
      <p:sp>
        <p:nvSpPr>
          <p:cNvPr id="3" name="TextovéPole 2"/>
          <p:cNvSpPr txBox="1"/>
          <p:nvPr/>
        </p:nvSpPr>
        <p:spPr>
          <a:xfrm>
            <a:off x="1071538" y="1571612"/>
            <a:ext cx="2714644" cy="1631216"/>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Příčiny:</a:t>
            </a:r>
          </a:p>
          <a:p>
            <a:pPr>
              <a:buFont typeface="Arial" pitchFamily="34" charset="0"/>
              <a:buChar char="•"/>
            </a:pPr>
            <a:r>
              <a:rPr lang="cs-CZ" sz="2000" dirty="0" smtClean="0">
                <a:latin typeface="Times New Roman" pitchFamily="18" charset="0"/>
                <a:cs typeface="Times New Roman" pitchFamily="18" charset="0"/>
              </a:rPr>
              <a:t>   uklouznutí</a:t>
            </a:r>
          </a:p>
          <a:p>
            <a:pPr>
              <a:buFont typeface="Arial" pitchFamily="34" charset="0"/>
              <a:buChar char="•"/>
            </a:pPr>
            <a:r>
              <a:rPr lang="cs-CZ" sz="2000" dirty="0" smtClean="0">
                <a:latin typeface="Times New Roman" pitchFamily="18" charset="0"/>
                <a:cs typeface="Times New Roman" pitchFamily="18" charset="0"/>
              </a:rPr>
              <a:t>   pád </a:t>
            </a:r>
          </a:p>
          <a:p>
            <a:pPr>
              <a:buFont typeface="Arial" pitchFamily="34" charset="0"/>
              <a:buChar char="•"/>
            </a:pPr>
            <a:r>
              <a:rPr lang="cs-CZ" sz="2000" dirty="0" smtClean="0">
                <a:latin typeface="Times New Roman" pitchFamily="18" charset="0"/>
                <a:cs typeface="Times New Roman" pitchFamily="18" charset="0"/>
              </a:rPr>
              <a:t>   šlápnutí do výmolu </a:t>
            </a:r>
          </a:p>
          <a:p>
            <a:pPr>
              <a:buFont typeface="Arial" pitchFamily="34" charset="0"/>
              <a:buChar char="•"/>
            </a:pPr>
            <a:r>
              <a:rPr lang="cs-CZ" sz="2000" dirty="0" smtClean="0">
                <a:latin typeface="Times New Roman" pitchFamily="18" charset="0"/>
                <a:cs typeface="Times New Roman" pitchFamily="18" charset="0"/>
              </a:rPr>
              <a:t>   sportovní činnosti</a:t>
            </a:r>
          </a:p>
        </p:txBody>
      </p:sp>
      <p:sp>
        <p:nvSpPr>
          <p:cNvPr id="4" name="TextovéPole 3"/>
          <p:cNvSpPr txBox="1"/>
          <p:nvPr/>
        </p:nvSpPr>
        <p:spPr>
          <a:xfrm>
            <a:off x="1142976" y="3643314"/>
            <a:ext cx="5286412" cy="2246769"/>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Příznaky: </a:t>
            </a:r>
          </a:p>
          <a:p>
            <a:pPr>
              <a:buFont typeface="Arial" pitchFamily="34" charset="0"/>
              <a:buChar char="•"/>
            </a:pPr>
            <a:r>
              <a:rPr lang="cs-CZ" sz="2000" dirty="0" smtClean="0">
                <a:latin typeface="Times New Roman" pitchFamily="18" charset="0"/>
                <a:cs typeface="Times New Roman" pitchFamily="18" charset="0"/>
              </a:rPr>
              <a:t>   bolestivost</a:t>
            </a:r>
          </a:p>
          <a:p>
            <a:pPr>
              <a:buFont typeface="Arial" pitchFamily="34" charset="0"/>
              <a:buChar char="•"/>
            </a:pPr>
            <a:r>
              <a:rPr lang="cs-CZ" sz="2000" dirty="0" smtClean="0">
                <a:latin typeface="Times New Roman" pitchFamily="18" charset="0"/>
                <a:cs typeface="Times New Roman" pitchFamily="18" charset="0"/>
              </a:rPr>
              <a:t>   otok </a:t>
            </a:r>
          </a:p>
          <a:p>
            <a:pPr>
              <a:buFont typeface="Arial" pitchFamily="34" charset="0"/>
              <a:buChar char="•"/>
            </a:pPr>
            <a:r>
              <a:rPr lang="cs-CZ" sz="2000" dirty="0" smtClean="0">
                <a:latin typeface="Times New Roman" pitchFamily="18" charset="0"/>
                <a:cs typeface="Times New Roman" pitchFamily="18" charset="0"/>
              </a:rPr>
              <a:t>   omezená pohyblivost</a:t>
            </a:r>
          </a:p>
          <a:p>
            <a:pPr>
              <a:buFont typeface="Arial" pitchFamily="34" charset="0"/>
              <a:buChar char="•"/>
            </a:pPr>
            <a:r>
              <a:rPr lang="cs-CZ" sz="2000" dirty="0" smtClean="0">
                <a:latin typeface="Times New Roman" pitchFamily="18" charset="0"/>
                <a:cs typeface="Times New Roman" pitchFamily="18" charset="0"/>
              </a:rPr>
              <a:t>   hematom – do kloubního pouzdra a jeho okolí </a:t>
            </a:r>
          </a:p>
          <a:p>
            <a:pPr>
              <a:buFont typeface="Arial" pitchFamily="34" charset="0"/>
              <a:buChar char="•"/>
            </a:pPr>
            <a:r>
              <a:rPr lang="cs-CZ" sz="2000" dirty="0" smtClean="0">
                <a:latin typeface="Times New Roman" pitchFamily="18" charset="0"/>
                <a:cs typeface="Times New Roman" pitchFamily="18" charset="0"/>
              </a:rPr>
              <a:t>   bolestivost se stupňuje s odstupem od zranění</a:t>
            </a:r>
          </a:p>
          <a:p>
            <a:endParaRPr lang="cs-CZ" sz="2000" dirty="0">
              <a:latin typeface="Times New Roman" pitchFamily="18" charset="0"/>
              <a:cs typeface="Times New Roman" pitchFamily="18" charset="0"/>
            </a:endParaRPr>
          </a:p>
        </p:txBody>
      </p:sp>
      <p:pic>
        <p:nvPicPr>
          <p:cNvPr id="1026" name="Picture 2" descr="Soubor:ANKLE SPRAIN 02b.JPG"/>
          <p:cNvPicPr>
            <a:picLocks noChangeAspect="1" noChangeArrowheads="1"/>
          </p:cNvPicPr>
          <p:nvPr/>
        </p:nvPicPr>
        <p:blipFill>
          <a:blip r:embed="rId2"/>
          <a:srcRect/>
          <a:stretch>
            <a:fillRect/>
          </a:stretch>
        </p:blipFill>
        <p:spPr bwMode="auto">
          <a:xfrm>
            <a:off x="5072066" y="1500174"/>
            <a:ext cx="3428867" cy="2048749"/>
          </a:xfrm>
          <a:prstGeom prst="rect">
            <a:avLst/>
          </a:prstGeom>
          <a:noFill/>
          <a:ln w="38100">
            <a:solidFill>
              <a:srgbClr val="C00000"/>
            </a:solidFill>
          </a:ln>
        </p:spPr>
      </p:pic>
      <p:sp>
        <p:nvSpPr>
          <p:cNvPr id="6" name="Obdélník 5"/>
          <p:cNvSpPr/>
          <p:nvPr/>
        </p:nvSpPr>
        <p:spPr>
          <a:xfrm>
            <a:off x="5072066" y="3571876"/>
            <a:ext cx="3357586" cy="214314"/>
          </a:xfrm>
          <a:prstGeom prst="rect">
            <a:avLst/>
          </a:prstGeom>
        </p:spPr>
        <p:txBody>
          <a:bodyPr wrap="square">
            <a:spAutoFit/>
          </a:bodyPr>
          <a:lstStyle/>
          <a:p>
            <a:r>
              <a:rPr lang="cs-CZ" sz="800" dirty="0" smtClean="0"/>
              <a:t>http://commons.wikimedia.org/wiki/File:ANKLE_SPRAIN_02b.JPG</a:t>
            </a:r>
            <a:endParaRPr lang="cs-CZ"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1538" y="1000108"/>
            <a:ext cx="6858048" cy="1384995"/>
          </a:xfrm>
          <a:prstGeom prst="rect">
            <a:avLst/>
          </a:prstGeom>
          <a:ln w="38100">
            <a:solidFill>
              <a:srgbClr val="C00000"/>
            </a:solidFill>
          </a:ln>
        </p:spPr>
        <p:txBody>
          <a:bodyPr wrap="square">
            <a:spAutoFit/>
          </a:bodyPr>
          <a:lstStyle/>
          <a:p>
            <a:pPr algn="ctr"/>
            <a:r>
              <a:rPr lang="cs-CZ" sz="2000" dirty="0" smtClean="0">
                <a:latin typeface="Times New Roman" pitchFamily="18" charset="0"/>
                <a:cs typeface="Times New Roman" pitchFamily="18" charset="0"/>
              </a:rPr>
              <a:t>Při</a:t>
            </a:r>
            <a:r>
              <a:rPr lang="cs-CZ" sz="2000" b="1" dirty="0" smtClean="0">
                <a:solidFill>
                  <a:srgbClr val="C00000"/>
                </a:solidFill>
                <a:latin typeface="Times New Roman" pitchFamily="18" charset="0"/>
                <a:cs typeface="Times New Roman" pitchFamily="18" charset="0"/>
              </a:rPr>
              <a:t> </a:t>
            </a:r>
            <a:r>
              <a:rPr lang="cs-CZ" sz="2400" b="1" dirty="0" smtClean="0">
                <a:solidFill>
                  <a:srgbClr val="C00000"/>
                </a:solidFill>
                <a:latin typeface="Times New Roman" pitchFamily="18" charset="0"/>
                <a:cs typeface="Times New Roman" pitchFamily="18" charset="0"/>
              </a:rPr>
              <a:t>podvrtnutí</a:t>
            </a:r>
            <a:r>
              <a:rPr lang="cs-CZ" sz="2000" b="1" dirty="0" smtClean="0">
                <a:solidFill>
                  <a:srgbClr val="C00000"/>
                </a:solidFill>
                <a:latin typeface="Times New Roman" pitchFamily="18" charset="0"/>
                <a:cs typeface="Times New Roman" pitchFamily="18" charset="0"/>
              </a:rPr>
              <a:t> </a:t>
            </a:r>
            <a:r>
              <a:rPr lang="cs-CZ" sz="2000" dirty="0" smtClean="0">
                <a:latin typeface="Times New Roman" pitchFamily="18" charset="0"/>
                <a:cs typeface="Times New Roman" pitchFamily="18" charset="0"/>
              </a:rPr>
              <a:t>nastane v kloubu pohyb, který přesahuje hranici pohybu obvyklou v kloubu. Dojde přitom k většímu nebo menšímu poškození kloubních vazů nebo součástí kloubu (meniskus).</a:t>
            </a:r>
          </a:p>
        </p:txBody>
      </p:sp>
      <p:sp>
        <p:nvSpPr>
          <p:cNvPr id="3" name="TextovéPole 2"/>
          <p:cNvSpPr txBox="1"/>
          <p:nvPr/>
        </p:nvSpPr>
        <p:spPr>
          <a:xfrm>
            <a:off x="1071538" y="3143248"/>
            <a:ext cx="5143536" cy="2862322"/>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První pomoc:</a:t>
            </a:r>
          </a:p>
          <a:p>
            <a:pPr>
              <a:buFont typeface="Arial" pitchFamily="34" charset="0"/>
              <a:buChar char="•"/>
            </a:pPr>
            <a:r>
              <a:rPr lang="cs-CZ" sz="2000" dirty="0" smtClean="0">
                <a:latin typeface="Times New Roman" pitchFamily="18" charset="0"/>
                <a:cs typeface="Times New Roman" pitchFamily="18" charset="0"/>
              </a:rPr>
              <a:t>   postiženého ošetřujeme vsedě nebo vleže</a:t>
            </a:r>
          </a:p>
          <a:p>
            <a:pPr>
              <a:buFont typeface="Arial" pitchFamily="34" charset="0"/>
              <a:buChar char="•"/>
            </a:pPr>
            <a:r>
              <a:rPr lang="cs-CZ" sz="2000" dirty="0" smtClean="0">
                <a:latin typeface="Times New Roman" pitchFamily="18" charset="0"/>
                <a:cs typeface="Times New Roman" pitchFamily="18" charset="0"/>
              </a:rPr>
              <a:t>   otok a bolest zmírňujeme chlazením</a:t>
            </a:r>
          </a:p>
          <a:p>
            <a:pPr>
              <a:buFont typeface="Arial" pitchFamily="34" charset="0"/>
              <a:buChar char="•"/>
            </a:pPr>
            <a:r>
              <a:rPr lang="cs-CZ" sz="2000" dirty="0" smtClean="0">
                <a:latin typeface="Times New Roman" pitchFamily="18" charset="0"/>
                <a:cs typeface="Times New Roman" pitchFamily="18" charset="0"/>
              </a:rPr>
              <a:t>   kloub fixujeme </a:t>
            </a:r>
          </a:p>
          <a:p>
            <a:pPr lvl="1">
              <a:buFont typeface="Arial" pitchFamily="34" charset="0"/>
              <a:buChar char="•"/>
            </a:pPr>
            <a:r>
              <a:rPr lang="cs-CZ" sz="2000" dirty="0" smtClean="0">
                <a:latin typeface="Times New Roman" pitchFamily="18" charset="0"/>
                <a:cs typeface="Times New Roman" pitchFamily="18" charset="0"/>
              </a:rPr>
              <a:t>   elastickým obinadlem, </a:t>
            </a:r>
          </a:p>
          <a:p>
            <a:pPr lvl="1">
              <a:buFont typeface="Arial" pitchFamily="34" charset="0"/>
              <a:buChar char="•"/>
            </a:pPr>
            <a:r>
              <a:rPr lang="cs-CZ" sz="2000" dirty="0" smtClean="0">
                <a:latin typeface="Times New Roman" pitchFamily="18" charset="0"/>
                <a:cs typeface="Times New Roman" pitchFamily="18" charset="0"/>
              </a:rPr>
              <a:t>   improvizovanou dlahou, </a:t>
            </a:r>
          </a:p>
          <a:p>
            <a:pPr lvl="1">
              <a:buFont typeface="Arial" pitchFamily="34" charset="0"/>
              <a:buChar char="•"/>
            </a:pPr>
            <a:r>
              <a:rPr lang="cs-CZ" sz="2000" dirty="0" smtClean="0">
                <a:latin typeface="Times New Roman" pitchFamily="18" charset="0"/>
                <a:cs typeface="Times New Roman" pitchFamily="18" charset="0"/>
              </a:rPr>
              <a:t>   šátkovým závěsem</a:t>
            </a:r>
          </a:p>
          <a:p>
            <a:pPr>
              <a:buFont typeface="Arial" pitchFamily="34" charset="0"/>
              <a:buChar char="•"/>
            </a:pPr>
            <a:r>
              <a:rPr lang="cs-CZ" sz="2000" dirty="0" smtClean="0">
                <a:latin typeface="Times New Roman" pitchFamily="18" charset="0"/>
                <a:cs typeface="Times New Roman" pitchFamily="18" charset="0"/>
              </a:rPr>
              <a:t>   transport k lékaři</a:t>
            </a:r>
          </a:p>
          <a:p>
            <a:pPr>
              <a:buFont typeface="Arial" pitchFamily="34" charset="0"/>
              <a:buChar char="•"/>
            </a:pPr>
            <a:endParaRPr lang="cs-CZ" sz="2000" dirty="0">
              <a:latin typeface="Times New Roman" pitchFamily="18" charset="0"/>
              <a:cs typeface="Times New Roman" pitchFamily="18" charset="0"/>
            </a:endParaRPr>
          </a:p>
        </p:txBody>
      </p:sp>
      <p:pic>
        <p:nvPicPr>
          <p:cNvPr id="4" name="Picture 2" descr="File:CZ-IJ03 První pomoc.jpg"/>
          <p:cNvPicPr>
            <a:picLocks noChangeAspect="1" noChangeArrowheads="1"/>
          </p:cNvPicPr>
          <p:nvPr/>
        </p:nvPicPr>
        <p:blipFill>
          <a:blip r:embed="rId2" cstate="print"/>
          <a:srcRect/>
          <a:stretch>
            <a:fillRect/>
          </a:stretch>
        </p:blipFill>
        <p:spPr bwMode="auto">
          <a:xfrm>
            <a:off x="6572264" y="3286124"/>
            <a:ext cx="1619250" cy="2238376"/>
          </a:xfrm>
          <a:prstGeom prst="rect">
            <a:avLst/>
          </a:prstGeom>
          <a:noFill/>
          <a:ln w="38100">
            <a:solidFill>
              <a:srgbClr val="C00000"/>
            </a:solidFill>
          </a:ln>
        </p:spPr>
      </p:pic>
      <p:sp>
        <p:nvSpPr>
          <p:cNvPr id="5" name="Obdélník 4"/>
          <p:cNvSpPr/>
          <p:nvPr/>
        </p:nvSpPr>
        <p:spPr>
          <a:xfrm>
            <a:off x="6572264" y="5518372"/>
            <a:ext cx="1944216" cy="338554"/>
          </a:xfrm>
          <a:prstGeom prst="rect">
            <a:avLst/>
          </a:prstGeom>
        </p:spPr>
        <p:txBody>
          <a:bodyPr wrap="square">
            <a:spAutoFit/>
          </a:bodyPr>
          <a:lstStyle/>
          <a:p>
            <a:r>
              <a:rPr lang="cs-CZ" sz="800" dirty="0" smtClean="0"/>
              <a:t>http://commons.wikimedia.org/wiki/File:CZ-IJ03_Prvn%C3%AD_pomoc.jpg</a:t>
            </a:r>
            <a:endParaRPr lang="cs-CZ"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928662" y="1428736"/>
            <a:ext cx="4286280" cy="461665"/>
          </a:xfrm>
          <a:prstGeom prst="rect">
            <a:avLst/>
          </a:prstGeom>
          <a:noFill/>
          <a:ln w="38100">
            <a:solidFill>
              <a:srgbClr val="C00000"/>
            </a:solidFill>
          </a:ln>
        </p:spPr>
        <p:txBody>
          <a:bodyPr wrap="square" rtlCol="0">
            <a:spAutoFit/>
          </a:bodyPr>
          <a:lstStyle/>
          <a:p>
            <a:r>
              <a:rPr lang="cs-CZ" sz="2400" b="1" dirty="0" smtClean="0">
                <a:solidFill>
                  <a:srgbClr val="C00000"/>
                </a:solidFill>
                <a:latin typeface="Times New Roman" pitchFamily="18" charset="0"/>
                <a:cs typeface="Times New Roman" pitchFamily="18" charset="0"/>
              </a:rPr>
              <a:t>Vysvětlete pojem „meniskus“.</a:t>
            </a:r>
            <a:endParaRPr lang="cs-CZ" sz="2400" b="1" dirty="0">
              <a:solidFill>
                <a:srgbClr val="C00000"/>
              </a:solidFill>
              <a:latin typeface="Times New Roman" pitchFamily="18" charset="0"/>
              <a:cs typeface="Times New Roman" pitchFamily="18" charset="0"/>
            </a:endParaRPr>
          </a:p>
        </p:txBody>
      </p:sp>
      <p:sp>
        <p:nvSpPr>
          <p:cNvPr id="3" name="Obdélník 2"/>
          <p:cNvSpPr/>
          <p:nvPr/>
        </p:nvSpPr>
        <p:spPr>
          <a:xfrm>
            <a:off x="7429520" y="285728"/>
            <a:ext cx="136815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ovéPole 3"/>
          <p:cNvSpPr txBox="1"/>
          <p:nvPr/>
        </p:nvSpPr>
        <p:spPr>
          <a:xfrm>
            <a:off x="5500694" y="785794"/>
            <a:ext cx="1857388" cy="400110"/>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Čas: 1 minuta</a:t>
            </a:r>
            <a:endParaRPr lang="cs-CZ" sz="2000" b="1" dirty="0">
              <a:latin typeface="Times New Roman" pitchFamily="18" charset="0"/>
              <a:cs typeface="Times New Roman" pitchFamily="18" charset="0"/>
            </a:endParaRPr>
          </a:p>
        </p:txBody>
      </p:sp>
      <p:sp>
        <p:nvSpPr>
          <p:cNvPr id="5" name="TextovéPole 4"/>
          <p:cNvSpPr txBox="1"/>
          <p:nvPr/>
        </p:nvSpPr>
        <p:spPr>
          <a:xfrm>
            <a:off x="1071538" y="571480"/>
            <a:ext cx="3357586"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Hledání na internetu:</a:t>
            </a:r>
            <a:endParaRPr lang="cs-CZ" sz="2400" b="1" dirty="0">
              <a:solidFill>
                <a:srgbClr val="C00000"/>
              </a:solidFill>
              <a:latin typeface="Times New Roman" pitchFamily="18" charset="0"/>
              <a:cs typeface="Times New Roman" pitchFamily="18" charset="0"/>
            </a:endParaRPr>
          </a:p>
        </p:txBody>
      </p:sp>
      <p:sp>
        <p:nvSpPr>
          <p:cNvPr id="6" name="TextovéPole 5"/>
          <p:cNvSpPr txBox="1"/>
          <p:nvPr/>
        </p:nvSpPr>
        <p:spPr>
          <a:xfrm>
            <a:off x="857224" y="1285860"/>
            <a:ext cx="4500594" cy="923330"/>
          </a:xfrm>
          <a:prstGeom prst="rect">
            <a:avLst/>
          </a:prstGeom>
          <a:solidFill>
            <a:srgbClr val="C00000"/>
          </a:solidFill>
        </p:spPr>
        <p:txBody>
          <a:bodyPr wrap="square" rtlCol="0">
            <a:spAutoFit/>
          </a:bodyPr>
          <a:lstStyle/>
          <a:p>
            <a:endParaRPr lang="cs-CZ" dirty="0" smtClean="0"/>
          </a:p>
          <a:p>
            <a:endParaRPr lang="cs-CZ" dirty="0" smtClean="0"/>
          </a:p>
          <a:p>
            <a:endParaRPr lang="cs-CZ" dirty="0"/>
          </a:p>
        </p:txBody>
      </p:sp>
      <p:sp>
        <p:nvSpPr>
          <p:cNvPr id="7" name="TextovéPole 6"/>
          <p:cNvSpPr txBox="1"/>
          <p:nvPr/>
        </p:nvSpPr>
        <p:spPr>
          <a:xfrm>
            <a:off x="928662" y="3214686"/>
            <a:ext cx="1643074"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Řešení:</a:t>
            </a:r>
            <a:endParaRPr lang="cs-CZ" sz="2400" b="1" dirty="0">
              <a:solidFill>
                <a:srgbClr val="C00000"/>
              </a:solidFill>
              <a:latin typeface="Times New Roman" pitchFamily="18" charset="0"/>
              <a:cs typeface="Times New Roman" pitchFamily="18" charset="0"/>
            </a:endParaRPr>
          </a:p>
        </p:txBody>
      </p:sp>
      <p:sp>
        <p:nvSpPr>
          <p:cNvPr id="10" name="Obdélník 9"/>
          <p:cNvSpPr/>
          <p:nvPr/>
        </p:nvSpPr>
        <p:spPr>
          <a:xfrm>
            <a:off x="785786" y="3786190"/>
            <a:ext cx="7572428" cy="1631216"/>
          </a:xfrm>
          <a:prstGeom prst="rect">
            <a:avLst/>
          </a:prstGeom>
          <a:ln w="38100">
            <a:solidFill>
              <a:srgbClr val="C00000"/>
            </a:solidFill>
          </a:ln>
        </p:spPr>
        <p:txBody>
          <a:bodyPr wrap="square">
            <a:spAutoFit/>
          </a:bodyPr>
          <a:lstStyle/>
          <a:p>
            <a:pPr algn="ctr"/>
            <a:r>
              <a:rPr lang="cs-CZ" sz="2000" b="1" dirty="0" smtClean="0">
                <a:latin typeface="Times New Roman" pitchFamily="18" charset="0"/>
                <a:cs typeface="Times New Roman" pitchFamily="18" charset="0"/>
              </a:rPr>
              <a:t>Menisky</a:t>
            </a:r>
            <a:r>
              <a:rPr lang="cs-CZ" sz="2000" b="1" dirty="0" smtClean="0">
                <a:solidFill>
                  <a:srgbClr val="C00000"/>
                </a:solidFill>
                <a:latin typeface="Times New Roman" pitchFamily="18" charset="0"/>
                <a:cs typeface="Times New Roman" pitchFamily="18" charset="0"/>
              </a:rPr>
              <a:t> jsou vazivové poloměsíčité struktury na okrajích kloubních ploch kolene. Jejich funkcí je stabilizace kolenního kloubu jak ve směru předozadním tak ve směrech do boku, tlumení nárazů při došlapu, čímž částečně chrání chrupavky před přetížením a vznikem artrózy</a:t>
            </a:r>
            <a:endParaRPr lang="cs-CZ" sz="2000" b="1" dirty="0">
              <a:solidFill>
                <a:srgbClr val="C00000"/>
              </a:solidFill>
              <a:latin typeface="Times New Roman" pitchFamily="18" charset="0"/>
              <a:cs typeface="Times New Roman" pitchFamily="18" charset="0"/>
            </a:endParaRPr>
          </a:p>
        </p:txBody>
      </p:sp>
      <p:sp>
        <p:nvSpPr>
          <p:cNvPr id="11" name="TextovéPole 10"/>
          <p:cNvSpPr txBox="1"/>
          <p:nvPr/>
        </p:nvSpPr>
        <p:spPr>
          <a:xfrm>
            <a:off x="642910" y="3643314"/>
            <a:ext cx="7786742" cy="2031325"/>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05556E-6 -1.11111E-6 L 0.00277 0.09815 " pathEditMode="relative" rAng="0" ptsTypes="AA">
                                      <p:cBhvr>
                                        <p:cTn id="6" dur="5000" fill="hold"/>
                                        <p:tgtEl>
                                          <p:spTgt spid="6"/>
                                        </p:tgtEl>
                                        <p:attrNameLst>
                                          <p:attrName>ppt_x</p:attrName>
                                          <p:attrName>ppt_y</p:attrName>
                                        </p:attrNameLst>
                                      </p:cBhvr>
                                      <p:rCtr x="1" y="49"/>
                                    </p:animMotion>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11"/>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3.05556E-6 3.42276E-7 L 0.00399 0.3203 " pathEditMode="relative" rAng="0" ptsTypes="AA">
                                      <p:cBhvr>
                                        <p:cTn id="11" dur="5000" fill="hold"/>
                                        <p:tgtEl>
                                          <p:spTgt spid="11"/>
                                        </p:tgtEl>
                                        <p:attrNameLst>
                                          <p:attrName>ppt_x</p:attrName>
                                          <p:attrName>ppt_y</p:attrName>
                                        </p:attrNameLst>
                                      </p:cBhvr>
                                      <p:rCtr x="2" y="160"/>
                                    </p:animMotion>
                                  </p:childTnLst>
                                </p:cTn>
                              </p:par>
                            </p:childTnLst>
                          </p:cTn>
                        </p:par>
                      </p:childTnLst>
                    </p:cTn>
                  </p:par>
                </p:childTnLst>
              </p:cTn>
              <p:nextCondLst>
                <p:cond evt="onClick" delay="0">
                  <p:tgtEl>
                    <p:spTgt spid="11"/>
                  </p:tgtEl>
                </p:cond>
              </p:nextCondLst>
            </p:seq>
          </p:childTnLst>
        </p:cTn>
      </p:par>
    </p:tnLst>
    <p:bldLst>
      <p:bldP spid="6"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928662" y="785794"/>
            <a:ext cx="3500462"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2. Vykloubení (luxace)</a:t>
            </a:r>
            <a:endParaRPr lang="cs-CZ" sz="2400" b="1" dirty="0">
              <a:solidFill>
                <a:srgbClr val="C00000"/>
              </a:solidFill>
              <a:latin typeface="Times New Roman" pitchFamily="18" charset="0"/>
              <a:cs typeface="Times New Roman" pitchFamily="18" charset="0"/>
            </a:endParaRPr>
          </a:p>
        </p:txBody>
      </p:sp>
      <p:sp>
        <p:nvSpPr>
          <p:cNvPr id="6" name="TextovéPole 5"/>
          <p:cNvSpPr txBox="1"/>
          <p:nvPr/>
        </p:nvSpPr>
        <p:spPr>
          <a:xfrm>
            <a:off x="857224" y="1643050"/>
            <a:ext cx="2500330" cy="1015663"/>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Příčiny: </a:t>
            </a:r>
          </a:p>
          <a:p>
            <a:pPr>
              <a:buFont typeface="Arial" pitchFamily="34" charset="0"/>
              <a:buChar char="•"/>
            </a:pPr>
            <a:r>
              <a:rPr lang="cs-CZ" sz="2000" dirty="0" smtClean="0">
                <a:latin typeface="Times New Roman" pitchFamily="18" charset="0"/>
                <a:cs typeface="Times New Roman" pitchFamily="18" charset="0"/>
              </a:rPr>
              <a:t>   pády </a:t>
            </a:r>
          </a:p>
          <a:p>
            <a:pPr>
              <a:buFont typeface="Arial" pitchFamily="34" charset="0"/>
              <a:buChar char="•"/>
            </a:pPr>
            <a:r>
              <a:rPr lang="cs-CZ" sz="2000" dirty="0" smtClean="0">
                <a:latin typeface="Times New Roman" pitchFamily="18" charset="0"/>
                <a:cs typeface="Times New Roman" pitchFamily="18" charset="0"/>
              </a:rPr>
              <a:t>   sportovní činnosti</a:t>
            </a:r>
          </a:p>
        </p:txBody>
      </p:sp>
      <p:sp>
        <p:nvSpPr>
          <p:cNvPr id="7" name="TextovéPole 6"/>
          <p:cNvSpPr txBox="1"/>
          <p:nvPr/>
        </p:nvSpPr>
        <p:spPr>
          <a:xfrm>
            <a:off x="928662" y="3000372"/>
            <a:ext cx="5786478" cy="2246769"/>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Příznaky: </a:t>
            </a:r>
          </a:p>
          <a:p>
            <a:pPr>
              <a:buFont typeface="Arial" pitchFamily="34" charset="0"/>
              <a:buChar char="•"/>
            </a:pPr>
            <a:r>
              <a:rPr lang="cs-CZ" sz="2000" dirty="0" smtClean="0">
                <a:latin typeface="Times New Roman" pitchFamily="18" charset="0"/>
                <a:cs typeface="Times New Roman" pitchFamily="18" charset="0"/>
              </a:rPr>
              <a:t>   prudká bolest při pokusu o pohyb </a:t>
            </a:r>
          </a:p>
          <a:p>
            <a:pPr>
              <a:buFont typeface="Arial" pitchFamily="34" charset="0"/>
              <a:buChar char="•"/>
            </a:pPr>
            <a:r>
              <a:rPr lang="cs-CZ" sz="2000" dirty="0" smtClean="0">
                <a:latin typeface="Times New Roman" pitchFamily="18" charset="0"/>
                <a:cs typeface="Times New Roman" pitchFamily="18" charset="0"/>
              </a:rPr>
              <a:t>   deformace kloubu </a:t>
            </a:r>
          </a:p>
          <a:p>
            <a:pPr>
              <a:buFont typeface="Arial" pitchFamily="34" charset="0"/>
              <a:buChar char="•"/>
            </a:pPr>
            <a:r>
              <a:rPr lang="cs-CZ" sz="2000" dirty="0" smtClean="0">
                <a:latin typeface="Times New Roman" pitchFamily="18" charset="0"/>
                <a:cs typeface="Times New Roman" pitchFamily="18" charset="0"/>
              </a:rPr>
              <a:t>   otok</a:t>
            </a:r>
          </a:p>
          <a:p>
            <a:pPr>
              <a:buFont typeface="Arial" pitchFamily="34" charset="0"/>
              <a:buChar char="•"/>
            </a:pPr>
            <a:r>
              <a:rPr lang="cs-CZ" sz="2000" dirty="0" smtClean="0">
                <a:latin typeface="Times New Roman" pitchFamily="18" charset="0"/>
                <a:cs typeface="Times New Roman" pitchFamily="18" charset="0"/>
              </a:rPr>
              <a:t>   krevní výron </a:t>
            </a:r>
          </a:p>
          <a:p>
            <a:pPr>
              <a:buFont typeface="Arial" pitchFamily="34" charset="0"/>
              <a:buChar char="•"/>
            </a:pPr>
            <a:r>
              <a:rPr lang="cs-CZ" sz="2000" dirty="0" smtClean="0">
                <a:latin typeface="Times New Roman" pitchFamily="18" charset="0"/>
                <a:cs typeface="Times New Roman" pitchFamily="18" charset="0"/>
              </a:rPr>
              <a:t>   zkrácení nebo prodloužení končetiny </a:t>
            </a:r>
          </a:p>
          <a:p>
            <a:pPr>
              <a:buFont typeface="Arial" pitchFamily="34" charset="0"/>
              <a:buChar char="•"/>
            </a:pPr>
            <a:r>
              <a:rPr lang="cs-CZ" sz="2000" dirty="0" smtClean="0">
                <a:latin typeface="Times New Roman" pitchFamily="18" charset="0"/>
                <a:cs typeface="Times New Roman" pitchFamily="18" charset="0"/>
              </a:rPr>
              <a:t>   nefyziologické vytočení dolní končetiny na stranu </a:t>
            </a:r>
            <a:endParaRPr lang="cs-CZ" sz="2000" dirty="0">
              <a:latin typeface="Times New Roman" pitchFamily="18" charset="0"/>
              <a:cs typeface="Times New Roman" pitchFamily="18" charset="0"/>
            </a:endParaRPr>
          </a:p>
        </p:txBody>
      </p:sp>
      <p:pic>
        <p:nvPicPr>
          <p:cNvPr id="4098" name="Picture 2" descr="File:Dislocated finger.jpg"/>
          <p:cNvPicPr>
            <a:picLocks noChangeAspect="1" noChangeArrowheads="1"/>
          </p:cNvPicPr>
          <p:nvPr/>
        </p:nvPicPr>
        <p:blipFill>
          <a:blip r:embed="rId2"/>
          <a:srcRect/>
          <a:stretch>
            <a:fillRect/>
          </a:stretch>
        </p:blipFill>
        <p:spPr bwMode="auto">
          <a:xfrm>
            <a:off x="5143504" y="1357298"/>
            <a:ext cx="3333772" cy="2500330"/>
          </a:xfrm>
          <a:prstGeom prst="rect">
            <a:avLst/>
          </a:prstGeom>
          <a:noFill/>
          <a:ln w="38100">
            <a:solidFill>
              <a:srgbClr val="C00000"/>
            </a:solidFill>
          </a:ln>
        </p:spPr>
      </p:pic>
      <p:sp>
        <p:nvSpPr>
          <p:cNvPr id="9" name="Obdélník 8"/>
          <p:cNvSpPr/>
          <p:nvPr/>
        </p:nvSpPr>
        <p:spPr>
          <a:xfrm>
            <a:off x="5143504" y="3857628"/>
            <a:ext cx="3286148" cy="214314"/>
          </a:xfrm>
          <a:prstGeom prst="rect">
            <a:avLst/>
          </a:prstGeom>
        </p:spPr>
        <p:txBody>
          <a:bodyPr wrap="square">
            <a:spAutoFit/>
          </a:bodyPr>
          <a:lstStyle/>
          <a:p>
            <a:r>
              <a:rPr lang="cs-CZ" sz="800" dirty="0" smtClean="0"/>
              <a:t>http://commons.wikimedia.org/wiki/File:Dislocated_finger.jpg</a:t>
            </a:r>
            <a:endParaRPr lang="cs-CZ" sz="800" dirty="0"/>
          </a:p>
        </p:txBody>
      </p:sp>
      <p:sp>
        <p:nvSpPr>
          <p:cNvPr id="10" name="Obdélník 9"/>
          <p:cNvSpPr/>
          <p:nvPr/>
        </p:nvSpPr>
        <p:spPr>
          <a:xfrm>
            <a:off x="928662" y="5143512"/>
            <a:ext cx="7858180" cy="1323439"/>
          </a:xfrm>
          <a:prstGeom prst="rect">
            <a:avLst/>
          </a:prstGeom>
        </p:spPr>
        <p:txBody>
          <a:bodyPr wrap="square">
            <a:spAutoFit/>
          </a:bodyPr>
          <a:lstStyle/>
          <a:p>
            <a:pPr>
              <a:buFont typeface="Arial" pitchFamily="34" charset="0"/>
              <a:buChar char="•"/>
            </a:pPr>
            <a:r>
              <a:rPr lang="cs-CZ" sz="2000" dirty="0" smtClean="0">
                <a:latin typeface="Times New Roman" pitchFamily="18" charset="0"/>
                <a:cs typeface="Times New Roman" pitchFamily="18" charset="0"/>
              </a:rPr>
              <a:t>   u horní končetiny – luxace ramenního kloubu  </a:t>
            </a:r>
          </a:p>
          <a:p>
            <a:pPr lvl="1">
              <a:buFont typeface="Arial" pitchFamily="34" charset="0"/>
              <a:buChar char="•"/>
            </a:pPr>
            <a:r>
              <a:rPr lang="cs-CZ" sz="2000" dirty="0" smtClean="0">
                <a:latin typeface="Times New Roman" pitchFamily="18" charset="0"/>
                <a:cs typeface="Times New Roman" pitchFamily="18" charset="0"/>
              </a:rPr>
              <a:t>   končetina je před tělem, </a:t>
            </a:r>
          </a:p>
          <a:p>
            <a:pPr lvl="1">
              <a:buFont typeface="Arial" pitchFamily="34" charset="0"/>
              <a:buChar char="•"/>
            </a:pPr>
            <a:r>
              <a:rPr lang="cs-CZ" sz="2000" dirty="0" smtClean="0">
                <a:latin typeface="Times New Roman" pitchFamily="18" charset="0"/>
                <a:cs typeface="Times New Roman" pitchFamily="18" charset="0"/>
              </a:rPr>
              <a:t>   visí podél těla nebo si ji postižený přidržuje zdravou rukou </a:t>
            </a:r>
          </a:p>
          <a:p>
            <a:pPr lvl="1">
              <a:buFont typeface="Arial" pitchFamily="34" charset="0"/>
              <a:buChar char="•"/>
            </a:pPr>
            <a:r>
              <a:rPr lang="cs-CZ" sz="2000" dirty="0" smtClean="0">
                <a:latin typeface="Times New Roman" pitchFamily="18" charset="0"/>
                <a:cs typeface="Times New Roman" pitchFamily="18" charset="0"/>
              </a:rPr>
              <a:t>   rameno je značně pokleslé a deformované</a:t>
            </a:r>
            <a:endParaRPr lang="cs-CZ"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42910" y="1142984"/>
            <a:ext cx="6929486" cy="1384995"/>
          </a:xfrm>
          <a:prstGeom prst="rect">
            <a:avLst/>
          </a:prstGeom>
          <a:ln w="38100">
            <a:solidFill>
              <a:srgbClr val="C00000"/>
            </a:solidFill>
          </a:ln>
        </p:spPr>
        <p:txBody>
          <a:bodyPr wrap="square">
            <a:spAutoFit/>
          </a:bodyPr>
          <a:lstStyle/>
          <a:p>
            <a:pPr algn="ctr"/>
            <a:r>
              <a:rPr lang="cs-CZ" sz="2400" b="1" dirty="0" smtClean="0">
                <a:solidFill>
                  <a:srgbClr val="C00000"/>
                </a:solidFill>
                <a:latin typeface="Times New Roman" pitchFamily="18" charset="0"/>
                <a:cs typeface="Times New Roman" pitchFamily="18" charset="0"/>
              </a:rPr>
              <a:t>Vykloubení</a:t>
            </a:r>
            <a:r>
              <a:rPr lang="cs-CZ" sz="2000" dirty="0" smtClean="0">
                <a:latin typeface="Times New Roman" pitchFamily="18" charset="0"/>
                <a:cs typeface="Times New Roman" pitchFamily="18" charset="0"/>
              </a:rPr>
              <a:t> je stav, kdy kloubní plochy změní vzájemné postavení, kloubní hlavice opustí pouzdro a v této poloze zůstane. Dochází obvykle k roztržení kloubního pouzdra, přetrhání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vazů a krvácení.</a:t>
            </a:r>
            <a:endParaRPr lang="cs-CZ"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2357422" y="4214818"/>
            <a:ext cx="2120381" cy="1584000"/>
          </a:xfrm>
          <a:prstGeom prst="rect">
            <a:avLst/>
          </a:prstGeom>
          <a:noFill/>
          <a:ln w="38100">
            <a:solidFill>
              <a:srgbClr val="C00000"/>
            </a:solid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857752" y="4214819"/>
            <a:ext cx="2143140" cy="1577824"/>
          </a:xfrm>
          <a:prstGeom prst="rect">
            <a:avLst/>
          </a:prstGeom>
          <a:noFill/>
          <a:ln w="38100">
            <a:solidFill>
              <a:srgbClr val="C00000"/>
            </a:solidFill>
            <a:miter lim="800000"/>
            <a:headEnd/>
            <a:tailEnd/>
          </a:ln>
          <a:effectLst/>
        </p:spPr>
      </p:pic>
      <p:sp>
        <p:nvSpPr>
          <p:cNvPr id="7" name="TextovéPole 6"/>
          <p:cNvSpPr txBox="1"/>
          <p:nvPr/>
        </p:nvSpPr>
        <p:spPr>
          <a:xfrm>
            <a:off x="642910" y="3500438"/>
            <a:ext cx="5214974"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Přiřaďte správné názvy obrázkům:</a:t>
            </a:r>
            <a:endParaRPr lang="cs-CZ" sz="2400" b="1" dirty="0">
              <a:solidFill>
                <a:srgbClr val="C00000"/>
              </a:solidFill>
              <a:latin typeface="Times New Roman" pitchFamily="18" charset="0"/>
              <a:cs typeface="Times New Roman" pitchFamily="18" charset="0"/>
            </a:endParaRPr>
          </a:p>
        </p:txBody>
      </p:sp>
      <p:sp>
        <p:nvSpPr>
          <p:cNvPr id="8" name="TextovéPole 7"/>
          <p:cNvSpPr txBox="1"/>
          <p:nvPr/>
        </p:nvSpPr>
        <p:spPr>
          <a:xfrm>
            <a:off x="3357554" y="5857893"/>
            <a:ext cx="428628" cy="400110"/>
          </a:xfrm>
          <a:prstGeom prst="rect">
            <a:avLst/>
          </a:prstGeom>
          <a:noFill/>
        </p:spPr>
        <p:txBody>
          <a:bodyPr wrap="square" rtlCol="0">
            <a:spAutoFit/>
          </a:bodyPr>
          <a:lstStyle/>
          <a:p>
            <a:r>
              <a:rPr lang="cs-CZ" sz="2000" dirty="0" smtClean="0">
                <a:latin typeface="Times New Roman" pitchFamily="18" charset="0"/>
                <a:cs typeface="Times New Roman" pitchFamily="18" charset="0"/>
              </a:rPr>
              <a:t>1</a:t>
            </a:r>
            <a:endParaRPr lang="cs-CZ" sz="2000" dirty="0">
              <a:latin typeface="Times New Roman" pitchFamily="18" charset="0"/>
              <a:cs typeface="Times New Roman" pitchFamily="18" charset="0"/>
            </a:endParaRPr>
          </a:p>
        </p:txBody>
      </p:sp>
      <p:sp>
        <p:nvSpPr>
          <p:cNvPr id="9" name="TextovéPole 8"/>
          <p:cNvSpPr txBox="1"/>
          <p:nvPr/>
        </p:nvSpPr>
        <p:spPr>
          <a:xfrm>
            <a:off x="5929322" y="5857893"/>
            <a:ext cx="571504" cy="400110"/>
          </a:xfrm>
          <a:prstGeom prst="rect">
            <a:avLst/>
          </a:prstGeom>
          <a:noFill/>
        </p:spPr>
        <p:txBody>
          <a:bodyPr wrap="square" rtlCol="0">
            <a:spAutoFit/>
          </a:bodyPr>
          <a:lstStyle/>
          <a:p>
            <a:r>
              <a:rPr lang="cs-CZ" sz="2000" dirty="0" smtClean="0">
                <a:latin typeface="Times New Roman" pitchFamily="18" charset="0"/>
                <a:cs typeface="Times New Roman" pitchFamily="18" charset="0"/>
              </a:rPr>
              <a:t>2</a:t>
            </a:r>
            <a:endParaRPr lang="cs-CZ" sz="2000" dirty="0">
              <a:latin typeface="Times New Roman" pitchFamily="18" charset="0"/>
              <a:cs typeface="Times New Roman" pitchFamily="18" charset="0"/>
            </a:endParaRPr>
          </a:p>
        </p:txBody>
      </p:sp>
      <p:sp>
        <p:nvSpPr>
          <p:cNvPr id="10" name="TextovéPole 9"/>
          <p:cNvSpPr txBox="1"/>
          <p:nvPr/>
        </p:nvSpPr>
        <p:spPr>
          <a:xfrm>
            <a:off x="500034" y="4357695"/>
            <a:ext cx="1857388" cy="1323439"/>
          </a:xfrm>
          <a:prstGeom prst="rect">
            <a:avLst/>
          </a:prstGeom>
          <a:noFill/>
        </p:spPr>
        <p:txBody>
          <a:bodyPr wrap="square" rtlCol="0">
            <a:spAutoFit/>
          </a:bodyPr>
          <a:lstStyle/>
          <a:p>
            <a:pPr marL="342900" indent="-342900">
              <a:buFont typeface="+mj-lt"/>
              <a:buAutoNum type="alphaLcParenR"/>
            </a:pPr>
            <a:r>
              <a:rPr lang="cs-CZ" sz="2000" b="1" dirty="0" smtClean="0">
                <a:solidFill>
                  <a:srgbClr val="C00000"/>
                </a:solidFill>
                <a:latin typeface="Times New Roman" pitchFamily="18" charset="0"/>
                <a:cs typeface="Times New Roman" pitchFamily="18" charset="0"/>
              </a:rPr>
              <a:t>vykloubení</a:t>
            </a:r>
          </a:p>
          <a:p>
            <a:pPr marL="342900" indent="-342900">
              <a:buFont typeface="+mj-lt"/>
              <a:buAutoNum type="alphaLcParenR"/>
            </a:pPr>
            <a:r>
              <a:rPr lang="cs-CZ" sz="2000" b="1" dirty="0" smtClean="0">
                <a:solidFill>
                  <a:srgbClr val="C00000"/>
                </a:solidFill>
                <a:latin typeface="Times New Roman" pitchFamily="18" charset="0"/>
                <a:cs typeface="Times New Roman" pitchFamily="18" charset="0"/>
              </a:rPr>
              <a:t>distorse</a:t>
            </a:r>
          </a:p>
          <a:p>
            <a:pPr marL="342900" indent="-342900">
              <a:buFont typeface="+mj-lt"/>
              <a:buAutoNum type="alphaLcParenR"/>
            </a:pPr>
            <a:r>
              <a:rPr lang="cs-CZ" sz="2000" b="1" dirty="0" smtClean="0">
                <a:solidFill>
                  <a:srgbClr val="C00000"/>
                </a:solidFill>
                <a:latin typeface="Times New Roman" pitchFamily="18" charset="0"/>
                <a:cs typeface="Times New Roman" pitchFamily="18" charset="0"/>
              </a:rPr>
              <a:t>luxace</a:t>
            </a:r>
          </a:p>
          <a:p>
            <a:pPr marL="342900" indent="-342900">
              <a:buFont typeface="+mj-lt"/>
              <a:buAutoNum type="alphaLcParenR"/>
            </a:pPr>
            <a:r>
              <a:rPr lang="cs-CZ" sz="2000" b="1" dirty="0" smtClean="0">
                <a:solidFill>
                  <a:srgbClr val="C00000"/>
                </a:solidFill>
                <a:latin typeface="Times New Roman" pitchFamily="18" charset="0"/>
                <a:cs typeface="Times New Roman" pitchFamily="18" charset="0"/>
              </a:rPr>
              <a:t>podvrtnutí</a:t>
            </a:r>
            <a:endParaRPr lang="cs-CZ" sz="2000" b="1" dirty="0">
              <a:solidFill>
                <a:srgbClr val="C00000"/>
              </a:solidFill>
              <a:latin typeface="Times New Roman" pitchFamily="18" charset="0"/>
              <a:cs typeface="Times New Roman" pitchFamily="18" charset="0"/>
            </a:endParaRPr>
          </a:p>
        </p:txBody>
      </p:sp>
      <p:sp>
        <p:nvSpPr>
          <p:cNvPr id="11" name="TextovéPole 10"/>
          <p:cNvSpPr txBox="1"/>
          <p:nvPr/>
        </p:nvSpPr>
        <p:spPr>
          <a:xfrm>
            <a:off x="7572396" y="4643446"/>
            <a:ext cx="1214446" cy="707886"/>
          </a:xfrm>
          <a:prstGeom prst="rect">
            <a:avLst/>
          </a:prstGeom>
          <a:noFill/>
        </p:spPr>
        <p:txBody>
          <a:bodyPr wrap="square" rtlCol="0">
            <a:spAutoFit/>
          </a:bodyPr>
          <a:lstStyle/>
          <a:p>
            <a:pPr marL="342900" indent="-342900"/>
            <a:r>
              <a:rPr lang="cs-CZ" sz="2000" b="1" dirty="0" smtClean="0">
                <a:solidFill>
                  <a:srgbClr val="C00000"/>
                </a:solidFill>
                <a:latin typeface="Times New Roman" pitchFamily="18" charset="0"/>
                <a:cs typeface="Times New Roman" pitchFamily="18" charset="0"/>
              </a:rPr>
              <a:t>1  -  d, b</a:t>
            </a:r>
          </a:p>
          <a:p>
            <a:pPr marL="342900" indent="-342900"/>
            <a:r>
              <a:rPr lang="cs-CZ" sz="2000" b="1" dirty="0" smtClean="0">
                <a:solidFill>
                  <a:srgbClr val="C00000"/>
                </a:solidFill>
                <a:latin typeface="Times New Roman" pitchFamily="18" charset="0"/>
                <a:cs typeface="Times New Roman" pitchFamily="18" charset="0"/>
              </a:rPr>
              <a:t>2  -  a, c </a:t>
            </a:r>
            <a:endParaRPr lang="cs-CZ" sz="2000" b="1" dirty="0">
              <a:solidFill>
                <a:srgbClr val="C00000"/>
              </a:solidFill>
              <a:latin typeface="Times New Roman" pitchFamily="18" charset="0"/>
              <a:cs typeface="Times New Roman" pitchFamily="18" charset="0"/>
            </a:endParaRPr>
          </a:p>
        </p:txBody>
      </p:sp>
      <p:sp>
        <p:nvSpPr>
          <p:cNvPr id="12" name="TextovéPole 11"/>
          <p:cNvSpPr txBox="1"/>
          <p:nvPr/>
        </p:nvSpPr>
        <p:spPr>
          <a:xfrm>
            <a:off x="7572396" y="4071942"/>
            <a:ext cx="1285884" cy="400110"/>
          </a:xfrm>
          <a:prstGeom prst="rect">
            <a:avLst/>
          </a:prstGeom>
          <a:noFill/>
        </p:spPr>
        <p:txBody>
          <a:bodyPr wrap="square" rtlCol="0">
            <a:spAutoFit/>
          </a:bodyPr>
          <a:lstStyle/>
          <a:p>
            <a:r>
              <a:rPr lang="cs-CZ" sz="2000" b="1" dirty="0" smtClean="0">
                <a:solidFill>
                  <a:srgbClr val="C00000"/>
                </a:solidFill>
                <a:latin typeface="Times New Roman" pitchFamily="18" charset="0"/>
                <a:cs typeface="Times New Roman" pitchFamily="18" charset="0"/>
              </a:rPr>
              <a:t>Řešení:</a:t>
            </a:r>
            <a:endParaRPr lang="cs-CZ" sz="2000" b="1" dirty="0">
              <a:solidFill>
                <a:srgbClr val="C00000"/>
              </a:solidFill>
              <a:latin typeface="Times New Roman" pitchFamily="18" charset="0"/>
              <a:cs typeface="Times New Roman" pitchFamily="18" charset="0"/>
            </a:endParaRPr>
          </a:p>
        </p:txBody>
      </p:sp>
      <p:sp>
        <p:nvSpPr>
          <p:cNvPr id="13" name="Obdélník 12"/>
          <p:cNvSpPr/>
          <p:nvPr/>
        </p:nvSpPr>
        <p:spPr>
          <a:xfrm>
            <a:off x="7500958" y="2571744"/>
            <a:ext cx="136815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TextovéPole 13"/>
          <p:cNvSpPr txBox="1"/>
          <p:nvPr/>
        </p:nvSpPr>
        <p:spPr>
          <a:xfrm>
            <a:off x="5500694" y="2928934"/>
            <a:ext cx="1857388" cy="400110"/>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Čas: 1 minuta</a:t>
            </a:r>
            <a:endParaRPr lang="cs-CZ" sz="2000" b="1" dirty="0">
              <a:latin typeface="Times New Roman" pitchFamily="18" charset="0"/>
              <a:cs typeface="Times New Roman" pitchFamily="18" charset="0"/>
            </a:endParaRPr>
          </a:p>
        </p:txBody>
      </p:sp>
      <p:sp>
        <p:nvSpPr>
          <p:cNvPr id="15" name="TextovéPole 14"/>
          <p:cNvSpPr txBox="1"/>
          <p:nvPr/>
        </p:nvSpPr>
        <p:spPr>
          <a:xfrm>
            <a:off x="571472" y="3500438"/>
            <a:ext cx="6715172" cy="3139321"/>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17" name="TextovéPole 16"/>
          <p:cNvSpPr txBox="1"/>
          <p:nvPr/>
        </p:nvSpPr>
        <p:spPr>
          <a:xfrm>
            <a:off x="7500958" y="4572008"/>
            <a:ext cx="1285884" cy="923330"/>
          </a:xfrm>
          <a:prstGeom prst="rect">
            <a:avLst/>
          </a:prstGeom>
          <a:solidFill>
            <a:srgbClr val="C00000"/>
          </a:solidFill>
        </p:spPr>
        <p:txBody>
          <a:bodyPr wrap="square" rtlCol="0">
            <a:spAutoFit/>
          </a:bodyPr>
          <a:lstStyle/>
          <a:p>
            <a:endParaRPr lang="cs-CZ" dirty="0" smtClean="0"/>
          </a:p>
          <a:p>
            <a:endParaRPr lang="cs-CZ" dirty="0" smtClean="0"/>
          </a:p>
          <a:p>
            <a:endParaRPr lang="cs-CZ"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1.85185E-6 L 0.00729 0.40116 " pathEditMode="relative" rAng="0" ptsTypes="AA">
                                      <p:cBhvr>
                                        <p:cTn id="6" dur="5000" fill="hold"/>
                                        <p:tgtEl>
                                          <p:spTgt spid="15"/>
                                        </p:tgtEl>
                                        <p:attrNameLst>
                                          <p:attrName>ppt_x</p:attrName>
                                          <p:attrName>ppt_y</p:attrName>
                                        </p:attrNameLst>
                                      </p:cBhvr>
                                      <p:rCtr x="4" y="200"/>
                                    </p:animMotion>
                                  </p:childTnLst>
                                </p:cTn>
                              </p:par>
                            </p:childTnLst>
                          </p:cTn>
                        </p:par>
                      </p:childTnLst>
                    </p:cTn>
                  </p:par>
                </p:childTnLst>
              </p:cTn>
              <p:nextCondLst>
                <p:cond evt="onClick" delay="0">
                  <p:tgtEl>
                    <p:spTgt spid="15"/>
                  </p:tgtEl>
                </p:cond>
              </p:nextCondLst>
            </p:seq>
            <p:seq concurrent="1" nextAc="seek">
              <p:cTn id="7" restart="whenNotActive" fill="hold" evtFilter="cancelBubble" nodeType="interactiveSeq">
                <p:stCondLst>
                  <p:cond evt="onClick" delay="0">
                    <p:tgtEl>
                      <p:spTgt spid="17"/>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2.5E-6 2.22222E-6 L 0.00312 0.1125 " pathEditMode="relative" rAng="0" ptsTypes="AA">
                                      <p:cBhvr>
                                        <p:cTn id="11" dur="5000" fill="hold"/>
                                        <p:tgtEl>
                                          <p:spTgt spid="17"/>
                                        </p:tgtEl>
                                        <p:attrNameLst>
                                          <p:attrName>ppt_x</p:attrName>
                                          <p:attrName>ppt_y</p:attrName>
                                        </p:attrNameLst>
                                      </p:cBhvr>
                                      <p:rCtr x="2" y="56"/>
                                    </p:animMotion>
                                  </p:childTnLst>
                                </p:cTn>
                              </p:par>
                            </p:childTnLst>
                          </p:cTn>
                        </p:par>
                      </p:childTnLst>
                    </p:cTn>
                  </p:par>
                </p:childTnLst>
              </p:cTn>
              <p:nextCondLst>
                <p:cond evt="onClick" delay="0">
                  <p:tgtEl>
                    <p:spTgt spid="17"/>
                  </p:tgtEl>
                </p:cond>
              </p:nextCondLst>
            </p:seq>
          </p:childTnLst>
        </p:cTn>
      </p:par>
    </p:tnLst>
    <p:bldLst>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14348" y="4143380"/>
            <a:ext cx="4460506" cy="1323439"/>
          </a:xfrm>
          <a:prstGeom prst="rect">
            <a:avLst/>
          </a:prstGeom>
          <a:noFill/>
        </p:spPr>
        <p:txBody>
          <a:bodyPr wrap="square" rtlCol="0">
            <a:spAutoFit/>
          </a:bodyPr>
          <a:lstStyle/>
          <a:p>
            <a:r>
              <a:rPr lang="cs-CZ" sz="2000" b="1" dirty="0" smtClean="0">
                <a:solidFill>
                  <a:srgbClr val="C00000"/>
                </a:solidFill>
                <a:latin typeface="Times New Roman" pitchFamily="18" charset="0"/>
                <a:cs typeface="Times New Roman" pitchFamily="18" charset="0"/>
              </a:rPr>
              <a:t>U otevřené luxace dochází:</a:t>
            </a:r>
          </a:p>
          <a:p>
            <a:pPr>
              <a:buFont typeface="Arial" pitchFamily="34" charset="0"/>
              <a:buChar char="•"/>
            </a:pPr>
            <a:r>
              <a:rPr lang="cs-CZ" sz="2000" dirty="0" smtClean="0">
                <a:latin typeface="Times New Roman" pitchFamily="18" charset="0"/>
                <a:cs typeface="Times New Roman" pitchFamily="18" charset="0"/>
              </a:rPr>
              <a:t>   k porušení kůže </a:t>
            </a:r>
          </a:p>
          <a:p>
            <a:pPr>
              <a:buFont typeface="Arial" pitchFamily="34" charset="0"/>
              <a:buChar char="•"/>
            </a:pPr>
            <a:r>
              <a:rPr lang="cs-CZ" sz="2000" dirty="0" smtClean="0">
                <a:latin typeface="Times New Roman" pitchFamily="18" charset="0"/>
                <a:cs typeface="Times New Roman" pitchFamily="18" charset="0"/>
              </a:rPr>
              <a:t>   ke krvácení </a:t>
            </a:r>
          </a:p>
          <a:p>
            <a:pPr>
              <a:buFont typeface="Arial" pitchFamily="34" charset="0"/>
              <a:buChar char="•"/>
            </a:pPr>
            <a:r>
              <a:rPr lang="cs-CZ" sz="2000" dirty="0" smtClean="0">
                <a:latin typeface="Times New Roman" pitchFamily="18" charset="0"/>
                <a:cs typeface="Times New Roman" pitchFamily="18" charset="0"/>
              </a:rPr>
              <a:t>   u velkých kloubů k rozvoji šoku</a:t>
            </a:r>
            <a:endParaRPr lang="cs-CZ" sz="2000" dirty="0">
              <a:latin typeface="Times New Roman" pitchFamily="18" charset="0"/>
              <a:cs typeface="Times New Roman" pitchFamily="18" charset="0"/>
            </a:endParaRPr>
          </a:p>
        </p:txBody>
      </p:sp>
      <p:sp>
        <p:nvSpPr>
          <p:cNvPr id="3" name="TextovéPole 2"/>
          <p:cNvSpPr txBox="1"/>
          <p:nvPr/>
        </p:nvSpPr>
        <p:spPr>
          <a:xfrm>
            <a:off x="571472" y="857232"/>
            <a:ext cx="5603514" cy="2554545"/>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První pomoc</a:t>
            </a:r>
          </a:p>
          <a:p>
            <a:pPr>
              <a:buFont typeface="Arial" pitchFamily="34" charset="0"/>
              <a:buChar char="•"/>
            </a:pPr>
            <a:r>
              <a:rPr lang="cs-CZ" sz="2000" dirty="0" smtClean="0">
                <a:latin typeface="Times New Roman" pitchFamily="18" charset="0"/>
                <a:cs typeface="Times New Roman" pitchFamily="18" charset="0"/>
              </a:rPr>
              <a:t>   postiženého ošetřujeme vsedě nebo vleže</a:t>
            </a:r>
          </a:p>
          <a:p>
            <a:pPr>
              <a:buFont typeface="Arial" pitchFamily="34" charset="0"/>
              <a:buChar char="•"/>
            </a:pPr>
            <a:r>
              <a:rPr lang="cs-CZ" sz="2000" dirty="0" smtClean="0">
                <a:latin typeface="Times New Roman" pitchFamily="18" charset="0"/>
                <a:cs typeface="Times New Roman" pitchFamily="18" charset="0"/>
              </a:rPr>
              <a:t>   postižený kloub nikdy nenapravujeme</a:t>
            </a:r>
          </a:p>
          <a:p>
            <a:pPr>
              <a:buFont typeface="Arial" pitchFamily="34" charset="0"/>
              <a:buChar char="•"/>
            </a:pPr>
            <a:r>
              <a:rPr lang="cs-CZ" sz="2000" dirty="0" smtClean="0">
                <a:latin typeface="Times New Roman" pitchFamily="18" charset="0"/>
                <a:cs typeface="Times New Roman" pitchFamily="18" charset="0"/>
              </a:rPr>
              <a:t>   zásada je znehybnit kloub tak, aby se nemohl</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pohybovat, v té poloze v níž je zraněná končetina</a:t>
            </a:r>
          </a:p>
          <a:p>
            <a:pPr>
              <a:buFont typeface="Arial" pitchFamily="34" charset="0"/>
              <a:buChar char="•"/>
            </a:pPr>
            <a:r>
              <a:rPr lang="cs-CZ" sz="2000" dirty="0" smtClean="0">
                <a:latin typeface="Times New Roman" pitchFamily="18" charset="0"/>
                <a:cs typeface="Times New Roman" pitchFamily="18" charset="0"/>
              </a:rPr>
              <a:t>   zajistíme ZZS, resp. rychlý a šetrný transport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k definitivní lékařské pomoci</a:t>
            </a:r>
          </a:p>
          <a:p>
            <a:pPr>
              <a:buFont typeface="Arial" pitchFamily="34" charset="0"/>
              <a:buChar char="•"/>
            </a:pPr>
            <a:endParaRPr lang="cs-CZ" sz="2000" dirty="0">
              <a:latin typeface="Times New Roman" pitchFamily="18" charset="0"/>
              <a:cs typeface="Times New Roman" pitchFamily="18" charset="0"/>
            </a:endParaRPr>
          </a:p>
        </p:txBody>
      </p:sp>
      <p:pic>
        <p:nvPicPr>
          <p:cNvPr id="4" name="Picture 2" descr="File:CZ-IJ03 První pomoc.jpg"/>
          <p:cNvPicPr>
            <a:picLocks noChangeAspect="1" noChangeArrowheads="1"/>
          </p:cNvPicPr>
          <p:nvPr/>
        </p:nvPicPr>
        <p:blipFill>
          <a:blip r:embed="rId2" cstate="print"/>
          <a:srcRect/>
          <a:stretch>
            <a:fillRect/>
          </a:stretch>
        </p:blipFill>
        <p:spPr bwMode="auto">
          <a:xfrm>
            <a:off x="6429388" y="571480"/>
            <a:ext cx="1619250" cy="2238376"/>
          </a:xfrm>
          <a:prstGeom prst="rect">
            <a:avLst/>
          </a:prstGeom>
          <a:noFill/>
          <a:ln w="38100">
            <a:solidFill>
              <a:srgbClr val="C00000"/>
            </a:solidFill>
          </a:ln>
        </p:spPr>
      </p:pic>
      <p:sp>
        <p:nvSpPr>
          <p:cNvPr id="5" name="Obdélník 4"/>
          <p:cNvSpPr/>
          <p:nvPr/>
        </p:nvSpPr>
        <p:spPr>
          <a:xfrm>
            <a:off x="6357950" y="2875166"/>
            <a:ext cx="1944216" cy="338554"/>
          </a:xfrm>
          <a:prstGeom prst="rect">
            <a:avLst/>
          </a:prstGeom>
        </p:spPr>
        <p:txBody>
          <a:bodyPr wrap="square">
            <a:spAutoFit/>
          </a:bodyPr>
          <a:lstStyle/>
          <a:p>
            <a:r>
              <a:rPr lang="cs-CZ" sz="800" dirty="0" smtClean="0"/>
              <a:t>http://commons.wikimedia.org/wiki/File:CZ-IJ03_Prvn%C3%AD_pomoc.jpg</a:t>
            </a:r>
            <a:endParaRPr lang="cs-CZ" sz="800" dirty="0"/>
          </a:p>
        </p:txBody>
      </p:sp>
      <p:pic>
        <p:nvPicPr>
          <p:cNvPr id="4098" name="Picture 2" descr="Open ankle fracture"/>
          <p:cNvPicPr>
            <a:picLocks noChangeAspect="1" noChangeArrowheads="1"/>
          </p:cNvPicPr>
          <p:nvPr/>
        </p:nvPicPr>
        <p:blipFill>
          <a:blip r:embed="rId3"/>
          <a:srcRect/>
          <a:stretch>
            <a:fillRect/>
          </a:stretch>
        </p:blipFill>
        <p:spPr bwMode="auto">
          <a:xfrm>
            <a:off x="5572132" y="3643314"/>
            <a:ext cx="2547922" cy="2496965"/>
          </a:xfrm>
          <a:prstGeom prst="rect">
            <a:avLst/>
          </a:prstGeom>
          <a:noFill/>
          <a:ln w="38100">
            <a:solidFill>
              <a:srgbClr val="C00000"/>
            </a:solidFill>
          </a:ln>
        </p:spPr>
      </p:pic>
      <p:sp>
        <p:nvSpPr>
          <p:cNvPr id="7" name="Obdélník 6"/>
          <p:cNvSpPr/>
          <p:nvPr/>
        </p:nvSpPr>
        <p:spPr>
          <a:xfrm>
            <a:off x="5572132" y="6215082"/>
            <a:ext cx="2786082" cy="215444"/>
          </a:xfrm>
          <a:prstGeom prst="rect">
            <a:avLst/>
          </a:prstGeom>
        </p:spPr>
        <p:txBody>
          <a:bodyPr wrap="square">
            <a:spAutoFit/>
          </a:bodyPr>
          <a:lstStyle/>
          <a:p>
            <a:r>
              <a:rPr lang="cs-CZ" sz="800" dirty="0" smtClean="0"/>
              <a:t>http://lifeinthefastlane.com/2010/07/broken-open/</a:t>
            </a:r>
            <a:endParaRPr lang="cs-CZ"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358082" y="0"/>
            <a:ext cx="136815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ovéPole 2"/>
          <p:cNvSpPr txBox="1"/>
          <p:nvPr/>
        </p:nvSpPr>
        <p:spPr>
          <a:xfrm>
            <a:off x="5072066" y="714356"/>
            <a:ext cx="1857388" cy="400110"/>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Čas: 3 minuty</a:t>
            </a:r>
            <a:endParaRPr lang="cs-CZ" sz="2000" b="1" dirty="0">
              <a:latin typeface="Times New Roman" pitchFamily="18" charset="0"/>
              <a:cs typeface="Times New Roman" pitchFamily="18" charset="0"/>
            </a:endParaRPr>
          </a:p>
        </p:txBody>
      </p:sp>
      <p:sp>
        <p:nvSpPr>
          <p:cNvPr id="4" name="TextovéPole 3"/>
          <p:cNvSpPr txBox="1"/>
          <p:nvPr/>
        </p:nvSpPr>
        <p:spPr>
          <a:xfrm>
            <a:off x="1000100" y="1500174"/>
            <a:ext cx="6357982" cy="830997"/>
          </a:xfrm>
          <a:prstGeom prst="rect">
            <a:avLst/>
          </a:prstGeom>
          <a:noFill/>
          <a:ln w="38100">
            <a:solidFill>
              <a:srgbClr val="C00000"/>
            </a:solidFill>
          </a:ln>
        </p:spPr>
        <p:txBody>
          <a:bodyPr wrap="square" rtlCol="0">
            <a:spAutoFit/>
          </a:bodyPr>
          <a:lstStyle/>
          <a:p>
            <a:pPr algn="ctr"/>
            <a:r>
              <a:rPr lang="cs-CZ" sz="2400" b="1" dirty="0" smtClean="0">
                <a:solidFill>
                  <a:srgbClr val="C00000"/>
                </a:solidFill>
                <a:latin typeface="Times New Roman" pitchFamily="18" charset="0"/>
                <a:cs typeface="Times New Roman" pitchFamily="18" charset="0"/>
              </a:rPr>
              <a:t>Jak poskytnete první pomoc u otevřeného poranění kloubu?</a:t>
            </a:r>
            <a:endParaRPr lang="cs-CZ" sz="2400" b="1" dirty="0">
              <a:solidFill>
                <a:srgbClr val="C00000"/>
              </a:solidFill>
              <a:latin typeface="Times New Roman" pitchFamily="18" charset="0"/>
              <a:cs typeface="Times New Roman" pitchFamily="18" charset="0"/>
            </a:endParaRPr>
          </a:p>
        </p:txBody>
      </p:sp>
      <p:sp>
        <p:nvSpPr>
          <p:cNvPr id="5" name="TextovéPole 4"/>
          <p:cNvSpPr txBox="1"/>
          <p:nvPr/>
        </p:nvSpPr>
        <p:spPr>
          <a:xfrm>
            <a:off x="928662" y="2714620"/>
            <a:ext cx="1357322"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Řešení:</a:t>
            </a:r>
            <a:endParaRPr lang="cs-CZ" sz="2400" b="1" dirty="0">
              <a:solidFill>
                <a:srgbClr val="C00000"/>
              </a:solidFill>
              <a:latin typeface="Times New Roman" pitchFamily="18" charset="0"/>
              <a:cs typeface="Times New Roman" pitchFamily="18" charset="0"/>
            </a:endParaRPr>
          </a:p>
        </p:txBody>
      </p:sp>
      <p:sp>
        <p:nvSpPr>
          <p:cNvPr id="6" name="TextovéPole 5"/>
          <p:cNvSpPr txBox="1"/>
          <p:nvPr/>
        </p:nvSpPr>
        <p:spPr>
          <a:xfrm>
            <a:off x="1357290" y="3286124"/>
            <a:ext cx="5786478" cy="2862322"/>
          </a:xfrm>
          <a:prstGeom prst="rect">
            <a:avLst/>
          </a:prstGeom>
          <a:noFill/>
          <a:ln w="38100">
            <a:solidFill>
              <a:srgbClr val="C00000"/>
            </a:solidFill>
          </a:ln>
        </p:spPr>
        <p:txBody>
          <a:bodyPr wrap="square" rtlCol="0">
            <a:spAutoFit/>
          </a:bodyPr>
          <a:lstStyle/>
          <a:p>
            <a:pPr marL="457200" indent="-457200">
              <a:lnSpc>
                <a:spcPct val="150000"/>
              </a:lnSpc>
              <a:buFont typeface="+mj-lt"/>
              <a:buAutoNum type="arabicPeriod"/>
            </a:pPr>
            <a:r>
              <a:rPr lang="cs-CZ" sz="2000" b="1" dirty="0" smtClean="0">
                <a:solidFill>
                  <a:srgbClr val="C00000"/>
                </a:solidFill>
                <a:latin typeface="Times New Roman" pitchFamily="18" charset="0"/>
                <a:cs typeface="Times New Roman" pitchFamily="18" charset="0"/>
              </a:rPr>
              <a:t>   postiženého ošetřujeme vsedě nebo vleže</a:t>
            </a:r>
          </a:p>
          <a:p>
            <a:pPr marL="457200" indent="-457200">
              <a:lnSpc>
                <a:spcPct val="150000"/>
              </a:lnSpc>
              <a:buFont typeface="+mj-lt"/>
              <a:buAutoNum type="arabicPeriod"/>
            </a:pPr>
            <a:r>
              <a:rPr lang="cs-CZ" sz="2000" b="1" dirty="0" smtClean="0">
                <a:solidFill>
                  <a:srgbClr val="C00000"/>
                </a:solidFill>
                <a:latin typeface="Times New Roman" pitchFamily="18" charset="0"/>
                <a:cs typeface="Times New Roman" pitchFamily="18" charset="0"/>
              </a:rPr>
              <a:t>   přiložíme na ránu aseptický obvaz</a:t>
            </a:r>
          </a:p>
          <a:p>
            <a:pPr marL="457200" indent="-457200">
              <a:lnSpc>
                <a:spcPct val="150000"/>
              </a:lnSpc>
              <a:buFont typeface="+mj-lt"/>
              <a:buAutoNum type="arabicPeriod"/>
            </a:pPr>
            <a:r>
              <a:rPr lang="cs-CZ" sz="2000" b="1" dirty="0" smtClean="0">
                <a:solidFill>
                  <a:srgbClr val="C00000"/>
                </a:solidFill>
                <a:latin typeface="Times New Roman" pitchFamily="18" charset="0"/>
                <a:cs typeface="Times New Roman" pitchFamily="18" charset="0"/>
              </a:rPr>
              <a:t>   postižený kloub nikdy nenapravujeme</a:t>
            </a:r>
          </a:p>
          <a:p>
            <a:pPr marL="457200" indent="-457200">
              <a:lnSpc>
                <a:spcPct val="150000"/>
              </a:lnSpc>
              <a:buFont typeface="+mj-lt"/>
              <a:buAutoNum type="arabicPeriod"/>
            </a:pPr>
            <a:r>
              <a:rPr lang="cs-CZ" sz="2000" b="1" dirty="0" smtClean="0">
                <a:solidFill>
                  <a:srgbClr val="C00000"/>
                </a:solidFill>
                <a:latin typeface="Times New Roman" pitchFamily="18" charset="0"/>
                <a:cs typeface="Times New Roman" pitchFamily="18" charset="0"/>
              </a:rPr>
              <a:t>   kloub znehybnit ve stávající poloze</a:t>
            </a:r>
          </a:p>
          <a:p>
            <a:pPr marL="457200" indent="-457200">
              <a:lnSpc>
                <a:spcPct val="150000"/>
              </a:lnSpc>
              <a:buFont typeface="+mj-lt"/>
              <a:buAutoNum type="arabicPeriod"/>
            </a:pPr>
            <a:r>
              <a:rPr lang="cs-CZ" sz="2000" b="1" dirty="0" smtClean="0">
                <a:solidFill>
                  <a:srgbClr val="C00000"/>
                </a:solidFill>
                <a:latin typeface="Times New Roman" pitchFamily="18" charset="0"/>
                <a:cs typeface="Times New Roman" pitchFamily="18" charset="0"/>
              </a:rPr>
              <a:t>   rychlý a šetrný transport příp. ZZS</a:t>
            </a:r>
          </a:p>
          <a:p>
            <a:pPr marL="457200" indent="-457200">
              <a:lnSpc>
                <a:spcPct val="150000"/>
              </a:lnSpc>
              <a:buFont typeface="+mj-lt"/>
              <a:buAutoNum type="arabicPeriod"/>
            </a:pPr>
            <a:r>
              <a:rPr lang="cs-CZ" sz="2000" b="1" dirty="0" smtClean="0">
                <a:solidFill>
                  <a:srgbClr val="C00000"/>
                </a:solidFill>
                <a:latin typeface="Times New Roman" pitchFamily="18" charset="0"/>
                <a:cs typeface="Times New Roman" pitchFamily="18" charset="0"/>
              </a:rPr>
              <a:t>   pozor na vznikající šok!</a:t>
            </a:r>
            <a:endParaRPr lang="cs-CZ" sz="2000" b="1" dirty="0">
              <a:solidFill>
                <a:srgbClr val="C00000"/>
              </a:solidFill>
              <a:latin typeface="Times New Roman" pitchFamily="18" charset="0"/>
              <a:cs typeface="Times New Roman" pitchFamily="18" charset="0"/>
            </a:endParaRPr>
          </a:p>
        </p:txBody>
      </p:sp>
      <p:sp>
        <p:nvSpPr>
          <p:cNvPr id="8" name="TextovéPole 7"/>
          <p:cNvSpPr txBox="1"/>
          <p:nvPr/>
        </p:nvSpPr>
        <p:spPr>
          <a:xfrm>
            <a:off x="1285852" y="3214686"/>
            <a:ext cx="5929354" cy="3139321"/>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p:txBody>
      </p:sp>
      <p:sp>
        <p:nvSpPr>
          <p:cNvPr id="9" name="TextovéPole 8"/>
          <p:cNvSpPr txBox="1"/>
          <p:nvPr/>
        </p:nvSpPr>
        <p:spPr>
          <a:xfrm>
            <a:off x="857224" y="1357298"/>
            <a:ext cx="6715172" cy="1200329"/>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05556E-6 4.81481E-6 L 0.00382 0.45324 " pathEditMode="relative" rAng="0" ptsTypes="AA">
                                      <p:cBhvr>
                                        <p:cTn id="6" dur="5000" fill="hold"/>
                                        <p:tgtEl>
                                          <p:spTgt spid="8"/>
                                        </p:tgtEl>
                                        <p:attrNameLst>
                                          <p:attrName>ppt_x</p:attrName>
                                          <p:attrName>ppt_y</p:attrName>
                                        </p:attrNameLst>
                                      </p:cBhvr>
                                      <p:rCtr x="2" y="227"/>
                                    </p:animMotion>
                                  </p:childTnLst>
                                </p:cTn>
                              </p:par>
                            </p:childTnLst>
                          </p:cTn>
                        </p:par>
                      </p:childTnLst>
                    </p:cTn>
                  </p:par>
                </p:childTnLst>
              </p:cTn>
              <p:nextCondLst>
                <p:cond evt="onClick" delay="0">
                  <p:tgtEl>
                    <p:spTgt spid="8"/>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2.5E-6 -2.63645E-6 L -0.00035 -0.28515 " pathEditMode="relative" rAng="0" ptsTypes="AA">
                                      <p:cBhvr>
                                        <p:cTn id="11" dur="5000" fill="hold"/>
                                        <p:tgtEl>
                                          <p:spTgt spid="9"/>
                                        </p:tgtEl>
                                        <p:attrNameLst>
                                          <p:attrName>ppt_x</p:attrName>
                                          <p:attrName>ppt_y</p:attrName>
                                        </p:attrNameLst>
                                      </p:cBhvr>
                                      <p:rCtr x="0" y="-143"/>
                                    </p:animMotion>
                                  </p:childTnLst>
                                </p:cTn>
                              </p:par>
                            </p:childTnLst>
                          </p:cTn>
                        </p:par>
                      </p:childTnLst>
                    </p:cTn>
                  </p:par>
                </p:childTnLst>
              </p:cTn>
              <p:nextCondLst>
                <p:cond evt="onClick" delay="0">
                  <p:tgtEl>
                    <p:spTgt spid="9"/>
                  </p:tgtEl>
                </p:cond>
              </p:nextCondLst>
            </p:seq>
          </p:childTnLst>
        </p:cTn>
      </p:par>
    </p:tnLst>
    <p:bldLst>
      <p:bldP spid="8" grpId="0" animBg="1"/>
      <p:bldP spid="9" grpId="0" animBg="1"/>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506</Words>
  <Application>Microsoft Office PowerPoint</Application>
  <PresentationFormat>Předvádění na obrazovce (4:3)</PresentationFormat>
  <Paragraphs>128</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      Výukový materiál v rámci projektu OPVK 1.5 Peníze středním školám Číslo projektu:  CZ.1.07/1.5.00/34.0883  Název projektu:  Rozvoj vzdělanosti Číslo šablony:     III/2 Datum vytvoření:  8. 4. 2013 Autor:   Ing. Ivana Náplavová Určeno pro předmět: První pomoc  Tematická oblast:  Poranění a akutní stavy Obor vzdělání:  Masér sportovní a rekondiční 69-41-L/002 1. ročník Název výukového materiálu:  Výuková prezentace: Poranění kloubů Popis využití:  Podvrtnutí, vykloubení, příčiny, příznaky, první     pomoc, úkoly pro žáky Čas:     15 minut </vt:lpstr>
      <vt:lpstr>Snímek 2</vt:lpstr>
      <vt:lpstr>Snímek 3</vt:lpstr>
      <vt:lpstr>Snímek 4</vt:lpstr>
      <vt:lpstr>Snímek 5</vt:lpstr>
      <vt:lpstr>Snímek 6</vt:lpstr>
      <vt:lpstr>Snímek 7</vt:lpstr>
      <vt:lpstr>Snímek 8</vt:lpstr>
      <vt:lpstr>Snímek 9</vt:lpstr>
      <vt:lpstr>Snímek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Výukový materiál v rámci projektu OPVK 1.5 Peníze středním školám  Číslo projektu:  CZ.1.07/1.5.00/34.0883  Název projektu:  Rozvoj vzdělanosti Číslo šablony:     III/2 Datum vytvoření:  1.9. 2012 Autor:   Ing. Ivana Náplavová Určeno pro předmět: První pomoc  Tematická oblast:  Poranění a akutní stavy Obor vzdělání:  Masér sportovní a rekondiční 69-41-L/002 1. ročník Název výukového materiálu:  Výuková prezentace Popis využití: Čas:  00 minut</dc:title>
  <dc:creator>Paul</dc:creator>
  <cp:lastModifiedBy>ucitel</cp:lastModifiedBy>
  <cp:revision>47</cp:revision>
  <dcterms:created xsi:type="dcterms:W3CDTF">2012-07-31T14:37:22Z</dcterms:created>
  <dcterms:modified xsi:type="dcterms:W3CDTF">2013-03-25T20:52:28Z</dcterms:modified>
</cp:coreProperties>
</file>