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3" r:id="rId7"/>
    <p:sldId id="265" r:id="rId8"/>
    <p:sldId id="260" r:id="rId9"/>
    <p:sldId id="26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99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0E4D-BC21-4FDE-B725-080B49705F5C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D950-1AF0-43CB-A229-83F0C865D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pp.zshk.cz/vyuka/porod.asp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Překotný porod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Porodní fáze, ošetření novorozence, poporodní péče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o rodičku,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VY_32_INOVACE_PPM15960NÁP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1428736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14414" y="1142984"/>
            <a:ext cx="360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Překotný porod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14414" y="2143116"/>
            <a:ext cx="3286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Může k němu dojít: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úrazu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nesprávně stanoveném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termínu porodu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i bez zjevných příčin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14414" y="4429132"/>
            <a:ext cx="5286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křečovité bolesti v pravidelných intervalech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odtéká zkrvavený hlen, popř. plodová voda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vidět hlavičku v poševním vchodu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Pregnant woman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3214710" cy="32147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143504" y="4286256"/>
            <a:ext cx="33575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http://commons.wikimedia.org/wiki/File:Pregnant_woman_%282%29.jpg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142984"/>
            <a:ext cx="6286544" cy="5115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zavoláme odbornou pomoc, obyčejně je dost času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psychicky uklidníme rodičku, zajistíme soukromí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připravíme místo pro uložení dítěte – něco na zabalení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připravíme si pomůcky na první ošetření dítěte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(podvázání pupečníku, nůžky)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připravíme pomůcky k ošetření rodičky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čisté prádlo k zakrytí horní poloviny těla rodičky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podložení rodičky (igelit, ručník, prostěradlo),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horkou vodu, umyvadlo, nádobu na odpad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pohodlně rodičku uložíme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umyjeme si ruce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64291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Příprava na porod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ile:Man washing h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433496" cy="21574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786578" y="2500306"/>
            <a:ext cx="2000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http://commons.wikimedia.org/wiki/File:Man_washing_hands.jpg</a:t>
            </a:r>
            <a:endParaRPr lang="cs-CZ" sz="800" dirty="0"/>
          </a:p>
        </p:txBody>
      </p:sp>
      <p:pic>
        <p:nvPicPr>
          <p:cNvPr id="2052" name="Picture 4" descr="domácnost,fotografie,kancelá&amp;rcaron;ské pom&amp;uring;cky,kancelá&amp;rcaron;ské pot&amp;rcaron;eby,n&amp;uring;&amp;zcaron;ky,obchody,školní pot&amp;rcaron;eby,vzd&amp;ecaron;lání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071810"/>
            <a:ext cx="1285884" cy="12858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143768" y="4357694"/>
            <a:ext cx="1714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=n%C5%AF%C5%</a:t>
            </a:r>
            <a:r>
              <a:rPr lang="cs-CZ" sz="800" dirty="0" err="1" smtClean="0"/>
              <a:t>BEky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:MP900386763|</a:t>
            </a:r>
            <a:endParaRPr lang="cs-CZ" sz="800" dirty="0"/>
          </a:p>
        </p:txBody>
      </p:sp>
      <p:pic>
        <p:nvPicPr>
          <p:cNvPr id="2054" name="Picture 6" descr="File:Blue and red towel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072074"/>
            <a:ext cx="2428892" cy="140572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072166" y="6500834"/>
            <a:ext cx="30718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http://commons.wikimedia.org/wiki/File:Blue_and_red_towels.jpg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64291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Vlastní porod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2071678"/>
            <a:ext cx="80724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 fáze – porodní: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branka je otevřena, rodička zvedne nohy, pokrčí je, zavře oči, zhluboka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se nadechne, zadrží dech a během stahu tlačí jako na stolici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mezi stahy se rodička uvolní a odpočívá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porodu hlavičky kontrolujeme průchodnost  dýchacích cest dítěte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pupečník obtáčí krk dítěte, lehce jej stáhneme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nikdy netaháme za hlavu dítěte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zevní rotaci nadzdvihneme hlavu dítěte nahoru – porod dolního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raménka, pak hlavu dolů – porod horního raménka, zbytek těla vyklouzne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volně ven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1538" y="5357826"/>
            <a:ext cx="5255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Postup plodu při průchodu porodními cestami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1071546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 fáze – otvírací: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branka děložního hrdla není otevřena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rodička během stahu rychle, krátce dýchá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43702" y="535782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Animace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42976" y="5857892"/>
            <a:ext cx="365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http://ppp.zshk.cz/vyuka/porod.aspx</a:t>
            </a:r>
            <a:endParaRPr lang="cs-CZ" dirty="0"/>
          </a:p>
        </p:txBody>
      </p:sp>
      <p:pic>
        <p:nvPicPr>
          <p:cNvPr id="12" name="Picture 2" descr="http://cdn.morguefile.com/imageData/public/files/a/anitapatterson/preview/fldr_2005_07_07/file00019390340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2357454" cy="176809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Obdélník 12"/>
          <p:cNvSpPr/>
          <p:nvPr/>
        </p:nvSpPr>
        <p:spPr>
          <a:xfrm>
            <a:off x="6215074" y="2143116"/>
            <a:ext cx="26432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/archive/display/73210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00100" y="1142984"/>
            <a:ext cx="3643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3. fáze – porod placenty: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vyčkáme na spontánní porod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placentu zabalíme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důležité ponechat ji ke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kontrole lékaři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Soubor:Human placenta baby s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00438"/>
            <a:ext cx="2643206" cy="201259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1643042" y="5572140"/>
            <a:ext cx="26432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http://cs.wikipedia.org/wiki/Soubor:Human_placenta_baby_side.jpg</a:t>
            </a:r>
            <a:endParaRPr lang="cs-CZ" sz="800" dirty="0"/>
          </a:p>
        </p:txBody>
      </p:sp>
      <p:pic>
        <p:nvPicPr>
          <p:cNvPr id="4102" name="Picture 6" descr="Soubor:Placenta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000108"/>
            <a:ext cx="3247413" cy="3348022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5643570" y="4429132"/>
            <a:ext cx="2857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http://cs.wikipedia.org/wiki/Soubor:Placenta.svg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92867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Ošetření novorozence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78592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zkontrolujeme fyziologické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pupečník přestřihneme mezi dvěma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úvazky (5 a 10 cm od těla dítěte).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krvácení, v případě krvácení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úvazky utáhneme.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pahýl pupečníku sterilně kryjeme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novorozenci vytřeme ústa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dítě uchopíme za nohy – držíme ve visu – obsah úst vyteče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teple novorozence zabalíme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novorozenec nedýchá, zahájíme ihned umělé dýchání z úst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 nosu i úst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ošetřené dítě předáme matce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File:Umbilical-newbo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643132"/>
            <a:ext cx="1857388" cy="278887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286512" y="3429000"/>
            <a:ext cx="24288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http://commons.wikimedia.org/wiki/File:Umbilical-newborn.jpg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1435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Popište ošetření novorozence: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43438" y="4357694"/>
            <a:ext cx="3929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podvázání pupečníku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přestřižení pupečníku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kontrola krvácení pupečníku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přiložení sterilního krytí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775848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0694" y="71435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0" y="4714884"/>
            <a:ext cx="421484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2910" y="642918"/>
            <a:ext cx="4429156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1928802"/>
            <a:ext cx="2143141" cy="179287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001" y="1928802"/>
            <a:ext cx="2707731" cy="17859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928802"/>
            <a:ext cx="2205826" cy="17859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143380"/>
            <a:ext cx="2376860" cy="192882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-0.00191 0.2085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7.40741E-7 L -0.00156 -0.10278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1435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Poporodní péče o rodičku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12776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rodičku po porodu omyjeme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uložíme ji do čistých lůžkovin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rodidlům přiložíme čistou (sterilní) vložku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podáme rodičce teplý nápoj a necháme ji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odpočívat nebo spát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fyziologické funkce a krvácení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opakovaně kontrolujeme i novorozence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785794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357950" y="3018042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071942"/>
            <a:ext cx="3076575" cy="20574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2500298" y="6215082"/>
            <a:ext cx="3071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=postel&amp;ex=1#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:MP900408908|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42976" y="1357298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Vyjmenujte příznaky svědčící pro překotný porod.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Jaké pomůcky si připravíte k překotnému porodu?</a:t>
            </a:r>
          </a:p>
          <a:p>
            <a:pPr marL="457200" indent="-457200">
              <a:buFont typeface="+mj-lt"/>
              <a:buAutoNum type="arabicPeriod"/>
            </a:pP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500826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43240" y="5714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42976" y="1643050"/>
            <a:ext cx="628654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00100" y="378619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28662" y="4286256"/>
            <a:ext cx="44291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křečovité bolesti v pravidelných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intervalech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odtéká zkrvavený hlen,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popř. plodová voda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je vidět hlavičku v poševním vchodu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143504" y="4214818"/>
            <a:ext cx="2857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čisté prádlo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igelit, ručník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prostěradlo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horkou vodu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umyvadlo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nádobu na odpad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57224" y="4214818"/>
            <a:ext cx="7143800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00017 0.283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-0.00052 0.11944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347</Words>
  <Application>Microsoft Office PowerPoint</Application>
  <PresentationFormat>Předvádění na obrazovce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6. 5. 2013 Autor:   Ing. Ivana Náplavová Určeno pro předmět: První pomoc  Tematická oblast:  Poranění a akutní stavy Obor vzdělání:  Masér sportovní a rekondiční 69-41-L/002 1. ročník Název výukového materiálu:  Výuková prezentace: Překotný porod Popis využití:  Porodní fáze, ošetření novorozence, poporodní péče    o rodičku,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40</cp:revision>
  <dcterms:created xsi:type="dcterms:W3CDTF">2012-08-01T06:56:25Z</dcterms:created>
  <dcterms:modified xsi:type="dcterms:W3CDTF">2013-06-07T19:18:47Z</dcterms:modified>
</cp:coreProperties>
</file>