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6" r:id="rId3"/>
    <p:sldId id="273" r:id="rId4"/>
    <p:sldId id="271" r:id="rId5"/>
    <p:sldId id="259" r:id="rId6"/>
    <p:sldId id="261" r:id="rId7"/>
    <p:sldId id="260" r:id="rId8"/>
    <p:sldId id="262" r:id="rId9"/>
    <p:sldId id="270" r:id="rId10"/>
    <p:sldId id="257" r:id="rId11"/>
    <p:sldId id="265" r:id="rId12"/>
    <p:sldId id="269" r:id="rId13"/>
    <p:sldId id="267" r:id="rId14"/>
    <p:sldId id="274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0" autoAdjust="0"/>
    <p:restoredTop sz="94718" autoAdjust="0"/>
  </p:normalViewPr>
  <p:slideViewPr>
    <p:cSldViewPr>
      <p:cViewPr>
        <p:scale>
          <a:sx n="66" d="100"/>
          <a:sy n="66" d="100"/>
        </p:scale>
        <p:origin x="-76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9967B-35F6-4E1A-AE6E-B233B053851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2297D6B-C0CC-4948-8764-FA7ADB59409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algn="ctr" defTabSz="914400" rtl="0" eaLnBrk="1" latinLnBrk="0" hangingPunct="1"/>
          <a:r>
            <a:rPr lang="cs-CZ" sz="2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  <a:ea typeface="+mn-ea"/>
              <a:cs typeface="Consolas" pitchFamily="49" charset="0"/>
            </a:rPr>
            <a:t>DIGITALIZAČNÍ ZAŘÍZENÍ</a:t>
          </a:r>
        </a:p>
        <a:p>
          <a:pPr marL="0" algn="ctr" defTabSz="914400" rtl="0" eaLnBrk="1" latinLnBrk="0" hangingPunct="1"/>
          <a:r>
            <a:rPr lang="cs-CZ" sz="2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  <a:ea typeface="+mn-ea"/>
              <a:cs typeface="Consolas" pitchFamily="49" charset="0"/>
            </a:rPr>
            <a:t>A VZNIK OBRAZOVÉHO SOUBORU</a:t>
          </a:r>
          <a:r>
            <a:rPr lang="cs-CZ" sz="2400" b="1" kern="1200" dirty="0" smtClean="0">
              <a:solidFill>
                <a:schemeClr val="bg1"/>
              </a:solidFill>
            </a:rPr>
            <a:t>  </a:t>
          </a:r>
          <a:endParaRPr lang="cs-CZ" sz="2400" kern="1200" dirty="0">
            <a:solidFill>
              <a:schemeClr val="bg1"/>
            </a:solidFill>
          </a:endParaRPr>
        </a:p>
      </dgm:t>
    </dgm:pt>
    <dgm:pt modelId="{7A11785D-5C21-45D1-8F58-9A6F353FDCFF}" type="parTrans" cxnId="{E277274B-DDDA-47B8-B424-497CAC3F4203}">
      <dgm:prSet/>
      <dgm:spPr/>
      <dgm:t>
        <a:bodyPr/>
        <a:lstStyle/>
        <a:p>
          <a:endParaRPr lang="cs-CZ"/>
        </a:p>
      </dgm:t>
    </dgm:pt>
    <dgm:pt modelId="{0C0DAA3F-5F97-4374-95CB-E9ED7F444B33}" type="sibTrans" cxnId="{E277274B-DDDA-47B8-B424-497CAC3F4203}">
      <dgm:prSet/>
      <dgm:spPr/>
      <dgm:t>
        <a:bodyPr/>
        <a:lstStyle/>
        <a:p>
          <a:endParaRPr lang="cs-CZ"/>
        </a:p>
      </dgm:t>
    </dgm:pt>
    <dgm:pt modelId="{49D97319-B8B9-4CFA-A9A7-F689FDBB1461}" type="pres">
      <dgm:prSet presAssocID="{5D69967B-35F6-4E1A-AE6E-B233B05385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568797E-0BEB-43B9-8019-3ED51E834C00}" type="pres">
      <dgm:prSet presAssocID="{C2297D6B-C0CC-4948-8764-FA7ADB59409A}" presName="parentText" presStyleLbl="node1" presStyleIdx="0" presStyleCnt="1" custScaleX="101521" custScaleY="316090" custLinFactY="180765" custLinFactNeighborX="-965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277274B-DDDA-47B8-B424-497CAC3F4203}" srcId="{5D69967B-35F6-4E1A-AE6E-B233B0538517}" destId="{C2297D6B-C0CC-4948-8764-FA7ADB59409A}" srcOrd="0" destOrd="0" parTransId="{7A11785D-5C21-45D1-8F58-9A6F353FDCFF}" sibTransId="{0C0DAA3F-5F97-4374-95CB-E9ED7F444B33}"/>
    <dgm:cxn modelId="{FE09F312-83A9-4AF1-96B2-DED385BFE62F}" type="presOf" srcId="{C2297D6B-C0CC-4948-8764-FA7ADB59409A}" destId="{D568797E-0BEB-43B9-8019-3ED51E834C00}" srcOrd="0" destOrd="0" presId="urn:microsoft.com/office/officeart/2005/8/layout/vList2"/>
    <dgm:cxn modelId="{A08B60E9-5A9C-47BD-AD43-8888AE80977A}" type="presOf" srcId="{5D69967B-35F6-4E1A-AE6E-B233B0538517}" destId="{49D97319-B8B9-4CFA-A9A7-F689FDBB1461}" srcOrd="0" destOrd="0" presId="urn:microsoft.com/office/officeart/2005/8/layout/vList2"/>
    <dgm:cxn modelId="{E6C69E5C-89F7-4C8D-9628-80B30E17AC83}" type="presParOf" srcId="{49D97319-B8B9-4CFA-A9A7-F689FDBB1461}" destId="{D568797E-0BEB-43B9-8019-3ED51E834C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50416E-05D0-4741-A16C-669862EF61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245BFC-F9F8-44B9-A294-3B105155474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PRACOVNÍ POSTUP</a:t>
          </a:r>
        </a:p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U KLASICKÉ FOTOGRAFIE </a:t>
          </a:r>
          <a:endParaRPr lang="cs-CZ" sz="1800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CCF0B583-6136-4545-BB9A-EA07CC6D2FC5}" type="parTrans" cxnId="{D764E402-4CFB-4812-8D8C-44A3186975A4}">
      <dgm:prSet/>
      <dgm:spPr/>
      <dgm:t>
        <a:bodyPr/>
        <a:lstStyle/>
        <a:p>
          <a:endParaRPr lang="cs-CZ"/>
        </a:p>
      </dgm:t>
    </dgm:pt>
    <dgm:pt modelId="{C20C851A-A347-4E76-AE85-7F0A8B483676}" type="sibTrans" cxnId="{D764E402-4CFB-4812-8D8C-44A3186975A4}">
      <dgm:prSet/>
      <dgm:spPr/>
      <dgm:t>
        <a:bodyPr/>
        <a:lstStyle/>
        <a:p>
          <a:endParaRPr lang="cs-CZ"/>
        </a:p>
      </dgm:t>
    </dgm:pt>
    <dgm:pt modelId="{E3999AB3-2926-415D-97F8-8E8F58C2B37C}" type="pres">
      <dgm:prSet presAssocID="{5250416E-05D0-4741-A16C-669862EF61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62DD2E0-E26E-419F-AC57-5E3959081BBD}" type="pres">
      <dgm:prSet presAssocID="{36245BFC-F9F8-44B9-A294-3B105155474C}" presName="parentText" presStyleLbl="node1" presStyleIdx="0" presStyleCnt="1" custScaleY="219214" custLinFactNeighborX="-7436" custLinFactNeighborY="-2376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8599797-CDB7-46AF-9DA8-B54850C44579}" type="presOf" srcId="{5250416E-05D0-4741-A16C-669862EF6188}" destId="{E3999AB3-2926-415D-97F8-8E8F58C2B37C}" srcOrd="0" destOrd="0" presId="urn:microsoft.com/office/officeart/2005/8/layout/vList2"/>
    <dgm:cxn modelId="{BB2F7B48-4DBE-4B96-B8DC-27C4ADCCB889}" type="presOf" srcId="{36245BFC-F9F8-44B9-A294-3B105155474C}" destId="{C62DD2E0-E26E-419F-AC57-5E3959081BBD}" srcOrd="0" destOrd="0" presId="urn:microsoft.com/office/officeart/2005/8/layout/vList2"/>
    <dgm:cxn modelId="{D764E402-4CFB-4812-8D8C-44A3186975A4}" srcId="{5250416E-05D0-4741-A16C-669862EF6188}" destId="{36245BFC-F9F8-44B9-A294-3B105155474C}" srcOrd="0" destOrd="0" parTransId="{CCF0B583-6136-4545-BB9A-EA07CC6D2FC5}" sibTransId="{C20C851A-A347-4E76-AE85-7F0A8B483676}"/>
    <dgm:cxn modelId="{BD81F911-0409-4DEB-81D6-B1EB0A09B843}" type="presParOf" srcId="{E3999AB3-2926-415D-97F8-8E8F58C2B37C}" destId="{C62DD2E0-E26E-419F-AC57-5E3959081B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68797E-0BEB-43B9-8019-3ED51E834C00}">
      <dsp:nvSpPr>
        <dsp:cNvPr id="0" name=""/>
        <dsp:cNvSpPr/>
      </dsp:nvSpPr>
      <dsp:spPr>
        <a:xfrm>
          <a:off x="0" y="2102"/>
          <a:ext cx="5537733" cy="1075115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  <a:ea typeface="+mn-ea"/>
              <a:cs typeface="Consolas" pitchFamily="49" charset="0"/>
            </a:rPr>
            <a:t>DIGITALIZAČNÍ ZAŘÍZENÍ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  <a:ea typeface="+mn-ea"/>
              <a:cs typeface="Consolas" pitchFamily="49" charset="0"/>
            </a:rPr>
            <a:t>A VZNIK OBRAZOVÉHO SOUBORU</a:t>
          </a:r>
          <a:r>
            <a:rPr lang="cs-CZ" sz="2400" b="1" kern="1200" dirty="0" smtClean="0">
              <a:solidFill>
                <a:schemeClr val="bg1"/>
              </a:solidFill>
            </a:rPr>
            <a:t>  </a:t>
          </a:r>
          <a:endParaRPr lang="cs-CZ" sz="2400" kern="1200" dirty="0">
            <a:solidFill>
              <a:schemeClr val="bg1"/>
            </a:solidFill>
          </a:endParaRPr>
        </a:p>
      </dsp:txBody>
      <dsp:txXfrm>
        <a:off x="0" y="2102"/>
        <a:ext cx="5537733" cy="10751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DD2E0-E26E-419F-AC57-5E3959081BBD}">
      <dsp:nvSpPr>
        <dsp:cNvPr id="0" name=""/>
        <dsp:cNvSpPr/>
      </dsp:nvSpPr>
      <dsp:spPr>
        <a:xfrm>
          <a:off x="0" y="17370"/>
          <a:ext cx="2905250" cy="730255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PRACOVNÍ POSTUP</a:t>
          </a:r>
        </a:p>
        <a:p>
          <a:pPr marL="0"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rPr>
            <a:t>U KLASICKÉ FOTOGRAFIE </a:t>
          </a:r>
          <a:endParaRPr lang="cs-CZ" sz="1800" kern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0" y="17370"/>
        <a:ext cx="2905250" cy="730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dirty="0" smtClean="0"/>
              <a:t>VY_32_INOVACE_OVF20160ŽIŽ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7780E-C81E-4017-AF21-A417CE8D6C5D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42A2-E94A-4BED-B215-29A7A9656A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7966692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dirty="0" smtClean="0"/>
              <a:t>VY_32_INOVACE_OVF20160ŽIŽ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F10E-9C76-4B2E-805F-637C88D17E75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D795-D4A6-4F0D-BE15-C18BF790F7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555472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VY_32_INOVACE_OVF20160ŽIŽ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4A60-9C78-4285-BDA3-171E0D586CE6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20F8-B995-4D2F-A016-8AA7DBFA830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DE1A-196F-405A-B3B0-A0F9D1DD24E0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3FB6-F281-4132-B32B-EE5B5696309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111-7A0A-43DA-BD6E-80E69B3A22C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2D15-679C-4E45-95A1-2A770F79CB8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1B20-FF1A-4AC1-94DD-BE026DA4544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B432-BD03-4A56-B336-35F48DF8BB1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FDE6-945C-46DA-995B-FCB75E4317F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2C9B-EE21-413D-A92F-F684B68C70A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FC-1A23-49CB-ACC0-EF0ABCE2DFD5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DCE1CA-B453-453F-83D1-516376782ED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File:SLR_cross_section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mmons.wikimedia.org/w/index.php?title=File:Flag_of_the_United_Kingdom.svg&amp;page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7524" y="1478389"/>
            <a:ext cx="8568952" cy="452431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/>
                </a:solidFill>
              </a:rPr>
              <a:t>Výukový materiál v rámci projektu OPVK 1.5 Peníze středním školám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/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/>
              <a:t>Číslo projektu:		CZ.1.07/1.5.00/34.0883 </a:t>
            </a:r>
          </a:p>
          <a:p>
            <a:r>
              <a:rPr lang="cs-CZ" sz="1600" dirty="0"/>
              <a:t>Název projektu:		Rozvoj vzdělanosti</a:t>
            </a:r>
          </a:p>
          <a:p>
            <a:r>
              <a:rPr lang="cs-CZ" sz="1600" dirty="0"/>
              <a:t>Číslo šablony:   		III/2</a:t>
            </a:r>
            <a:br>
              <a:rPr lang="cs-CZ" sz="1600" dirty="0"/>
            </a:br>
            <a:r>
              <a:rPr lang="cs-CZ" sz="1600" dirty="0"/>
              <a:t>Datum vytvoření:	</a:t>
            </a:r>
            <a:r>
              <a:rPr lang="cs-CZ" sz="1600" dirty="0" smtClean="0"/>
              <a:t>	6. 11. 2012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Autor:			</a:t>
            </a:r>
            <a:r>
              <a:rPr lang="cs-CZ" sz="1600" dirty="0" err="1" smtClean="0"/>
              <a:t>MgA</a:t>
            </a:r>
            <a:r>
              <a:rPr lang="cs-CZ" sz="1600" dirty="0" smtClean="0"/>
              <a:t>. Jiří Žižka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Určeno pro předmět:       </a:t>
            </a:r>
            <a:r>
              <a:rPr lang="cs-CZ" sz="1600" dirty="0" smtClean="0"/>
              <a:t>	Odborný výcvik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Tematická </a:t>
            </a:r>
            <a:r>
              <a:rPr lang="cs-CZ" sz="1600" dirty="0" smtClean="0"/>
              <a:t>oblast:		Porovnání </a:t>
            </a:r>
            <a:r>
              <a:rPr lang="cs-CZ" sz="1600" dirty="0"/>
              <a:t>klasické a digitální fotografie, 2. roč.</a:t>
            </a:r>
          </a:p>
          <a:p>
            <a:endParaRPr lang="cs-CZ" sz="1600" dirty="0"/>
          </a:p>
          <a:p>
            <a:r>
              <a:rPr lang="cs-CZ" sz="1600" dirty="0" smtClean="0"/>
              <a:t>Obor </a:t>
            </a:r>
            <a:r>
              <a:rPr lang="cs-CZ" sz="1600" dirty="0"/>
              <a:t>vzdělání:		</a:t>
            </a:r>
            <a:r>
              <a:rPr lang="cs-CZ" sz="1600" dirty="0" smtClean="0"/>
              <a:t> Fotograf (34-56-L/01), 2. </a:t>
            </a:r>
            <a:r>
              <a:rPr lang="cs-CZ" sz="1600" dirty="0"/>
              <a:t>ročník</a:t>
            </a:r>
            <a:br>
              <a:rPr lang="cs-CZ" sz="1600" dirty="0"/>
            </a:br>
            <a:r>
              <a:rPr lang="cs-CZ" sz="1600" dirty="0"/>
              <a:t>                                            </a:t>
            </a:r>
            <a:br>
              <a:rPr lang="cs-CZ" sz="1600" dirty="0"/>
            </a:br>
            <a:r>
              <a:rPr lang="cs-CZ" sz="1600" dirty="0"/>
              <a:t>Název výukového materiálu: </a:t>
            </a:r>
            <a:r>
              <a:rPr lang="cs-CZ" sz="1600" dirty="0" smtClean="0"/>
              <a:t>	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: lekce č. 1. 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Popis využití: </a:t>
            </a:r>
            <a:r>
              <a:rPr lang="cs-CZ" sz="1600" dirty="0" smtClean="0"/>
              <a:t>	Výukový materiál o úpravách a zpracování digitální fotografie </a:t>
            </a:r>
          </a:p>
          <a:p>
            <a:r>
              <a:rPr lang="cs-CZ" sz="1600" dirty="0" smtClean="0"/>
              <a:t>		s využitím programu 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/>
              <a:t>Čas</a:t>
            </a:r>
            <a:r>
              <a:rPr lang="cs-CZ" sz="1600" dirty="0" smtClean="0"/>
              <a:t>: 		60 minut</a:t>
            </a:r>
            <a:endParaRPr lang="cs-CZ" sz="1600" dirty="0"/>
          </a:p>
        </p:txBody>
      </p:sp>
      <p:sp>
        <p:nvSpPr>
          <p:cNvPr id="5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1026" name="Picture 2" descr="J:\_______SABLONY_PHOTOSHOP\_VYKAZY_ZAZNAMY\TITULKA+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98" y="332656"/>
            <a:ext cx="5850405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6067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5250">
        <p:fade/>
      </p:transition>
    </mc:Choice>
    <mc:Fallback>
      <p:transition spd="med" advTm="5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3760138" y="5048016"/>
            <a:ext cx="254005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/>
              <a:t>TISK, </a:t>
            </a:r>
            <a:endParaRPr lang="cs-CZ" b="1" dirty="0" smtClean="0"/>
          </a:p>
          <a:p>
            <a:pPr algn="ctr"/>
            <a:r>
              <a:rPr lang="cs-CZ" b="1" dirty="0" smtClean="0"/>
              <a:t>OSVIT,</a:t>
            </a:r>
          </a:p>
          <a:p>
            <a:pPr algn="ctr"/>
            <a:r>
              <a:rPr lang="cs-CZ" b="1" dirty="0" smtClean="0"/>
              <a:t>PROJEKCE</a:t>
            </a:r>
            <a:r>
              <a:rPr lang="cs-CZ" b="1" dirty="0"/>
              <a:t>, </a:t>
            </a:r>
            <a:endParaRPr lang="cs-CZ" b="1" dirty="0" smtClean="0"/>
          </a:p>
          <a:p>
            <a:pPr algn="ctr"/>
            <a:r>
              <a:rPr lang="cs-CZ" b="1" dirty="0" smtClean="0"/>
              <a:t>WEBOVÁ PREZENTACE</a:t>
            </a: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>
            <a:off x="3203848" y="3687415"/>
            <a:ext cx="504056" cy="2456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10" name="Šipka doprava 9"/>
          <p:cNvSpPr/>
          <p:nvPr/>
        </p:nvSpPr>
        <p:spPr>
          <a:xfrm>
            <a:off x="5353228" y="3687415"/>
            <a:ext cx="504056" cy="2456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12" name="Šipka doprava 11"/>
          <p:cNvSpPr/>
          <p:nvPr/>
        </p:nvSpPr>
        <p:spPr>
          <a:xfrm>
            <a:off x="524526" y="5408056"/>
            <a:ext cx="504056" cy="2456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16" name="Šipka doprava 15"/>
          <p:cNvSpPr/>
          <p:nvPr/>
        </p:nvSpPr>
        <p:spPr>
          <a:xfrm>
            <a:off x="3078120" y="5445443"/>
            <a:ext cx="504056" cy="2456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2" name="TextovéPole 1"/>
          <p:cNvSpPr txBox="1"/>
          <p:nvPr/>
        </p:nvSpPr>
        <p:spPr>
          <a:xfrm>
            <a:off x="185990" y="3502749"/>
            <a:ext cx="27442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/>
              <a:t>DIGITÁLNÍ </a:t>
            </a:r>
            <a:r>
              <a:rPr lang="cs-CZ" b="1" dirty="0" smtClean="0"/>
              <a:t>FOTOAPARÁT</a:t>
            </a:r>
          </a:p>
          <a:p>
            <a:pPr algn="ctr"/>
            <a:r>
              <a:rPr lang="cs-CZ" b="1" dirty="0" smtClean="0"/>
              <a:t>CMOS </a:t>
            </a:r>
            <a:r>
              <a:rPr lang="cs-CZ" b="1" dirty="0"/>
              <a:t>SENZOR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28317" y="3646765"/>
            <a:ext cx="12186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EXPOZICE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31967" y="3513782"/>
            <a:ext cx="297709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/>
              <a:t>OBRAZOVÝ SOUBOR (OSO</a:t>
            </a:r>
            <a:r>
              <a:rPr lang="cs-CZ" b="1" dirty="0" smtClean="0"/>
              <a:t>)</a:t>
            </a:r>
          </a:p>
          <a:p>
            <a:pPr algn="ctr"/>
            <a:r>
              <a:rPr lang="cs-CZ" b="1" dirty="0" smtClean="0"/>
              <a:t>ZDROJOVÝ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68843" y="5265781"/>
            <a:ext cx="17540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/>
              <a:t>PŘENOS DO </a:t>
            </a:r>
            <a:r>
              <a:rPr lang="cs-CZ" b="1" dirty="0" smtClean="0"/>
              <a:t>PC</a:t>
            </a:r>
          </a:p>
          <a:p>
            <a:pPr algn="ctr"/>
            <a:r>
              <a:rPr lang="cs-CZ" b="1" dirty="0" smtClean="0"/>
              <a:t>EDITACE V </a:t>
            </a:r>
            <a:r>
              <a:rPr lang="cs-CZ" b="1" dirty="0"/>
              <a:t>PC</a:t>
            </a:r>
          </a:p>
        </p:txBody>
      </p:sp>
      <p:grpSp>
        <p:nvGrpSpPr>
          <p:cNvPr id="23" name="Skupina 22"/>
          <p:cNvGrpSpPr/>
          <p:nvPr/>
        </p:nvGrpSpPr>
        <p:grpSpPr>
          <a:xfrm>
            <a:off x="2915817" y="2119790"/>
            <a:ext cx="3456383" cy="877162"/>
            <a:chOff x="-1" y="0"/>
            <a:chExt cx="3108809" cy="877162"/>
          </a:xfrm>
        </p:grpSpPr>
        <p:sp>
          <p:nvSpPr>
            <p:cNvPr id="24" name="Zaoblený obdélník 23"/>
            <p:cNvSpPr/>
            <p:nvPr/>
          </p:nvSpPr>
          <p:spPr>
            <a:xfrm>
              <a:off x="-1" y="0"/>
              <a:ext cx="3108809" cy="87716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5" name="Zaoblený obdélník 4"/>
            <p:cNvSpPr/>
            <p:nvPr/>
          </p:nvSpPr>
          <p:spPr>
            <a:xfrm>
              <a:off x="42820" y="42820"/>
              <a:ext cx="2819610" cy="791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PRACOVNÍ POSTUP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U DIGITÁLNÍ FOTOGRAFIE </a:t>
              </a:r>
              <a:endParaRPr lang="cs-CZ" sz="18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1803133" y="625693"/>
            <a:ext cx="5537733" cy="1075115"/>
            <a:chOff x="0" y="2102"/>
            <a:chExt cx="5537733" cy="1075115"/>
          </a:xfrm>
        </p:grpSpPr>
        <p:sp>
          <p:nvSpPr>
            <p:cNvPr id="26" name="Zaoblený obdélník 25"/>
            <p:cNvSpPr/>
            <p:nvPr/>
          </p:nvSpPr>
          <p:spPr>
            <a:xfrm>
              <a:off x="0" y="2102"/>
              <a:ext cx="5537733" cy="1075115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7" name="Zaoblený obdélník 4"/>
            <p:cNvSpPr/>
            <p:nvPr/>
          </p:nvSpPr>
          <p:spPr>
            <a:xfrm>
              <a:off x="52483" y="54585"/>
              <a:ext cx="5432767" cy="970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6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olas" pitchFamily="49" charset="0"/>
                  <a:ea typeface="+mn-ea"/>
                  <a:cs typeface="Consolas" pitchFamily="49" charset="0"/>
                </a:rPr>
                <a:t>DIGITALIZAČNÍ ZAŘÍZENÍ</a:t>
              </a:r>
            </a:p>
            <a:p>
              <a:pPr marL="0" lvl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6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olas" pitchFamily="49" charset="0"/>
                  <a:ea typeface="+mn-ea"/>
                  <a:cs typeface="Consolas" pitchFamily="49" charset="0"/>
                </a:rPr>
                <a:t>A VZNIK OBRAZOVÉHO SOUBORU</a:t>
              </a:r>
              <a:r>
                <a:rPr lang="cs-CZ" sz="2400" b="1" kern="1200" dirty="0" smtClean="0">
                  <a:solidFill>
                    <a:schemeClr val="bg1"/>
                  </a:solidFill>
                </a:rPr>
                <a:t>  </a:t>
              </a:r>
              <a:endParaRPr lang="cs-CZ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1909743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9218" name="Picture 2" descr="http://upload.wikimedia.org/wikipedia/commons/1/1f/Sensor_IMG_2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268760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72200" y="6093296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67716" y="332656"/>
            <a:ext cx="4408579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100" b="1" dirty="0" smtClean="0"/>
              <a:t>Digitální stěna</a:t>
            </a:r>
          </a:p>
          <a:p>
            <a:pPr algn="ctr"/>
            <a:r>
              <a:rPr lang="cs-CZ" sz="2100" b="1" dirty="0" smtClean="0"/>
              <a:t>pro </a:t>
            </a:r>
            <a:r>
              <a:rPr lang="cs-CZ" sz="2100" b="1" dirty="0" err="1" smtClean="0"/>
              <a:t>středoformátovou</a:t>
            </a:r>
            <a:r>
              <a:rPr lang="cs-CZ" sz="2100" b="1" dirty="0" smtClean="0"/>
              <a:t> zrcadlovku</a:t>
            </a:r>
            <a:endParaRPr lang="cs-CZ" sz="2100" b="1" dirty="0"/>
          </a:p>
        </p:txBody>
      </p:sp>
    </p:spTree>
    <p:extLst>
      <p:ext uri="{BB962C8B-B14F-4D97-AF65-F5344CB8AC3E}">
        <p14:creationId xmlns="" xmlns:p14="http://schemas.microsoft.com/office/powerpoint/2010/main" val="2197851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5" name="Picture 4" descr="http://upload.wikimedia.org/wikipedia/commons/thumb/3/37/Bayer_pattern_on_sensor.svg/2000px-Bayer_pattern_on_sensor.svg.png?uselang=f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1493658" y="980728"/>
            <a:ext cx="6444716" cy="4189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475578" y="404664"/>
            <a:ext cx="286328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800" b="1" dirty="0" smtClean="0"/>
              <a:t>Bayerova maska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20272" y="4797152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9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95536" y="5445224"/>
            <a:ext cx="835292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200" b="1" dirty="0" smtClean="0"/>
              <a:t>Bayerova maska je pole barevných filtrů, který se používá k filtraci světla dopadajícího na snímací čip u většiny jednočipových digitálních fotoaparátů. </a:t>
            </a:r>
          </a:p>
        </p:txBody>
      </p:sp>
      <p:sp>
        <p:nvSpPr>
          <p:cNvPr id="10" name="Šipka doprava 9"/>
          <p:cNvSpPr/>
          <p:nvPr/>
        </p:nvSpPr>
        <p:spPr>
          <a:xfrm rot="10800000">
            <a:off x="6012160" y="1844824"/>
            <a:ext cx="2257096" cy="7920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588224" y="206084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Snímací čip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1862717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7170" name="Picture 2" descr="http://upload.wikimedia.org/wikipedia/commons/thumb/1/1c/Bayer_pattern_on_sensor_profile.svg/2000px-Bayer_pattern_on_sensor_profil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092"/>
          <a:stretch>
            <a:fillRect/>
          </a:stretch>
        </p:blipFill>
        <p:spPr bwMode="auto">
          <a:xfrm>
            <a:off x="2123728" y="116632"/>
            <a:ext cx="4824536" cy="4480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51520" y="4653136"/>
            <a:ext cx="864096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Maska se skládá ze tří druhů filtrů, každý propouští jen světlo jedné vlnové délky – červené, modré nebo zelené. Jsou uspořádány v pravidelné mřížce, přičemž prvků propouštějících zelenou je 2× více než prvků propouštějící ostatní 2 barvy. Vyšší počet zelených elementů odráží vlastnosti lidského oka, které je nejcitlivější právě na tuto barvu.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20272" y="4149080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10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80671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11266" name="Picture 2" descr="http://upload.wikimedia.org/wikipedia/commons/thumb/9/9a/Sensor_sizes_overlaid_inside_-_updated.svg/2000px-Sensor_sizes_overlaid_inside_-_update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64" y="908720"/>
            <a:ext cx="6864873" cy="5615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895539" y="6140772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11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299199" y="548680"/>
            <a:ext cx="454560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800" dirty="0" smtClean="0"/>
              <a:t>Porovnání velikostí senzorů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1862717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1262" y="692696"/>
            <a:ext cx="8757718" cy="8294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b="1" dirty="0" smtClean="0"/>
              <a:t>Zdroje obrázků:</a:t>
            </a:r>
          </a:p>
          <a:p>
            <a:endParaRPr lang="cs-CZ" sz="1400" b="1" dirty="0" smtClean="0"/>
          </a:p>
          <a:p>
            <a:r>
              <a:rPr lang="cs-CZ" sz="1400" dirty="0" smtClean="0"/>
              <a:t>Obr. 1	http://commons.wikimedia.org/wiki/File:SLR_cross_section.svg?uselang=cs, 6. 11. 2012</a:t>
            </a:r>
          </a:p>
          <a:p>
            <a:r>
              <a:rPr lang="cs-CZ" sz="1400" dirty="0" smtClean="0"/>
              <a:t>Obr. 2	http://commons.wikimedia.org/wiki/File:Photographic_Film_135.svg, 6. 11. 2012</a:t>
            </a:r>
          </a:p>
          <a:p>
            <a:r>
              <a:rPr lang="cs-CZ" sz="1400" dirty="0" smtClean="0"/>
              <a:t>Obr. 3	http://commons.wikimedia.org/wiki/File:135_film_perforations.jpg, 6. 11. 2012</a:t>
            </a:r>
          </a:p>
          <a:p>
            <a:r>
              <a:rPr lang="cs-CZ" sz="1400" dirty="0" smtClean="0"/>
              <a:t>Obr. 4	http://commons.wikimedia.org/wiki/File:Pozytyw_i_negatyw.jpg?uselang=cs, 6. 11. 2012</a:t>
            </a:r>
          </a:p>
          <a:p>
            <a:r>
              <a:rPr lang="cs-CZ" sz="1400" dirty="0" smtClean="0"/>
              <a:t>Obr. 5	http://en.wikipedia.org/wiki/File:Various-films.jpg, 6. 11. 2012</a:t>
            </a:r>
          </a:p>
          <a:p>
            <a:r>
              <a:rPr lang="cs-CZ" sz="1400" dirty="0" smtClean="0"/>
              <a:t>Obr. 6	http://en.wikipedia.org/wiki/File:35mm_MF_LF_Comparison.svg, 6. 11. 2012</a:t>
            </a:r>
          </a:p>
          <a:p>
            <a:r>
              <a:rPr lang="cs-CZ" sz="1400" dirty="0" smtClean="0"/>
              <a:t>Obr. 7	http://en.wikipedia.org/wiki/File:13x18_%D9%86%DA%AF%D8%A7%D8%AA%D9%8A%D9%88_</a:t>
            </a:r>
          </a:p>
          <a:p>
            <a:r>
              <a:rPr lang="cs-CZ" sz="1400" smtClean="0"/>
              <a:t>	%</a:t>
            </a:r>
            <a:r>
              <a:rPr lang="cs-CZ" sz="1400" dirty="0" smtClean="0"/>
              <a:t>D8%A7%D9%8A%D9%84%D9%81%D9%88%D8%B1%D8%AF_002.jpg, 6. 11. 2012</a:t>
            </a:r>
          </a:p>
          <a:p>
            <a:r>
              <a:rPr lang="cs-CZ" sz="1400" dirty="0" smtClean="0"/>
              <a:t>Obr. 8	http://en.wikipedia.org/wiki/File:Sensor_IMG_2924.jpg, 6. 11. 2012</a:t>
            </a:r>
          </a:p>
          <a:p>
            <a:r>
              <a:rPr lang="cs-CZ" sz="1400" dirty="0" smtClean="0"/>
              <a:t>Obr. 9	http://commons.wikimedia.org/wiki/File:Bayer_pattern_on_sensor.svg?uselang=fr, 6. 11. 2012</a:t>
            </a:r>
          </a:p>
          <a:p>
            <a:r>
              <a:rPr lang="cs-CZ" sz="1400" dirty="0" smtClean="0"/>
              <a:t>Obr. 10	http://commons.wikimedia.org/wiki/File:Bayer_pattern_on_sensor_profile.svg, 6. 11, 2012</a:t>
            </a:r>
          </a:p>
          <a:p>
            <a:r>
              <a:rPr lang="cs-CZ" sz="1400" dirty="0" smtClean="0"/>
              <a:t>Obr. 11	http://en.wikipedia.org/wiki/File:Sensor_sizes_overlaid_inside_-_updated.svg, 6. 11. 2012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500" b="1" dirty="0" smtClean="0"/>
              <a:t>Použitá literatura:</a:t>
            </a:r>
          </a:p>
          <a:p>
            <a:endParaRPr lang="cs-CZ" sz="2400" b="1" dirty="0" smtClean="0"/>
          </a:p>
          <a:p>
            <a:pPr>
              <a:tabLst>
                <a:tab pos="449263" algn="l"/>
              </a:tabLst>
            </a:pPr>
            <a:r>
              <a:rPr lang="cs-CZ" sz="1400" dirty="0" smtClean="0"/>
              <a:t>1.		</a:t>
            </a:r>
            <a:r>
              <a:rPr lang="cs-CZ" sz="1400" dirty="0" err="1" smtClean="0"/>
              <a:t>Eismann</a:t>
            </a:r>
            <a:r>
              <a:rPr lang="cs-CZ" sz="1400" dirty="0" smtClean="0"/>
              <a:t>, </a:t>
            </a:r>
            <a:r>
              <a:rPr lang="cs-CZ" sz="1400" dirty="0" err="1" smtClean="0"/>
              <a:t>Katrin</a:t>
            </a:r>
            <a:r>
              <a:rPr lang="cs-CZ" sz="1400" dirty="0" smtClean="0"/>
              <a:t>: </a:t>
            </a:r>
            <a:r>
              <a:rPr lang="cs-CZ" sz="1400" dirty="0" err="1" smtClean="0"/>
              <a:t>Photoshop</a:t>
            </a:r>
            <a:r>
              <a:rPr lang="cs-CZ" sz="1400" dirty="0" smtClean="0"/>
              <a:t> – retuš a restaurování fotografie, </a:t>
            </a:r>
            <a:r>
              <a:rPr lang="cs-CZ" sz="1400" dirty="0" err="1" smtClean="0"/>
              <a:t>Zoner</a:t>
            </a:r>
            <a:r>
              <a:rPr lang="cs-CZ" sz="1400" dirty="0" smtClean="0"/>
              <a:t> </a:t>
            </a:r>
            <a:r>
              <a:rPr lang="cs-CZ" sz="1400" dirty="0" err="1" smtClean="0"/>
              <a:t>Press</a:t>
            </a:r>
            <a:r>
              <a:rPr lang="cs-CZ" sz="1400" dirty="0" smtClean="0"/>
              <a:t>, Brno 2008.</a:t>
            </a:r>
          </a:p>
          <a:p>
            <a:pPr>
              <a:tabLst>
                <a:tab pos="449263" algn="l"/>
              </a:tabLst>
            </a:pPr>
            <a:r>
              <a:rPr lang="cs-CZ" sz="1400" dirty="0" smtClean="0"/>
              <a:t>2.		Adobe </a:t>
            </a:r>
            <a:r>
              <a:rPr lang="cs-CZ" sz="1400" dirty="0" err="1" smtClean="0"/>
              <a:t>Creative</a:t>
            </a:r>
            <a:r>
              <a:rPr lang="cs-CZ" sz="1400" dirty="0" smtClean="0"/>
              <a:t> Team: Adobe </a:t>
            </a:r>
            <a:r>
              <a:rPr lang="cs-CZ" sz="1400" dirty="0" err="1" smtClean="0"/>
              <a:t>Photoshop</a:t>
            </a:r>
            <a:r>
              <a:rPr lang="cs-CZ" sz="1400" dirty="0" smtClean="0"/>
              <a:t> CS5 - Oficiální výukový kurz, </a:t>
            </a:r>
            <a:r>
              <a:rPr lang="cs-CZ" sz="1400" dirty="0" err="1" smtClean="0"/>
              <a:t>Computer</a:t>
            </a:r>
            <a:r>
              <a:rPr lang="cs-CZ" sz="1400" dirty="0" smtClean="0"/>
              <a:t> </a:t>
            </a:r>
            <a:r>
              <a:rPr lang="cs-CZ" sz="1400" dirty="0" err="1" smtClean="0"/>
              <a:t>Press</a:t>
            </a:r>
            <a:r>
              <a:rPr lang="cs-CZ" sz="1400" dirty="0" smtClean="0"/>
              <a:t>, 2010.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500" dirty="0"/>
          </a:p>
          <a:p>
            <a:r>
              <a:rPr lang="cs-CZ" sz="1500" dirty="0" smtClean="0"/>
              <a:t>	</a:t>
            </a:r>
            <a:endParaRPr lang="cs-CZ" sz="1500" dirty="0"/>
          </a:p>
          <a:p>
            <a:endParaRPr lang="cs-CZ" sz="1500" dirty="0"/>
          </a:p>
        </p:txBody>
      </p:sp>
    </p:spTree>
    <p:extLst>
      <p:ext uri="{BB962C8B-B14F-4D97-AF65-F5344CB8AC3E}">
        <p14:creationId xmlns="" xmlns:p14="http://schemas.microsoft.com/office/powerpoint/2010/main" val="3616535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450514228"/>
              </p:ext>
            </p:extLst>
          </p:nvPr>
        </p:nvGraphicFramePr>
        <p:xfrm>
          <a:off x="1619672" y="692696"/>
          <a:ext cx="5537733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166920293"/>
              </p:ext>
            </p:extLst>
          </p:nvPr>
        </p:nvGraphicFramePr>
        <p:xfrm>
          <a:off x="2987824" y="2276872"/>
          <a:ext cx="290525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25422" y="3575178"/>
            <a:ext cx="26885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/>
              <a:t>ANALOGOVÝ  PŘÍSTROJ</a:t>
            </a:r>
          </a:p>
          <a:p>
            <a:pPr algn="ctr"/>
            <a:r>
              <a:rPr lang="cs-CZ" b="1" dirty="0"/>
              <a:t>FILMOVÝ </a:t>
            </a:r>
            <a:r>
              <a:rPr lang="cs-CZ" b="1" dirty="0" smtClean="0"/>
              <a:t>MATERIÁL</a:t>
            </a: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>
            <a:off x="3312296" y="3828980"/>
            <a:ext cx="504056" cy="2456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60368" y="3751455"/>
            <a:ext cx="1224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EXPOZICE</a:t>
            </a:r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>
            <a:off x="5359102" y="3818634"/>
            <a:ext cx="504056" cy="2456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537780" y="4981108"/>
            <a:ext cx="504056" cy="2456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58887" y="4818678"/>
            <a:ext cx="13853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NEGATIV </a:t>
            </a:r>
          </a:p>
          <a:p>
            <a:pPr algn="ctr"/>
            <a:r>
              <a:rPr lang="cs-CZ" b="1" dirty="0" smtClean="0"/>
              <a:t>DIAPOZITIV</a:t>
            </a:r>
            <a:endParaRPr lang="cs-CZ" b="1" dirty="0"/>
          </a:p>
        </p:txBody>
      </p:sp>
      <p:sp>
        <p:nvSpPr>
          <p:cNvPr id="16" name="Šipka doprava 15"/>
          <p:cNvSpPr/>
          <p:nvPr/>
        </p:nvSpPr>
        <p:spPr>
          <a:xfrm>
            <a:off x="2677614" y="5018495"/>
            <a:ext cx="504056" cy="2456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319304" y="4665910"/>
            <a:ext cx="442104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/>
              <a:t>VYVOLÁNÍ POZITIVU </a:t>
            </a:r>
            <a:r>
              <a:rPr lang="cs-CZ" b="1" dirty="0" smtClean="0"/>
              <a:t>V </a:t>
            </a:r>
            <a:r>
              <a:rPr lang="cs-CZ" b="1" dirty="0"/>
              <a:t>TEMNÉ </a:t>
            </a:r>
            <a:r>
              <a:rPr lang="cs-CZ" b="1" dirty="0" smtClean="0"/>
              <a:t>KOMOŘE </a:t>
            </a:r>
          </a:p>
          <a:p>
            <a:pPr algn="ctr"/>
            <a:r>
              <a:rPr lang="cs-CZ" b="1" dirty="0" smtClean="0"/>
              <a:t>FINÁLNÍ ÚPRAVY</a:t>
            </a:r>
          </a:p>
          <a:p>
            <a:pPr algn="ctr"/>
            <a:r>
              <a:rPr lang="cs-CZ" b="1" dirty="0" smtClean="0"/>
              <a:t>PREZENTACE</a:t>
            </a:r>
            <a:endParaRPr lang="cs-CZ" b="1" dirty="0"/>
          </a:p>
        </p:txBody>
      </p:sp>
      <p:sp>
        <p:nvSpPr>
          <p:cNvPr id="20" name="Zaoblený obdélník 4"/>
          <p:cNvSpPr/>
          <p:nvPr/>
        </p:nvSpPr>
        <p:spPr>
          <a:xfrm>
            <a:off x="-1188640" y="2060848"/>
            <a:ext cx="3134851" cy="7915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8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998030" y="3575178"/>
            <a:ext cx="27767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/>
              <a:t>CHEMICKÉ VYVOLÁVÁNÍ </a:t>
            </a:r>
            <a:endParaRPr lang="cs-CZ" b="1" dirty="0" smtClean="0"/>
          </a:p>
          <a:p>
            <a:pPr algn="ctr"/>
            <a:r>
              <a:rPr lang="cs-CZ" b="1" dirty="0" smtClean="0"/>
              <a:t>PROCES </a:t>
            </a:r>
            <a:r>
              <a:rPr lang="cs-CZ" b="1" dirty="0"/>
              <a:t>C41, </a:t>
            </a:r>
            <a:r>
              <a:rPr lang="cs-CZ" b="1" dirty="0" smtClean="0"/>
              <a:t>E6,B+W</a:t>
            </a:r>
            <a:endParaRPr lang="cs-CZ" b="1" dirty="0"/>
          </a:p>
        </p:txBody>
      </p:sp>
      <p:sp>
        <p:nvSpPr>
          <p:cNvPr id="19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4044177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6146" name="Picture 2" descr="http://upload.wikimedia.org/wikipedia/commons/thumb/a/a0/SLR_cross_section.svg/2000px-SLR_cross_secti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6624736" cy="5521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2482192" y="-963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4"/>
              </a:rPr>
              <a:t>http://en.wikipedia.org/wiki/File:SLR_cross_section.svg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1340768"/>
            <a:ext cx="288032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/>
              <a:t>1</a:t>
            </a:r>
            <a:r>
              <a:rPr lang="cs-CZ" dirty="0" smtClean="0"/>
              <a:t>. Objektiv</a:t>
            </a:r>
            <a:endParaRPr lang="cs-CZ" dirty="0"/>
          </a:p>
          <a:p>
            <a:r>
              <a:rPr lang="cs-CZ" dirty="0"/>
              <a:t>2</a:t>
            </a:r>
            <a:r>
              <a:rPr lang="cs-CZ" dirty="0" smtClean="0"/>
              <a:t>. Polopropustné </a:t>
            </a:r>
            <a:r>
              <a:rPr lang="cs-CZ" dirty="0"/>
              <a:t>zrcadlo </a:t>
            </a:r>
          </a:p>
          <a:p>
            <a:r>
              <a:rPr lang="cs-CZ" dirty="0"/>
              <a:t>3</a:t>
            </a:r>
            <a:r>
              <a:rPr lang="cs-CZ" dirty="0" smtClean="0"/>
              <a:t>. Závěrka</a:t>
            </a:r>
            <a:endParaRPr lang="cs-CZ" dirty="0"/>
          </a:p>
          <a:p>
            <a:r>
              <a:rPr lang="cs-CZ" dirty="0"/>
              <a:t>4</a:t>
            </a:r>
            <a:r>
              <a:rPr lang="cs-CZ" dirty="0" smtClean="0"/>
              <a:t>. Film </a:t>
            </a:r>
            <a:r>
              <a:rPr lang="cs-CZ" dirty="0"/>
              <a:t>nebo senzor</a:t>
            </a:r>
          </a:p>
          <a:p>
            <a:r>
              <a:rPr lang="cs-CZ" dirty="0"/>
              <a:t>5</a:t>
            </a:r>
            <a:r>
              <a:rPr lang="cs-CZ" dirty="0" smtClean="0"/>
              <a:t>. Zaostřovací </a:t>
            </a:r>
            <a:r>
              <a:rPr lang="cs-CZ" dirty="0"/>
              <a:t>matnice</a:t>
            </a:r>
          </a:p>
          <a:p>
            <a:r>
              <a:rPr lang="cs-CZ" dirty="0"/>
              <a:t>6</a:t>
            </a:r>
            <a:r>
              <a:rPr lang="cs-CZ" dirty="0" smtClean="0"/>
              <a:t>. Spojná </a:t>
            </a:r>
            <a:r>
              <a:rPr lang="cs-CZ" dirty="0"/>
              <a:t>čočka</a:t>
            </a:r>
          </a:p>
          <a:p>
            <a:r>
              <a:rPr lang="cs-CZ" dirty="0"/>
              <a:t>7</a:t>
            </a:r>
            <a:r>
              <a:rPr lang="cs-CZ" dirty="0" smtClean="0"/>
              <a:t>. Hranol</a:t>
            </a:r>
            <a:endParaRPr lang="cs-CZ" dirty="0"/>
          </a:p>
          <a:p>
            <a:r>
              <a:rPr lang="cs-CZ" dirty="0"/>
              <a:t>8</a:t>
            </a:r>
            <a:r>
              <a:rPr lang="cs-CZ" dirty="0" smtClean="0"/>
              <a:t>. Hledáček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99583" y="260648"/>
            <a:ext cx="4544834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cs-CZ" sz="2500" b="1" dirty="0">
                <a:solidFill>
                  <a:schemeClr val="lt1"/>
                </a:solidFill>
              </a:rPr>
              <a:t>Schéma jednooké zrcadlovky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12711" y="6084004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5422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ený obdélník 4"/>
          <p:cNvSpPr/>
          <p:nvPr/>
        </p:nvSpPr>
        <p:spPr>
          <a:xfrm>
            <a:off x="-1188640" y="2060848"/>
            <a:ext cx="3134851" cy="7915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8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21" name="Picture 4" descr="http://upload.wikimedia.org/wikipedia/commons/thumb/e/e5/Photographic_Film_135.svg/2000px-Photographic_Film_135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" y="1556792"/>
            <a:ext cx="5544000" cy="4382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4572000" y="3284984"/>
            <a:ext cx="432048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Filmová podložka</a:t>
            </a:r>
          </a:p>
          <a:p>
            <a:pPr marL="342900" indent="-342900">
              <a:buAutoNum type="arabicPeriod"/>
            </a:pPr>
            <a:r>
              <a:rPr lang="cs-CZ" dirty="0" smtClean="0"/>
              <a:t>Antireflexní vrstva</a:t>
            </a:r>
          </a:p>
          <a:p>
            <a:pPr marL="342900" indent="-342900">
              <a:buAutoNum type="arabicPeriod"/>
            </a:pPr>
            <a:r>
              <a:rPr lang="cs-CZ" dirty="0" smtClean="0"/>
              <a:t>Vrstva citlivá k červeným paprskům</a:t>
            </a:r>
          </a:p>
          <a:p>
            <a:pPr marL="342900" indent="-342900">
              <a:buAutoNum type="arabicPeriod"/>
            </a:pPr>
            <a:r>
              <a:rPr lang="cs-CZ" dirty="0" smtClean="0"/>
              <a:t>Vrstva citlivá k zeleným paprskům</a:t>
            </a:r>
            <a:r>
              <a:rPr lang="en-US" dirty="0" smtClean="0"/>
              <a:t> 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Žlutě zabarvená filtrační mezivrstva</a:t>
            </a:r>
          </a:p>
          <a:p>
            <a:r>
              <a:rPr lang="cs-CZ" dirty="0" smtClean="0"/>
              <a:t>(zabraňuje </a:t>
            </a:r>
            <a:r>
              <a:rPr lang="cs-CZ" dirty="0"/>
              <a:t>přechodu </a:t>
            </a:r>
            <a:r>
              <a:rPr lang="cs-CZ" dirty="0" smtClean="0"/>
              <a:t>modrého světla </a:t>
            </a:r>
            <a:r>
              <a:rPr lang="cs-CZ" dirty="0"/>
              <a:t>do dalších </a:t>
            </a:r>
            <a:r>
              <a:rPr lang="cs-CZ" dirty="0" smtClean="0"/>
              <a:t>vrstev)</a:t>
            </a:r>
          </a:p>
          <a:p>
            <a:pPr marL="342900" indent="-342900">
              <a:buAutoNum type="arabicPeriod" startAt="6"/>
            </a:pPr>
            <a:r>
              <a:rPr lang="cs-CZ" dirty="0" smtClean="0"/>
              <a:t>Vrstva citlivá k modrým paprskům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UV </a:t>
            </a:r>
            <a:r>
              <a:rPr lang="cs-CZ" dirty="0" smtClean="0"/>
              <a:t>f</a:t>
            </a:r>
            <a:r>
              <a:rPr lang="en-US" dirty="0" err="1" smtClean="0"/>
              <a:t>iltr</a:t>
            </a:r>
            <a:endParaRPr lang="cs-CZ" dirty="0" smtClean="0"/>
          </a:p>
          <a:p>
            <a:r>
              <a:rPr lang="cs-CZ" dirty="0" smtClean="0"/>
              <a:t>8.  Ochranná vrstva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9.  Viditelné světlo</a:t>
            </a:r>
            <a:endParaRPr lang="en-US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67762" y="406986"/>
            <a:ext cx="5208477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500" b="1" dirty="0" smtClean="0"/>
              <a:t>Řez barevným negativním filmem</a:t>
            </a:r>
          </a:p>
          <a:p>
            <a:pPr algn="ctr"/>
            <a:r>
              <a:rPr lang="cs-CZ" sz="2500" b="1" dirty="0" smtClean="0"/>
              <a:t>šířky 35 mm v kazetě 135</a:t>
            </a:r>
            <a:endParaRPr lang="cs-CZ" sz="25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84517" y="6156012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89509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1026" name="Picture 2" descr="http://upload.wikimedia.org/wikipedia/commons/7/7f/135_film_perforati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886"/>
          <a:stretch/>
        </p:blipFill>
        <p:spPr bwMode="auto">
          <a:xfrm>
            <a:off x="1439468" y="890136"/>
            <a:ext cx="6265065" cy="4339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 flipV="1">
            <a:off x="2249701" y="4883969"/>
            <a:ext cx="31854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5400000" lon="10800000" rev="0"/>
              </a:camera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135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colour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film.</a:t>
            </a:r>
            <a:b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ENG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/>
              </a:rPr>
              <a:t>  </a:t>
            </a:r>
            <a:r>
              <a:rPr kumimoji="0" lang="cs-CZ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1. Film base; 2.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Subbing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layer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; 3.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Red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light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sensitive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layer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; 4. Green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light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sensitive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layer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; 5.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Yellow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filter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; 6. Blue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light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sensitive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layer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; 7. UV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Filter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; 8.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Protective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layer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; 9.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Visible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light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2" y="5673442"/>
            <a:ext cx="806489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Barevný negativ má neobvyklý vzhled. Podává barevné hodnoty obráceně, negativně a vyniká oranžovým zbarvení masky.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719341" y="4965784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78202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3074" name="Picture 2" descr="Soubor: Pozytyw i negaty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9" y="576262"/>
            <a:ext cx="4276725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788024" y="1412776"/>
            <a:ext cx="3998477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/>
              <a:t>NEGATIV  X  POZITIV</a:t>
            </a:r>
          </a:p>
          <a:p>
            <a:pPr algn="ctr"/>
            <a:endParaRPr lang="cs-CZ" b="1" dirty="0" smtClean="0"/>
          </a:p>
          <a:p>
            <a:r>
              <a:rPr lang="cs-CZ" b="1" dirty="0" smtClean="0"/>
              <a:t>A</a:t>
            </a:r>
            <a:r>
              <a:rPr lang="cs-CZ" b="1" dirty="0"/>
              <a:t>	</a:t>
            </a:r>
            <a:r>
              <a:rPr lang="cs-CZ" b="1" dirty="0" smtClean="0"/>
              <a:t>barevný pozitivní obraz</a:t>
            </a:r>
            <a:endParaRPr lang="cs-CZ" b="1" dirty="0"/>
          </a:p>
          <a:p>
            <a:r>
              <a:rPr lang="cs-CZ" b="1" dirty="0"/>
              <a:t>B	</a:t>
            </a:r>
            <a:r>
              <a:rPr lang="cs-CZ" b="1" dirty="0" smtClean="0"/>
              <a:t>barevný negativní obraz</a:t>
            </a:r>
            <a:endParaRPr lang="cs-CZ" b="1" dirty="0"/>
          </a:p>
          <a:p>
            <a:r>
              <a:rPr lang="cs-CZ" b="1" dirty="0"/>
              <a:t>C	</a:t>
            </a:r>
            <a:r>
              <a:rPr lang="cs-CZ" b="1" dirty="0" smtClean="0"/>
              <a:t>černobílý pozitivní obraz</a:t>
            </a:r>
            <a:endParaRPr lang="cs-CZ" b="1" dirty="0"/>
          </a:p>
          <a:p>
            <a:r>
              <a:rPr lang="cs-CZ" b="1" dirty="0"/>
              <a:t>D	černobílý negativní obraz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31308" y="6021288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54033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2050" name="Picture 2" descr="http://upload.wikimedia.org/wikipedia/commons/3/3b/Various-fil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46904"/>
            <a:ext cx="5846475" cy="467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378323" y="5832266"/>
            <a:ext cx="4387355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500" b="1" dirty="0" smtClean="0"/>
              <a:t>Ukázka filmového materiálu</a:t>
            </a:r>
            <a:endParaRPr lang="cs-CZ" sz="25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29512" y="5254600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54033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4098" name="Picture 2" descr="Soubor: 35mm MF LF Comparis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1" y="548680"/>
            <a:ext cx="7809139" cy="5183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493561" y="5976282"/>
            <a:ext cx="6156878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500" b="1" dirty="0" smtClean="0"/>
              <a:t>Porovnání velikostí filmového materiálu</a:t>
            </a:r>
            <a:endParaRPr lang="cs-CZ" sz="25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24328" y="5301208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7787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VY_32_INOVACE_OVF20160ŽIŽ</a:t>
            </a:r>
          </a:p>
        </p:txBody>
      </p:sp>
      <p:pic>
        <p:nvPicPr>
          <p:cNvPr id="4" name="Picture 4" descr="http://upload.wikimedia.org/wikipedia/commons/b/b4/13x18_%D9%86%DA%AF%D8%A7%D8%AA%D9%8A%D9%88_%D8%A7%D9%8A%D9%84%D9%81%D9%88%D8%B1%D8%AF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464496" cy="6179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6237312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92080" y="5445224"/>
            <a:ext cx="2959465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100" b="1" dirty="0" smtClean="0"/>
              <a:t>Černobílý plochý film</a:t>
            </a:r>
          </a:p>
          <a:p>
            <a:pPr algn="ctr"/>
            <a:r>
              <a:rPr lang="cs-CZ" sz="2100" b="1" dirty="0" smtClean="0"/>
              <a:t>( negativ )</a:t>
            </a:r>
            <a:endParaRPr lang="cs-CZ" sz="2100" b="1" dirty="0"/>
          </a:p>
        </p:txBody>
      </p:sp>
    </p:spTree>
    <p:extLst>
      <p:ext uri="{BB962C8B-B14F-4D97-AF65-F5344CB8AC3E}">
        <p14:creationId xmlns="" xmlns:p14="http://schemas.microsoft.com/office/powerpoint/2010/main" val="1862717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648</TotalTime>
  <Words>367</Words>
  <Application>Microsoft Office PowerPoint</Application>
  <PresentationFormat>Předvádění na obrazovce (4:3)</PresentationFormat>
  <Paragraphs>157</Paragraphs>
  <Slides>15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Aerodynamika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ucitel</cp:lastModifiedBy>
  <cp:revision>188</cp:revision>
  <dcterms:created xsi:type="dcterms:W3CDTF">2012-07-11T22:42:20Z</dcterms:created>
  <dcterms:modified xsi:type="dcterms:W3CDTF">2013-01-21T08:27:15Z</dcterms:modified>
</cp:coreProperties>
</file>