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64" r:id="rId2"/>
    <p:sldId id="256" r:id="rId3"/>
    <p:sldId id="257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7" autoAdjust="0"/>
    <p:restoredTop sz="94737" autoAdjust="0"/>
  </p:normalViewPr>
  <p:slideViewPr>
    <p:cSldViewPr>
      <p:cViewPr varScale="1">
        <p:scale>
          <a:sx n="75" d="100"/>
          <a:sy n="75" d="100"/>
        </p:scale>
        <p:origin x="-342" y="-84"/>
      </p:cViewPr>
      <p:guideLst>
        <p:guide orient="horz" pos="2432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9967B-35F6-4E1A-AE6E-B233B053851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2297D6B-C0CC-4948-8764-FA7ADB59409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algn="ctr" defTabSz="914400" rtl="0" eaLnBrk="1" latinLnBrk="0" hangingPunct="1"/>
          <a:r>
            <a:rPr lang="cs-CZ" sz="2000" b="1" kern="1200" dirty="0" smtClean="0"/>
            <a:t>TYPY DIGITALIZAČNÍCH ZAŘÍZENÍ </a:t>
          </a:r>
        </a:p>
        <a:p>
          <a:pPr marL="0" algn="ctr" defTabSz="914400" rtl="0" eaLnBrk="1" latinLnBrk="0" hangingPunct="1"/>
          <a:r>
            <a:rPr lang="cs-CZ" sz="2000" b="1" kern="1200" dirty="0" smtClean="0"/>
            <a:t>A DŮLEŽITÉ SOFTWAROVÉ APLIKACE PRO DTP</a:t>
          </a:r>
          <a:r>
            <a:rPr lang="cs-CZ" sz="2000" b="1" kern="1200" dirty="0" smtClean="0">
              <a:solidFill>
                <a:schemeClr val="bg1"/>
              </a:solidFill>
            </a:rPr>
            <a:t>  </a:t>
          </a:r>
          <a:endParaRPr lang="cs-CZ" sz="2000" b="1" kern="1200" dirty="0">
            <a:solidFill>
              <a:schemeClr val="bg1"/>
            </a:solidFill>
          </a:endParaRPr>
        </a:p>
      </dgm:t>
    </dgm:pt>
    <dgm:pt modelId="{7A11785D-5C21-45D1-8F58-9A6F353FDCFF}" type="parTrans" cxnId="{E277274B-DDDA-47B8-B424-497CAC3F4203}">
      <dgm:prSet/>
      <dgm:spPr/>
      <dgm:t>
        <a:bodyPr/>
        <a:lstStyle/>
        <a:p>
          <a:endParaRPr lang="cs-CZ"/>
        </a:p>
      </dgm:t>
    </dgm:pt>
    <dgm:pt modelId="{0C0DAA3F-5F97-4374-95CB-E9ED7F444B33}" type="sibTrans" cxnId="{E277274B-DDDA-47B8-B424-497CAC3F4203}">
      <dgm:prSet/>
      <dgm:spPr/>
      <dgm:t>
        <a:bodyPr/>
        <a:lstStyle/>
        <a:p>
          <a:endParaRPr lang="cs-CZ"/>
        </a:p>
      </dgm:t>
    </dgm:pt>
    <dgm:pt modelId="{49D97319-B8B9-4CFA-A9A7-F689FDBB1461}" type="pres">
      <dgm:prSet presAssocID="{5D69967B-35F6-4E1A-AE6E-B233B05385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568797E-0BEB-43B9-8019-3ED51E834C00}" type="pres">
      <dgm:prSet presAssocID="{C2297D6B-C0CC-4948-8764-FA7ADB59409A}" presName="parentText" presStyleLbl="node1" presStyleIdx="0" presStyleCnt="1" custScaleX="101521" custScaleY="316090" custLinFactNeighborY="-2910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277274B-DDDA-47B8-B424-497CAC3F4203}" srcId="{5D69967B-35F6-4E1A-AE6E-B233B0538517}" destId="{C2297D6B-C0CC-4948-8764-FA7ADB59409A}" srcOrd="0" destOrd="0" parTransId="{7A11785D-5C21-45D1-8F58-9A6F353FDCFF}" sibTransId="{0C0DAA3F-5F97-4374-95CB-E9ED7F444B33}"/>
    <dgm:cxn modelId="{FE09F312-83A9-4AF1-96B2-DED385BFE62F}" type="presOf" srcId="{C2297D6B-C0CC-4948-8764-FA7ADB59409A}" destId="{D568797E-0BEB-43B9-8019-3ED51E834C00}" srcOrd="0" destOrd="0" presId="urn:microsoft.com/office/officeart/2005/8/layout/vList2"/>
    <dgm:cxn modelId="{A08B60E9-5A9C-47BD-AD43-8888AE80977A}" type="presOf" srcId="{5D69967B-35F6-4E1A-AE6E-B233B0538517}" destId="{49D97319-B8B9-4CFA-A9A7-F689FDBB1461}" srcOrd="0" destOrd="0" presId="urn:microsoft.com/office/officeart/2005/8/layout/vList2"/>
    <dgm:cxn modelId="{E6C69E5C-89F7-4C8D-9628-80B30E17AC83}" type="presParOf" srcId="{49D97319-B8B9-4CFA-A9A7-F689FDBB1461}" destId="{D568797E-0BEB-43B9-8019-3ED51E834C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0416E-05D0-4741-A16C-669862EF61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245BFC-F9F8-44B9-A294-3B105155474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VSTUPNÍ ZAŘÍZENÍ </a:t>
          </a:r>
          <a:endParaRPr lang="cs-CZ" sz="1800" b="1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CCF0B583-6136-4545-BB9A-EA07CC6D2FC5}" type="parTrans" cxnId="{D764E402-4CFB-4812-8D8C-44A3186975A4}">
      <dgm:prSet/>
      <dgm:spPr/>
      <dgm:t>
        <a:bodyPr/>
        <a:lstStyle/>
        <a:p>
          <a:endParaRPr lang="cs-CZ"/>
        </a:p>
      </dgm:t>
    </dgm:pt>
    <dgm:pt modelId="{C20C851A-A347-4E76-AE85-7F0A8B483676}" type="sibTrans" cxnId="{D764E402-4CFB-4812-8D8C-44A3186975A4}">
      <dgm:prSet/>
      <dgm:spPr/>
      <dgm:t>
        <a:bodyPr/>
        <a:lstStyle/>
        <a:p>
          <a:endParaRPr lang="cs-CZ"/>
        </a:p>
      </dgm:t>
    </dgm:pt>
    <dgm:pt modelId="{E3999AB3-2926-415D-97F8-8E8F58C2B37C}" type="pres">
      <dgm:prSet presAssocID="{5250416E-05D0-4741-A16C-669862EF61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2DD2E0-E26E-419F-AC57-5E3959081BBD}" type="pres">
      <dgm:prSet presAssocID="{36245BFC-F9F8-44B9-A294-3B105155474C}" presName="parentText" presStyleLbl="node1" presStyleIdx="0" presStyleCnt="1" custScaleY="326570" custLinFactNeighborX="-3333" custLinFactNeighborY="16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8599797-CDB7-46AF-9DA8-B54850C44579}" type="presOf" srcId="{5250416E-05D0-4741-A16C-669862EF6188}" destId="{E3999AB3-2926-415D-97F8-8E8F58C2B37C}" srcOrd="0" destOrd="0" presId="urn:microsoft.com/office/officeart/2005/8/layout/vList2"/>
    <dgm:cxn modelId="{BB2F7B48-4DBE-4B96-B8DC-27C4ADCCB889}" type="presOf" srcId="{36245BFC-F9F8-44B9-A294-3B105155474C}" destId="{C62DD2E0-E26E-419F-AC57-5E3959081BBD}" srcOrd="0" destOrd="0" presId="urn:microsoft.com/office/officeart/2005/8/layout/vList2"/>
    <dgm:cxn modelId="{D764E402-4CFB-4812-8D8C-44A3186975A4}" srcId="{5250416E-05D0-4741-A16C-669862EF6188}" destId="{36245BFC-F9F8-44B9-A294-3B105155474C}" srcOrd="0" destOrd="0" parTransId="{CCF0B583-6136-4545-BB9A-EA07CC6D2FC5}" sibTransId="{C20C851A-A347-4E76-AE85-7F0A8B483676}"/>
    <dgm:cxn modelId="{BD81F911-0409-4DEB-81D6-B1EB0A09B843}" type="presParOf" srcId="{E3999AB3-2926-415D-97F8-8E8F58C2B37C}" destId="{C62DD2E0-E26E-419F-AC57-5E3959081B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69967B-35F6-4E1A-AE6E-B233B053851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2297D6B-C0CC-4948-8764-FA7ADB59409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algn="ctr" defTabSz="914400" rtl="0" eaLnBrk="1" latinLnBrk="0" hangingPunct="1"/>
          <a:r>
            <a:rPr lang="cs-CZ" sz="2000" b="1" kern="1200" dirty="0" smtClean="0"/>
            <a:t>TYPY DIGITALIZAČNÍCH ZAŘÍZENÍ </a:t>
          </a:r>
        </a:p>
        <a:p>
          <a:pPr marL="0" algn="ctr" defTabSz="914400" rtl="0" eaLnBrk="1" latinLnBrk="0" hangingPunct="1"/>
          <a:r>
            <a:rPr lang="cs-CZ" sz="2000" b="1" kern="1200" dirty="0" smtClean="0"/>
            <a:t>A DŮLEŽITÉ SOFTWAROVÉ APLIKACE PRO DTP</a:t>
          </a:r>
          <a:r>
            <a:rPr lang="cs-CZ" sz="2000" b="1" kern="1200" dirty="0" smtClean="0">
              <a:solidFill>
                <a:schemeClr val="bg1"/>
              </a:solidFill>
            </a:rPr>
            <a:t>  </a:t>
          </a:r>
          <a:endParaRPr lang="cs-CZ" sz="2000" b="1" kern="1200" dirty="0">
            <a:solidFill>
              <a:schemeClr val="bg1"/>
            </a:solidFill>
          </a:endParaRPr>
        </a:p>
      </dgm:t>
    </dgm:pt>
    <dgm:pt modelId="{7A11785D-5C21-45D1-8F58-9A6F353FDCFF}" type="parTrans" cxnId="{E277274B-DDDA-47B8-B424-497CAC3F4203}">
      <dgm:prSet/>
      <dgm:spPr/>
      <dgm:t>
        <a:bodyPr/>
        <a:lstStyle/>
        <a:p>
          <a:endParaRPr lang="cs-CZ"/>
        </a:p>
      </dgm:t>
    </dgm:pt>
    <dgm:pt modelId="{0C0DAA3F-5F97-4374-95CB-E9ED7F444B33}" type="sibTrans" cxnId="{E277274B-DDDA-47B8-B424-497CAC3F4203}">
      <dgm:prSet/>
      <dgm:spPr/>
      <dgm:t>
        <a:bodyPr/>
        <a:lstStyle/>
        <a:p>
          <a:endParaRPr lang="cs-CZ"/>
        </a:p>
      </dgm:t>
    </dgm:pt>
    <dgm:pt modelId="{49D97319-B8B9-4CFA-A9A7-F689FDBB1461}" type="pres">
      <dgm:prSet presAssocID="{5D69967B-35F6-4E1A-AE6E-B233B05385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568797E-0BEB-43B9-8019-3ED51E834C00}" type="pres">
      <dgm:prSet presAssocID="{C2297D6B-C0CC-4948-8764-FA7ADB59409A}" presName="parentText" presStyleLbl="node1" presStyleIdx="0" presStyleCnt="1" custScaleX="101521" custScaleY="316090" custLinFactNeighborY="-2910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4738E5E-0E19-4706-90B4-52E84CD2A23D}" type="presOf" srcId="{C2297D6B-C0CC-4948-8764-FA7ADB59409A}" destId="{D568797E-0BEB-43B9-8019-3ED51E834C00}" srcOrd="0" destOrd="0" presId="urn:microsoft.com/office/officeart/2005/8/layout/vList2"/>
    <dgm:cxn modelId="{E277274B-DDDA-47B8-B424-497CAC3F4203}" srcId="{5D69967B-35F6-4E1A-AE6E-B233B0538517}" destId="{C2297D6B-C0CC-4948-8764-FA7ADB59409A}" srcOrd="0" destOrd="0" parTransId="{7A11785D-5C21-45D1-8F58-9A6F353FDCFF}" sibTransId="{0C0DAA3F-5F97-4374-95CB-E9ED7F444B33}"/>
    <dgm:cxn modelId="{80049338-8F3D-4C58-8796-8EEE097721C6}" type="presOf" srcId="{5D69967B-35F6-4E1A-AE6E-B233B0538517}" destId="{49D97319-B8B9-4CFA-A9A7-F689FDBB1461}" srcOrd="0" destOrd="0" presId="urn:microsoft.com/office/officeart/2005/8/layout/vList2"/>
    <dgm:cxn modelId="{19A0D131-B98E-4F64-BB5E-DD65A7D2CE0C}" type="presParOf" srcId="{49D97319-B8B9-4CFA-A9A7-F689FDBB1461}" destId="{D568797E-0BEB-43B9-8019-3ED51E834C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0416E-05D0-4741-A16C-669862EF61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245BFC-F9F8-44B9-A294-3B105155474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VSTUPNÍ ZAŘÍZENÍ </a:t>
          </a:r>
          <a:endParaRPr lang="cs-CZ" sz="1800" b="1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CCF0B583-6136-4545-BB9A-EA07CC6D2FC5}" type="parTrans" cxnId="{D764E402-4CFB-4812-8D8C-44A3186975A4}">
      <dgm:prSet/>
      <dgm:spPr/>
      <dgm:t>
        <a:bodyPr/>
        <a:lstStyle/>
        <a:p>
          <a:endParaRPr lang="cs-CZ"/>
        </a:p>
      </dgm:t>
    </dgm:pt>
    <dgm:pt modelId="{C20C851A-A347-4E76-AE85-7F0A8B483676}" type="sibTrans" cxnId="{D764E402-4CFB-4812-8D8C-44A3186975A4}">
      <dgm:prSet/>
      <dgm:spPr/>
      <dgm:t>
        <a:bodyPr/>
        <a:lstStyle/>
        <a:p>
          <a:endParaRPr lang="cs-CZ"/>
        </a:p>
      </dgm:t>
    </dgm:pt>
    <dgm:pt modelId="{E3999AB3-2926-415D-97F8-8E8F58C2B37C}" type="pres">
      <dgm:prSet presAssocID="{5250416E-05D0-4741-A16C-669862EF61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2DD2E0-E26E-419F-AC57-5E3959081BBD}" type="pres">
      <dgm:prSet presAssocID="{36245BFC-F9F8-44B9-A294-3B105155474C}" presName="parentText" presStyleLbl="node1" presStyleIdx="0" presStyleCnt="1" custScaleY="326570" custLinFactNeighborX="-3333" custLinFactNeighborY="16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0A5199D-B165-499B-8829-5915DDDE5739}" type="presOf" srcId="{36245BFC-F9F8-44B9-A294-3B105155474C}" destId="{C62DD2E0-E26E-419F-AC57-5E3959081BBD}" srcOrd="0" destOrd="0" presId="urn:microsoft.com/office/officeart/2005/8/layout/vList2"/>
    <dgm:cxn modelId="{3495501A-2468-421C-9CCA-A5554489A7B7}" type="presOf" srcId="{5250416E-05D0-4741-A16C-669862EF6188}" destId="{E3999AB3-2926-415D-97F8-8E8F58C2B37C}" srcOrd="0" destOrd="0" presId="urn:microsoft.com/office/officeart/2005/8/layout/vList2"/>
    <dgm:cxn modelId="{D764E402-4CFB-4812-8D8C-44A3186975A4}" srcId="{5250416E-05D0-4741-A16C-669862EF6188}" destId="{36245BFC-F9F8-44B9-A294-3B105155474C}" srcOrd="0" destOrd="0" parTransId="{CCF0B583-6136-4545-BB9A-EA07CC6D2FC5}" sibTransId="{C20C851A-A347-4E76-AE85-7F0A8B483676}"/>
    <dgm:cxn modelId="{E73076E3-0483-4622-87A7-B9620A84461E}" type="presParOf" srcId="{E3999AB3-2926-415D-97F8-8E8F58C2B37C}" destId="{C62DD2E0-E26E-419F-AC57-5E3959081B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50416E-05D0-4741-A16C-669862EF61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245BFC-F9F8-44B9-A294-3B105155474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CCF0B583-6136-4545-BB9A-EA07CC6D2FC5}" type="parTrans" cxnId="{D764E402-4CFB-4812-8D8C-44A3186975A4}">
      <dgm:prSet/>
      <dgm:spPr/>
      <dgm:t>
        <a:bodyPr/>
        <a:lstStyle/>
        <a:p>
          <a:endParaRPr lang="cs-CZ"/>
        </a:p>
      </dgm:t>
    </dgm:pt>
    <dgm:pt modelId="{C20C851A-A347-4E76-AE85-7F0A8B483676}" type="sibTrans" cxnId="{D764E402-4CFB-4812-8D8C-44A3186975A4}">
      <dgm:prSet/>
      <dgm:spPr/>
      <dgm:t>
        <a:bodyPr/>
        <a:lstStyle/>
        <a:p>
          <a:endParaRPr lang="cs-CZ"/>
        </a:p>
      </dgm:t>
    </dgm:pt>
    <dgm:pt modelId="{E3999AB3-2926-415D-97F8-8E8F58C2B37C}" type="pres">
      <dgm:prSet presAssocID="{5250416E-05D0-4741-A16C-669862EF61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2DD2E0-E26E-419F-AC57-5E3959081BBD}" type="pres">
      <dgm:prSet presAssocID="{36245BFC-F9F8-44B9-A294-3B105155474C}" presName="parentText" presStyleLbl="node1" presStyleIdx="0" presStyleCnt="1" custScaleY="326570" custLinFactY="59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070FA11-5496-444D-9D20-3B46BB3F1242}" type="presOf" srcId="{5250416E-05D0-4741-A16C-669862EF6188}" destId="{E3999AB3-2926-415D-97F8-8E8F58C2B37C}" srcOrd="0" destOrd="0" presId="urn:microsoft.com/office/officeart/2005/8/layout/vList2"/>
    <dgm:cxn modelId="{D764E402-4CFB-4812-8D8C-44A3186975A4}" srcId="{5250416E-05D0-4741-A16C-669862EF6188}" destId="{36245BFC-F9F8-44B9-A294-3B105155474C}" srcOrd="0" destOrd="0" parTransId="{CCF0B583-6136-4545-BB9A-EA07CC6D2FC5}" sibTransId="{C20C851A-A347-4E76-AE85-7F0A8B483676}"/>
    <dgm:cxn modelId="{BCBD07CB-2839-401D-BA62-8AD7EA601EF6}" type="presOf" srcId="{36245BFC-F9F8-44B9-A294-3B105155474C}" destId="{C62DD2E0-E26E-419F-AC57-5E3959081BBD}" srcOrd="0" destOrd="0" presId="urn:microsoft.com/office/officeart/2005/8/layout/vList2"/>
    <dgm:cxn modelId="{F6D3F032-95F2-498A-800D-B545B118DA46}" type="presParOf" srcId="{E3999AB3-2926-415D-97F8-8E8F58C2B37C}" destId="{C62DD2E0-E26E-419F-AC57-5E3959081B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50416E-05D0-4741-A16C-669862EF61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245BFC-F9F8-44B9-A294-3B105155474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CCF0B583-6136-4545-BB9A-EA07CC6D2FC5}" type="parTrans" cxnId="{D764E402-4CFB-4812-8D8C-44A3186975A4}">
      <dgm:prSet/>
      <dgm:spPr/>
      <dgm:t>
        <a:bodyPr/>
        <a:lstStyle/>
        <a:p>
          <a:endParaRPr lang="cs-CZ"/>
        </a:p>
      </dgm:t>
    </dgm:pt>
    <dgm:pt modelId="{C20C851A-A347-4E76-AE85-7F0A8B483676}" type="sibTrans" cxnId="{D764E402-4CFB-4812-8D8C-44A3186975A4}">
      <dgm:prSet/>
      <dgm:spPr/>
      <dgm:t>
        <a:bodyPr/>
        <a:lstStyle/>
        <a:p>
          <a:endParaRPr lang="cs-CZ"/>
        </a:p>
      </dgm:t>
    </dgm:pt>
    <dgm:pt modelId="{E3999AB3-2926-415D-97F8-8E8F58C2B37C}" type="pres">
      <dgm:prSet presAssocID="{5250416E-05D0-4741-A16C-669862EF61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2DD2E0-E26E-419F-AC57-5E3959081BBD}" type="pres">
      <dgm:prSet presAssocID="{36245BFC-F9F8-44B9-A294-3B105155474C}" presName="parentText" presStyleLbl="node1" presStyleIdx="0" presStyleCnt="1" custScaleY="326570" custLinFactNeighborX="-47966" custLinFactNeighborY="4266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EAEDCB9-2CFA-4A56-B117-1429F94D8BA3}" type="presOf" srcId="{5250416E-05D0-4741-A16C-669862EF6188}" destId="{E3999AB3-2926-415D-97F8-8E8F58C2B37C}" srcOrd="0" destOrd="0" presId="urn:microsoft.com/office/officeart/2005/8/layout/vList2"/>
    <dgm:cxn modelId="{D764E402-4CFB-4812-8D8C-44A3186975A4}" srcId="{5250416E-05D0-4741-A16C-669862EF6188}" destId="{36245BFC-F9F8-44B9-A294-3B105155474C}" srcOrd="0" destOrd="0" parTransId="{CCF0B583-6136-4545-BB9A-EA07CC6D2FC5}" sibTransId="{C20C851A-A347-4E76-AE85-7F0A8B483676}"/>
    <dgm:cxn modelId="{C4295A3D-7923-4B23-92B7-8D520647F95C}" type="presOf" srcId="{36245BFC-F9F8-44B9-A294-3B105155474C}" destId="{C62DD2E0-E26E-419F-AC57-5E3959081BBD}" srcOrd="0" destOrd="0" presId="urn:microsoft.com/office/officeart/2005/8/layout/vList2"/>
    <dgm:cxn modelId="{28F00673-1552-452E-914D-1F74FDB74396}" type="presParOf" srcId="{E3999AB3-2926-415D-97F8-8E8F58C2B37C}" destId="{C62DD2E0-E26E-419F-AC57-5E3959081B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50416E-05D0-4741-A16C-669862EF61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245BFC-F9F8-44B9-A294-3B105155474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CCF0B583-6136-4545-BB9A-EA07CC6D2FC5}" type="parTrans" cxnId="{D764E402-4CFB-4812-8D8C-44A3186975A4}">
      <dgm:prSet/>
      <dgm:spPr/>
      <dgm:t>
        <a:bodyPr/>
        <a:lstStyle/>
        <a:p>
          <a:endParaRPr lang="cs-CZ"/>
        </a:p>
      </dgm:t>
    </dgm:pt>
    <dgm:pt modelId="{C20C851A-A347-4E76-AE85-7F0A8B483676}" type="sibTrans" cxnId="{D764E402-4CFB-4812-8D8C-44A3186975A4}">
      <dgm:prSet/>
      <dgm:spPr/>
      <dgm:t>
        <a:bodyPr/>
        <a:lstStyle/>
        <a:p>
          <a:endParaRPr lang="cs-CZ"/>
        </a:p>
      </dgm:t>
    </dgm:pt>
    <dgm:pt modelId="{E3999AB3-2926-415D-97F8-8E8F58C2B37C}" type="pres">
      <dgm:prSet presAssocID="{5250416E-05D0-4741-A16C-669862EF61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2DD2E0-E26E-419F-AC57-5E3959081BBD}" type="pres">
      <dgm:prSet presAssocID="{36245BFC-F9F8-44B9-A294-3B105155474C}" presName="parentText" presStyleLbl="node1" presStyleIdx="0" presStyleCnt="1" custScaleY="326570" custLinFactNeighborX="-47966" custLinFactNeighborY="4266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9639BEB-31BB-4471-A855-E46579C75F9F}" type="presOf" srcId="{36245BFC-F9F8-44B9-A294-3B105155474C}" destId="{C62DD2E0-E26E-419F-AC57-5E3959081BBD}" srcOrd="0" destOrd="0" presId="urn:microsoft.com/office/officeart/2005/8/layout/vList2"/>
    <dgm:cxn modelId="{49D35866-87FF-453F-BDF8-3D59CEDD421B}" type="presOf" srcId="{5250416E-05D0-4741-A16C-669862EF6188}" destId="{E3999AB3-2926-415D-97F8-8E8F58C2B37C}" srcOrd="0" destOrd="0" presId="urn:microsoft.com/office/officeart/2005/8/layout/vList2"/>
    <dgm:cxn modelId="{D764E402-4CFB-4812-8D8C-44A3186975A4}" srcId="{5250416E-05D0-4741-A16C-669862EF6188}" destId="{36245BFC-F9F8-44B9-A294-3B105155474C}" srcOrd="0" destOrd="0" parTransId="{CCF0B583-6136-4545-BB9A-EA07CC6D2FC5}" sibTransId="{C20C851A-A347-4E76-AE85-7F0A8B483676}"/>
    <dgm:cxn modelId="{91FBF324-708D-42F6-9541-87518EE9078D}" type="presParOf" srcId="{E3999AB3-2926-415D-97F8-8E8F58C2B37C}" destId="{C62DD2E0-E26E-419F-AC57-5E3959081B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8797E-0BEB-43B9-8019-3ED51E834C00}">
      <dsp:nvSpPr>
        <dsp:cNvPr id="0" name=""/>
        <dsp:cNvSpPr/>
      </dsp:nvSpPr>
      <dsp:spPr>
        <a:xfrm>
          <a:off x="0" y="0"/>
          <a:ext cx="5609741" cy="790541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TYPY DIGITALIZAČNÍCH ZAŘÍZENÍ 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A DŮLEŽITÉ SOFTWAROVÉ APLIKACE PRO DTP</a:t>
          </a:r>
          <a:r>
            <a:rPr lang="cs-CZ" sz="2000" b="1" kern="1200" dirty="0" smtClean="0">
              <a:solidFill>
                <a:schemeClr val="bg1"/>
              </a:solidFill>
            </a:rPr>
            <a:t>  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0" y="0"/>
        <a:ext cx="5609741" cy="7905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DD2E0-E26E-419F-AC57-5E3959081BBD}">
      <dsp:nvSpPr>
        <dsp:cNvPr id="0" name=""/>
        <dsp:cNvSpPr/>
      </dsp:nvSpPr>
      <dsp:spPr>
        <a:xfrm>
          <a:off x="0" y="351"/>
          <a:ext cx="2160240" cy="35968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VSTUPNÍ ZAŘÍZENÍ </a:t>
          </a:r>
          <a:endParaRPr lang="cs-CZ" sz="1800" b="1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0" y="351"/>
        <a:ext cx="2160240" cy="3596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8797E-0BEB-43B9-8019-3ED51E834C00}">
      <dsp:nvSpPr>
        <dsp:cNvPr id="0" name=""/>
        <dsp:cNvSpPr/>
      </dsp:nvSpPr>
      <dsp:spPr>
        <a:xfrm>
          <a:off x="0" y="0"/>
          <a:ext cx="5609741" cy="790541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TYPY DIGITALIZAČNÍCH ZAŘÍZENÍ 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A DŮLEŽITÉ SOFTWAROVÉ APLIKACE PRO DTP</a:t>
          </a:r>
          <a:r>
            <a:rPr lang="cs-CZ" sz="2000" b="1" kern="1200" dirty="0" smtClean="0">
              <a:solidFill>
                <a:schemeClr val="bg1"/>
              </a:solidFill>
            </a:rPr>
            <a:t>  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0" y="0"/>
        <a:ext cx="5609741" cy="7905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DD2E0-E26E-419F-AC57-5E3959081BBD}">
      <dsp:nvSpPr>
        <dsp:cNvPr id="0" name=""/>
        <dsp:cNvSpPr/>
      </dsp:nvSpPr>
      <dsp:spPr>
        <a:xfrm>
          <a:off x="0" y="351"/>
          <a:ext cx="2160240" cy="35968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VSTUPNÍ ZAŘÍZENÍ </a:t>
          </a:r>
          <a:endParaRPr lang="cs-CZ" sz="1800" b="1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0" y="351"/>
        <a:ext cx="2160240" cy="3596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DD2E0-E26E-419F-AC57-5E3959081BBD}">
      <dsp:nvSpPr>
        <dsp:cNvPr id="0" name=""/>
        <dsp:cNvSpPr/>
      </dsp:nvSpPr>
      <dsp:spPr>
        <a:xfrm>
          <a:off x="0" y="54370"/>
          <a:ext cx="3024336" cy="30566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0" y="54370"/>
        <a:ext cx="3024336" cy="30566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DD2E0-E26E-419F-AC57-5E3959081BBD}">
      <dsp:nvSpPr>
        <dsp:cNvPr id="0" name=""/>
        <dsp:cNvSpPr/>
      </dsp:nvSpPr>
      <dsp:spPr>
        <a:xfrm>
          <a:off x="0" y="54370"/>
          <a:ext cx="3821907" cy="30566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0" y="54370"/>
        <a:ext cx="3821907" cy="30566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DD2E0-E26E-419F-AC57-5E3959081BBD}">
      <dsp:nvSpPr>
        <dsp:cNvPr id="0" name=""/>
        <dsp:cNvSpPr/>
      </dsp:nvSpPr>
      <dsp:spPr>
        <a:xfrm>
          <a:off x="0" y="54370"/>
          <a:ext cx="2270993" cy="30566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0" y="54370"/>
        <a:ext cx="2270993" cy="30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780E-C81E-4017-AF21-A417CE8D6C5D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42A2-E94A-4BED-B215-29A7A9656A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96669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10E-9C76-4B2E-805F-637C88D17E75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D795-D4A6-4F0D-BE15-C18BF790F7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55472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4A60-9C78-4285-BDA3-171E0D586CE6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20F8-B995-4D2F-A016-8AA7DBFA830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E1A-196F-405A-B3B0-A0F9D1DD24E0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3FB6-F281-4132-B32B-EE5B5696309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111-7A0A-43DA-BD6E-80E69B3A22C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2D15-679C-4E45-95A1-2A770F79CB8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1B20-FF1A-4AC1-94DD-BE026DA4544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B432-BD03-4A56-B336-35F48DF8BB1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FDE6-945C-46DA-995B-FCB75E4317F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2C9B-EE21-413D-A92F-F684B68C70A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FC-1A23-49CB-ACC0-EF0ABCE2DFD5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DCE1CA-B453-453F-83D1-516376782ED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6" Type="http://schemas.openxmlformats.org/officeDocument/2006/relationships/hyperlink" Target="//upload.wikimedia.org/wikipedia/commons/2/2e/Nikon_D7000_Digital_SLR_Camera_02.jpg" TargetMode="Externa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3.jpe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hyperlink" Target="//upload.wikimedia.org/wikipedia/commons/e/e1/Hasselblad_503CW_V96C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0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7524" y="1478389"/>
            <a:ext cx="8568952" cy="452431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/>
                </a:solidFill>
              </a:rPr>
              <a:t>Výukový materiál v rámci projektu OPVK 1.5 Peníze středním školám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/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/>
              <a:t>Číslo projektu:		CZ.1.07/1.5.00/34.0883 </a:t>
            </a:r>
          </a:p>
          <a:p>
            <a:r>
              <a:rPr lang="cs-CZ" sz="1600" dirty="0"/>
              <a:t>Název projektu:		Rozvoj vzdělanosti</a:t>
            </a:r>
          </a:p>
          <a:p>
            <a:r>
              <a:rPr lang="cs-CZ" sz="1600" dirty="0"/>
              <a:t>Číslo šablony:   		III/2</a:t>
            </a:r>
            <a:br>
              <a:rPr lang="cs-CZ" sz="1600" dirty="0"/>
            </a:br>
            <a:r>
              <a:rPr lang="cs-CZ" sz="1600" dirty="0"/>
              <a:t>Datum vytvoření:	</a:t>
            </a:r>
            <a:r>
              <a:rPr lang="cs-CZ" sz="1600" dirty="0" smtClean="0"/>
              <a:t>	6. 11. 2012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Autor:			</a:t>
            </a:r>
            <a:r>
              <a:rPr lang="cs-CZ" sz="1600" dirty="0" err="1" smtClean="0"/>
              <a:t>MgA</a:t>
            </a:r>
            <a:r>
              <a:rPr lang="cs-CZ" sz="1600" dirty="0" smtClean="0"/>
              <a:t>. Jiří Žižka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Určeno pro předmět:       </a:t>
            </a:r>
            <a:r>
              <a:rPr lang="cs-CZ" sz="1600" dirty="0" smtClean="0"/>
              <a:t>	Odborný výcvik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Tematická </a:t>
            </a:r>
            <a:r>
              <a:rPr lang="cs-CZ" sz="1600" dirty="0" smtClean="0"/>
              <a:t>oblast:		</a:t>
            </a:r>
            <a:r>
              <a:rPr lang="cs-CZ" sz="1600" dirty="0" smtClean="0"/>
              <a:t>Porovnání </a:t>
            </a:r>
            <a:r>
              <a:rPr lang="cs-CZ" sz="1600" dirty="0"/>
              <a:t>klasické a digitální fotografie, 2. roč.</a:t>
            </a:r>
          </a:p>
          <a:p>
            <a:endParaRPr lang="cs-CZ" sz="1600" dirty="0"/>
          </a:p>
          <a:p>
            <a:r>
              <a:rPr lang="cs-CZ" sz="1600" dirty="0" smtClean="0"/>
              <a:t>Obor </a:t>
            </a:r>
            <a:r>
              <a:rPr lang="cs-CZ" sz="1600" dirty="0"/>
              <a:t>vzdělání:		</a:t>
            </a:r>
            <a:r>
              <a:rPr lang="cs-CZ" sz="1600" dirty="0" smtClean="0"/>
              <a:t> Fotograf (34-56-L/01), 2. </a:t>
            </a:r>
            <a:r>
              <a:rPr lang="cs-CZ" sz="1600" dirty="0"/>
              <a:t>ročník</a:t>
            </a:r>
            <a:br>
              <a:rPr lang="cs-CZ" sz="1600" dirty="0"/>
            </a:br>
            <a:r>
              <a:rPr lang="cs-CZ" sz="1600" dirty="0"/>
              <a:t>                                            </a:t>
            </a:r>
            <a:br>
              <a:rPr lang="cs-CZ" sz="1600" dirty="0"/>
            </a:br>
            <a:r>
              <a:rPr lang="cs-CZ" sz="1600" dirty="0"/>
              <a:t>Název výukového materiálu: </a:t>
            </a:r>
            <a:r>
              <a:rPr lang="cs-CZ" sz="1600" dirty="0" smtClean="0"/>
              <a:t>	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: lekce č. 2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Popis využití: </a:t>
            </a:r>
            <a:r>
              <a:rPr lang="cs-CZ" sz="1600" dirty="0" smtClean="0"/>
              <a:t>	Výukový materiál o úpravách a zpracování digitální fotografie </a:t>
            </a:r>
          </a:p>
          <a:p>
            <a:r>
              <a:rPr lang="cs-CZ" sz="1600" dirty="0" smtClean="0"/>
              <a:t>		s využitím programu 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Čas</a:t>
            </a:r>
            <a:r>
              <a:rPr lang="cs-CZ" sz="1600" dirty="0" smtClean="0"/>
              <a:t>: 		60 minut</a:t>
            </a:r>
            <a:endParaRPr lang="cs-CZ" sz="1600" dirty="0"/>
          </a:p>
        </p:txBody>
      </p:sp>
      <p:sp>
        <p:nvSpPr>
          <p:cNvPr id="5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VY_32_INOVACE_OVF20260ŽIŽ</a:t>
            </a:r>
          </a:p>
        </p:txBody>
      </p:sp>
      <p:pic>
        <p:nvPicPr>
          <p:cNvPr id="1026" name="Picture 2" descr="J:\_______SABLONY_PHOTOSHOP\_VYKAZY_ZAZNAMY\TITULKA+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98" y="332656"/>
            <a:ext cx="5850405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6067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5250">
        <p:fade/>
      </p:transition>
    </mc:Choice>
    <mc:Fallback>
      <p:transition spd="med" advTm="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50514228"/>
              </p:ext>
            </p:extLst>
          </p:nvPr>
        </p:nvGraphicFramePr>
        <p:xfrm>
          <a:off x="1767130" y="188640"/>
          <a:ext cx="5609741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66920293"/>
              </p:ext>
            </p:extLst>
          </p:nvPr>
        </p:nvGraphicFramePr>
        <p:xfrm>
          <a:off x="3347864" y="1052736"/>
          <a:ext cx="216024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Zaoblený obdélník 4"/>
          <p:cNvSpPr/>
          <p:nvPr/>
        </p:nvSpPr>
        <p:spPr>
          <a:xfrm>
            <a:off x="611560" y="2492896"/>
            <a:ext cx="3134851" cy="7915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8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70544" y="6125174"/>
            <a:ext cx="39604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DIGITÁLNÍ FOTOAPARÁTY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(malý, střední, velký formát čipu)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140361" y="6237312"/>
            <a:ext cx="19255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DIGITÁLNÍ STĚNY</a:t>
            </a:r>
          </a:p>
        </p:txBody>
      </p:sp>
      <p:pic>
        <p:nvPicPr>
          <p:cNvPr id="1028" name="Picture 4" descr="Soubor:Hasselblad 503CW V96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36" y="1844824"/>
            <a:ext cx="2376264" cy="2013783"/>
          </a:xfrm>
          <a:prstGeom prst="rect">
            <a:avLst/>
          </a:prstGeom>
          <a:noFill/>
        </p:spPr>
      </p:pic>
      <p:pic>
        <p:nvPicPr>
          <p:cNvPr id="1030" name="Picture 6" descr="File:Nikon D7000 Digital SLR Camera 02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528" y="1863534"/>
            <a:ext cx="2448272" cy="1637282"/>
          </a:xfrm>
          <a:prstGeom prst="rect">
            <a:avLst/>
          </a:prstGeom>
          <a:noFill/>
        </p:spPr>
      </p:pic>
      <p:pic>
        <p:nvPicPr>
          <p:cNvPr id="9218" name="Picture 2" descr="http://hasselblad.com/media/3223361/cfv-50_rgb_small.jpg"/>
          <p:cNvPicPr>
            <a:picLocks noChangeAspect="1" noChangeArrowheads="1"/>
          </p:cNvPicPr>
          <p:nvPr/>
        </p:nvPicPr>
        <p:blipFill>
          <a:blip r:embed="rId18" cstate="print"/>
          <a:srcRect r="50257"/>
          <a:stretch>
            <a:fillRect/>
          </a:stretch>
        </p:blipFill>
        <p:spPr bwMode="auto">
          <a:xfrm>
            <a:off x="5995016" y="4049065"/>
            <a:ext cx="2076367" cy="201240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2284996" y="3449819"/>
            <a:ext cx="59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796374" y="3720107"/>
            <a:ext cx="59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118604" y="3664683"/>
            <a:ext cx="59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380328" y="5876841"/>
            <a:ext cx="59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4</a:t>
            </a:r>
            <a:endParaRPr lang="cs-CZ" sz="1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8034970" y="5868646"/>
            <a:ext cx="59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5</a:t>
            </a:r>
            <a:endParaRPr lang="cs-CZ" sz="1200" dirty="0"/>
          </a:p>
        </p:txBody>
      </p:sp>
      <p:pic>
        <p:nvPicPr>
          <p:cNvPr id="2" name="Picture 2" descr="C:\Documents and Settings\Jiří\Plocha\cameras-p3-start-260x26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832" y="1611539"/>
            <a:ext cx="2437526" cy="24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4D-40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59" t="12641" r="20495"/>
          <a:stretch/>
        </p:blipFill>
        <p:spPr bwMode="auto">
          <a:xfrm>
            <a:off x="1577542" y="3768499"/>
            <a:ext cx="2346386" cy="21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ástupný symbol pro zápatí 17"/>
          <p:cNvSpPr txBox="1">
            <a:spLocks/>
          </p:cNvSpPr>
          <p:nvPr/>
        </p:nvSpPr>
        <p:spPr>
          <a:xfrm>
            <a:off x="6907831" y="-99392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00" dirty="0" smtClean="0">
                <a:solidFill>
                  <a:schemeClr val="tx1"/>
                </a:solidFill>
              </a:rPr>
              <a:t>VY_32_INOVACE_OVF20260ŽIŽ</a:t>
            </a:r>
          </a:p>
        </p:txBody>
      </p:sp>
    </p:spTree>
    <p:extLst>
      <p:ext uri="{BB962C8B-B14F-4D97-AF65-F5344CB8AC3E}">
        <p14:creationId xmlns:p14="http://schemas.microsoft.com/office/powerpoint/2010/main" xmlns="" val="404417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véPole 29"/>
          <p:cNvSpPr txBox="1"/>
          <p:nvPr/>
        </p:nvSpPr>
        <p:spPr>
          <a:xfrm>
            <a:off x="6156176" y="5949280"/>
            <a:ext cx="22718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ZÁZNAMOVÁ  MÉDIA 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 XD, CF, MMC aj.)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xmlns="" val="3044963967"/>
              </p:ext>
            </p:extLst>
          </p:nvPr>
        </p:nvGraphicFramePr>
        <p:xfrm>
          <a:off x="1554547" y="188640"/>
          <a:ext cx="5609741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xmlns="" val="1062927252"/>
              </p:ext>
            </p:extLst>
          </p:nvPr>
        </p:nvGraphicFramePr>
        <p:xfrm>
          <a:off x="3347864" y="1052736"/>
          <a:ext cx="216024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76" name="Picture 8" descr="http://upload.wikimedia.org/wikipedia/commons/0/0b/Memory-card-comparison.jpg"/>
          <p:cNvPicPr>
            <a:picLocks noChangeAspect="1" noChangeArrowheads="1"/>
          </p:cNvPicPr>
          <p:nvPr/>
        </p:nvPicPr>
        <p:blipFill>
          <a:blip r:embed="rId13" cstate="print"/>
          <a:srcRect t="7408" r="18626" b="7397"/>
          <a:stretch>
            <a:fillRect/>
          </a:stretch>
        </p:blipFill>
        <p:spPr bwMode="auto">
          <a:xfrm>
            <a:off x="5292080" y="2708920"/>
            <a:ext cx="3600400" cy="167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8" name="Picture 10" descr="http://upload.wikimedia.org/wikipedia/commons/4/45/XD_card_typeH_512M_Olympu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1554699"/>
            <a:ext cx="1296144" cy="1010205"/>
          </a:xfrm>
          <a:prstGeom prst="rect">
            <a:avLst/>
          </a:prstGeom>
          <a:noFill/>
        </p:spPr>
      </p:pic>
      <p:pic>
        <p:nvPicPr>
          <p:cNvPr id="7180" name="Picture 12" descr="Soubor: MS-PRO-DU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0192" y="4581128"/>
            <a:ext cx="1944216" cy="1271218"/>
          </a:xfrm>
          <a:prstGeom prst="rect">
            <a:avLst/>
          </a:prstGeom>
          <a:noFill/>
        </p:spPr>
      </p:pic>
      <p:pic>
        <p:nvPicPr>
          <p:cNvPr id="7182" name="Picture 14" descr="http://paulturounetblog.files.wordpress.com/2009/06/scanner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8950" y="1537761"/>
            <a:ext cx="4968552" cy="4568309"/>
          </a:xfrm>
          <a:prstGeom prst="rect">
            <a:avLst/>
          </a:prstGeom>
          <a:noFill/>
        </p:spPr>
      </p:pic>
      <p:sp>
        <p:nvSpPr>
          <p:cNvPr id="29" name="TextovéPole 28"/>
          <p:cNvSpPr txBox="1"/>
          <p:nvPr/>
        </p:nvSpPr>
        <p:spPr>
          <a:xfrm>
            <a:off x="894938" y="6149200"/>
            <a:ext cx="38555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SCANERY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(stolní, ploché, filmové, bubnové )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79472" y="5842660"/>
            <a:ext cx="59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6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59802" y="2304396"/>
            <a:ext cx="59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7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397050" y="4334214"/>
            <a:ext cx="59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8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183571" y="5649064"/>
            <a:ext cx="59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9</a:t>
            </a:r>
            <a:endParaRPr lang="cs-CZ" sz="1200" dirty="0"/>
          </a:p>
        </p:txBody>
      </p:sp>
      <p:sp>
        <p:nvSpPr>
          <p:cNvPr id="18" name="Zástupný symbol pro zápatí 17"/>
          <p:cNvSpPr txBox="1">
            <a:spLocks/>
          </p:cNvSpPr>
          <p:nvPr/>
        </p:nvSpPr>
        <p:spPr>
          <a:xfrm>
            <a:off x="6907831" y="-61292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00" dirty="0" smtClean="0">
                <a:solidFill>
                  <a:schemeClr val="tx1"/>
                </a:solidFill>
              </a:rPr>
              <a:t>VY_32_INOVACE_OVF20260ŽIŽ</a:t>
            </a:r>
          </a:p>
        </p:txBody>
      </p:sp>
    </p:spTree>
    <p:extLst>
      <p:ext uri="{BB962C8B-B14F-4D97-AF65-F5344CB8AC3E}">
        <p14:creationId xmlns:p14="http://schemas.microsoft.com/office/powerpoint/2010/main" xmlns="" val="190974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b-ag.ch/media/bilder_site/0807_scanplat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7128792" cy="5343922"/>
          </a:xfrm>
          <a:prstGeom prst="rect">
            <a:avLst/>
          </a:prstGeom>
          <a:noFill/>
        </p:spPr>
      </p:pic>
      <p:grpSp>
        <p:nvGrpSpPr>
          <p:cNvPr id="8" name="Skupina 7"/>
          <p:cNvGrpSpPr/>
          <p:nvPr/>
        </p:nvGrpSpPr>
        <p:grpSpPr>
          <a:xfrm>
            <a:off x="2838325" y="476672"/>
            <a:ext cx="3749899" cy="413640"/>
            <a:chOff x="2483768" y="260648"/>
            <a:chExt cx="3749899" cy="41364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xmlns="" val="2166920293"/>
                </p:ext>
              </p:extLst>
            </p:nvPr>
          </p:nvGraphicFramePr>
          <p:xfrm>
            <a:off x="2843808" y="260648"/>
            <a:ext cx="3024336" cy="360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TextovéPole 6"/>
            <p:cNvSpPr txBox="1"/>
            <p:nvPr/>
          </p:nvSpPr>
          <p:spPr>
            <a:xfrm>
              <a:off x="2483768" y="332656"/>
              <a:ext cx="374989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 smtClean="0">
                  <a:solidFill>
                    <a:schemeClr val="bg1"/>
                  </a:solidFill>
                </a:rPr>
                <a:t>VZOROVÉ DTP PRACOVIŠTĚ</a:t>
              </a: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7597780" y="6342818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10</a:t>
            </a:r>
            <a:endParaRPr lang="cs-CZ" sz="1200" dirty="0"/>
          </a:p>
        </p:txBody>
      </p:sp>
      <p:sp>
        <p:nvSpPr>
          <p:cNvPr id="11" name="Zástupný symbol pro zápatí 17"/>
          <p:cNvSpPr txBox="1">
            <a:spLocks/>
          </p:cNvSpPr>
          <p:nvPr/>
        </p:nvSpPr>
        <p:spPr>
          <a:xfrm>
            <a:off x="6907831" y="-61292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00" dirty="0" smtClean="0">
                <a:solidFill>
                  <a:schemeClr val="tx1"/>
                </a:solidFill>
              </a:rPr>
              <a:t>VY_32_INOVACE_OVF20260ŽIŽ</a:t>
            </a:r>
          </a:p>
        </p:txBody>
      </p:sp>
    </p:spTree>
    <p:extLst>
      <p:ext uri="{BB962C8B-B14F-4D97-AF65-F5344CB8AC3E}">
        <p14:creationId xmlns:p14="http://schemas.microsoft.com/office/powerpoint/2010/main" xmlns="" val="190974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701494788"/>
              </p:ext>
            </p:extLst>
          </p:nvPr>
        </p:nvGraphicFramePr>
        <p:xfrm>
          <a:off x="2661047" y="188640"/>
          <a:ext cx="3821907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600543" y="227931"/>
            <a:ext cx="46153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b="1" dirty="0" smtClean="0">
                <a:solidFill>
                  <a:schemeClr val="bg1"/>
                </a:solidFill>
              </a:rPr>
              <a:t>EDITAČNÍ A ZOBRAZOVACÍ ZAŘÍZENÍ</a:t>
            </a:r>
            <a:endParaRPr lang="cs-CZ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393504" y="6021288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Stolní počítačové stanice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kalibrační nástroje, TFT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IPS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upload.wikimedia.org/wikipedia/commons/thumb/7/7a/Desktop-PC.svg/2000px-Desktop-PC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39555"/>
            <a:ext cx="3386942" cy="22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c/c6/Power_Mac_G5_hero_lef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498" y="809794"/>
            <a:ext cx="1640368" cy="218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ITEL~1\AppData\Local\Temp\Rar$DI03.237\CG303W-BK_front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97" y="3356991"/>
            <a:ext cx="3196041" cy="25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ITEL~1\AppData\Local\Temp\Rar$DI00.976\S2100-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576" y="3376015"/>
            <a:ext cx="1740186" cy="25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upload.wikimedia.org/wikipedia/commons/thumb/c/cb/Monitor_Calibration_2010-by-RaBoe-20.jpg/1024px-Monitor_Calibration_2010-by-RaBoe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58475" y="3573016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364824" y="2497074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11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146280" y="2802800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12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917987" y="5695228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13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964650" y="5608248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14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061332" y="5868108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15</a:t>
            </a:r>
            <a:endParaRPr lang="cs-CZ" sz="1200" dirty="0"/>
          </a:p>
        </p:txBody>
      </p:sp>
      <p:sp>
        <p:nvSpPr>
          <p:cNvPr id="18" name="Zástupný symbol pro zápatí 17"/>
          <p:cNvSpPr txBox="1">
            <a:spLocks/>
          </p:cNvSpPr>
          <p:nvPr/>
        </p:nvSpPr>
        <p:spPr>
          <a:xfrm>
            <a:off x="6907831" y="-61292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00" dirty="0" smtClean="0">
                <a:solidFill>
                  <a:schemeClr val="tx1"/>
                </a:solidFill>
              </a:rPr>
              <a:t>VY_32_INOVACE_OVF20260ŽIŽ</a:t>
            </a:r>
          </a:p>
        </p:txBody>
      </p:sp>
    </p:spTree>
    <p:extLst>
      <p:ext uri="{BB962C8B-B14F-4D97-AF65-F5344CB8AC3E}">
        <p14:creationId xmlns:p14="http://schemas.microsoft.com/office/powerpoint/2010/main" xmlns="" val="59492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975800488"/>
              </p:ext>
            </p:extLst>
          </p:nvPr>
        </p:nvGraphicFramePr>
        <p:xfrm>
          <a:off x="3436504" y="188640"/>
          <a:ext cx="2270993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3444209" y="227931"/>
            <a:ext cx="27839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b="1" dirty="0" smtClean="0">
                <a:solidFill>
                  <a:schemeClr val="bg1"/>
                </a:solidFill>
              </a:rPr>
              <a:t>VÝSTUPNÍ ZAŘÍZENÍ</a:t>
            </a:r>
            <a:endParaRPr lang="cs-CZ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51520" y="6021288"/>
            <a:ext cx="87849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onitory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projektory, stolní tiskárny (inkoustové, laserové,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termosublimační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velkoformátové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inkoustové,kombinované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ofsetový tisk,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minilaby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ITEL~1\AppData\Local\Temp\Rar$DI00.384\ipf8300_frnt_makitori_pd_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34" t="16497" r="10669" b="16867"/>
          <a:stretch/>
        </p:blipFill>
        <p:spPr bwMode="auto">
          <a:xfrm>
            <a:off x="535883" y="3451860"/>
            <a:ext cx="353377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ITEL~1\AppData\Local\Temp\Rar$DI00.836\WX6000 FRA w 23_0-34_5m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6" t="10817" r="8691" b="12545"/>
          <a:stretch/>
        </p:blipFill>
        <p:spPr bwMode="auto">
          <a:xfrm>
            <a:off x="323528" y="940354"/>
            <a:ext cx="2748901" cy="19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ITEL~1\AppData\Local\Temp\Rar$DI00.924\SELPHY CP-810 WHITE FSL w PRINT SAMPLE w IXUS 125 H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7" t="11653" r="3094" b="7204"/>
          <a:stretch/>
        </p:blipFill>
        <p:spPr bwMode="auto">
          <a:xfrm>
            <a:off x="3204351" y="940354"/>
            <a:ext cx="2735801" cy="19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ITEL~1\AppData\Local\Temp\Rar$DI19.397\PIXMA Pro 9500 Mark II FSL w PRINT w EOS 5D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" t="4543" r="2680" b="4829"/>
          <a:stretch/>
        </p:blipFill>
        <p:spPr bwMode="auto">
          <a:xfrm>
            <a:off x="6019832" y="940353"/>
            <a:ext cx="2728632" cy="19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z.fujifilm.cz/cs/images/content/lp_79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510" y="3429000"/>
            <a:ext cx="3810000" cy="22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498721" y="2861030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16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362421" y="2852404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17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172400" y="2854948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18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388590" y="5623908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19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913468" y="5635975"/>
            <a:ext cx="67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20</a:t>
            </a:r>
            <a:endParaRPr lang="cs-CZ" sz="1200" dirty="0"/>
          </a:p>
        </p:txBody>
      </p:sp>
      <p:sp>
        <p:nvSpPr>
          <p:cNvPr id="19" name="Zástupný symbol pro zápatí 17"/>
          <p:cNvSpPr txBox="1">
            <a:spLocks/>
          </p:cNvSpPr>
          <p:nvPr/>
        </p:nvSpPr>
        <p:spPr>
          <a:xfrm>
            <a:off x="6907831" y="-61292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00" dirty="0" smtClean="0">
                <a:solidFill>
                  <a:schemeClr val="tx1"/>
                </a:solidFill>
              </a:rPr>
              <a:t>VY_32_INOVACE_OVF20260ŽIŽ</a:t>
            </a:r>
          </a:p>
        </p:txBody>
      </p:sp>
    </p:spTree>
    <p:extLst>
      <p:ext uri="{BB962C8B-B14F-4D97-AF65-F5344CB8AC3E}">
        <p14:creationId xmlns:p14="http://schemas.microsoft.com/office/powerpoint/2010/main" xmlns="" val="33242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686" y="980728"/>
            <a:ext cx="885681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Zdroje obrázků:</a:t>
            </a:r>
          </a:p>
          <a:p>
            <a:endParaRPr lang="cs-CZ" sz="1000" dirty="0" smtClean="0"/>
          </a:p>
          <a:p>
            <a:endParaRPr lang="cs-CZ" sz="1000" dirty="0" smtClean="0"/>
          </a:p>
          <a:p>
            <a:r>
              <a:rPr lang="cs-CZ" sz="1000" dirty="0" smtClean="0"/>
              <a:t>Obr</a:t>
            </a:r>
            <a:r>
              <a:rPr lang="cs-CZ" sz="1000" dirty="0" smtClean="0"/>
              <a:t>. 1:	http://wikimediafoundation.org/wiki/File:Nikon_D7000_Digital_SLR_Camera_02.jpg, 6. 11. 2012</a:t>
            </a:r>
          </a:p>
          <a:p>
            <a:r>
              <a:rPr lang="cs-CZ" sz="1000" dirty="0" smtClean="0"/>
              <a:t>Obr. 2:	http://www.</a:t>
            </a:r>
            <a:r>
              <a:rPr lang="cs-CZ" sz="1000" dirty="0" err="1" smtClean="0"/>
              <a:t>sinar.ch</a:t>
            </a:r>
            <a:r>
              <a:rPr lang="cs-CZ" sz="1000" dirty="0" smtClean="0"/>
              <a:t>/</a:t>
            </a:r>
            <a:r>
              <a:rPr lang="cs-CZ" sz="1000" dirty="0" err="1" smtClean="0"/>
              <a:t>category</a:t>
            </a:r>
            <a:r>
              <a:rPr lang="cs-CZ" sz="1000" dirty="0" smtClean="0"/>
              <a:t>/produkte/</a:t>
            </a:r>
            <a:r>
              <a:rPr lang="cs-CZ" sz="1000" dirty="0" err="1" smtClean="0"/>
              <a:t>kameras</a:t>
            </a:r>
            <a:r>
              <a:rPr lang="cs-CZ" sz="1000" dirty="0" smtClean="0"/>
              <a:t>/, 6. 11. 2012		</a:t>
            </a:r>
          </a:p>
          <a:p>
            <a:r>
              <a:rPr lang="cs-CZ" sz="1000" dirty="0" smtClean="0"/>
              <a:t>Obr. 3: 	http://cs.wikipedia.org/wiki/Soubor:Hasselblad_503CW_V96C.jpg, 6. 11. 2012</a:t>
            </a:r>
          </a:p>
          <a:p>
            <a:r>
              <a:rPr lang="cs-CZ" sz="1000" dirty="0" smtClean="0"/>
              <a:t>Obr. 4:	http://hasselblad.com/products/h-system/h4d-40.aspx, 6. 11. 2012</a:t>
            </a:r>
          </a:p>
          <a:p>
            <a:r>
              <a:rPr lang="cs-CZ" sz="1000" dirty="0" smtClean="0"/>
              <a:t>Obr. 5:	http://hasselblad.com/products/digital-backs.aspx, 6. 11. 2012</a:t>
            </a:r>
          </a:p>
          <a:p>
            <a:r>
              <a:rPr lang="cs-CZ" sz="1000" dirty="0" smtClean="0"/>
              <a:t>Obr. 6: 	http://aphototeacher.com/2009/05/09/input-%E2%80%93-principles-of-scanning/, 6. 11. 2012</a:t>
            </a:r>
          </a:p>
          <a:p>
            <a:r>
              <a:rPr lang="cs-CZ" sz="1000" dirty="0" smtClean="0"/>
              <a:t>Obr. 7: 	http://commons.wikimedia.org/wiki/File:XD_card_typeH_512M_Olympus.png, 6. 11. 2012</a:t>
            </a:r>
          </a:p>
          <a:p>
            <a:r>
              <a:rPr lang="cs-CZ" sz="1000" dirty="0" smtClean="0"/>
              <a:t>Obr. 8: 	http://commons.wikimedia.org/wiki/File:Memory-card-comparison.jpg, 6. 11. 2012</a:t>
            </a:r>
          </a:p>
          <a:p>
            <a:r>
              <a:rPr lang="cs-CZ" sz="1000" dirty="0" smtClean="0"/>
              <a:t>Obr. 9: 	http://commons.wikimedia.org/wiki/File:MS-PRO-DUO.JPG, 6. 11. 2012</a:t>
            </a:r>
          </a:p>
          <a:p>
            <a:r>
              <a:rPr lang="cs-CZ" sz="1000" dirty="0" smtClean="0"/>
              <a:t>Obr. 10: 	http://www.</a:t>
            </a:r>
            <a:r>
              <a:rPr lang="cs-CZ" sz="1000" dirty="0" err="1" smtClean="0"/>
              <a:t>lb</a:t>
            </a:r>
            <a:r>
              <a:rPr lang="cs-CZ" sz="1000" dirty="0" smtClean="0"/>
              <a:t>-</a:t>
            </a:r>
            <a:r>
              <a:rPr lang="cs-CZ" sz="1000" dirty="0" err="1" smtClean="0"/>
              <a:t>ag.ch</a:t>
            </a:r>
            <a:r>
              <a:rPr lang="cs-CZ" sz="1000" dirty="0" smtClean="0"/>
              <a:t>/</a:t>
            </a:r>
            <a:r>
              <a:rPr lang="cs-CZ" sz="1000" dirty="0" err="1" smtClean="0"/>
              <a:t>site</a:t>
            </a:r>
            <a:r>
              <a:rPr lang="cs-CZ" sz="1000" dirty="0" smtClean="0"/>
              <a:t>/</a:t>
            </a:r>
            <a:r>
              <a:rPr lang="cs-CZ" sz="1000" dirty="0" err="1" smtClean="0"/>
              <a:t>site.php</a:t>
            </a:r>
            <a:r>
              <a:rPr lang="cs-CZ" sz="1000" dirty="0" smtClean="0"/>
              <a:t>?</a:t>
            </a:r>
            <a:r>
              <a:rPr lang="cs-CZ" sz="1000" dirty="0" err="1" smtClean="0"/>
              <a:t>siteID</a:t>
            </a:r>
            <a:r>
              <a:rPr lang="cs-CZ" sz="1000" dirty="0" smtClean="0"/>
              <a:t>=920, 6. 11. 2012</a:t>
            </a:r>
          </a:p>
          <a:p>
            <a:r>
              <a:rPr lang="cs-CZ" sz="1000" dirty="0" smtClean="0"/>
              <a:t>Obr. 11: 	http://commons.wikimedia.org/wiki/File:Desktop-PC.svg, 6. 11. 2012</a:t>
            </a:r>
          </a:p>
          <a:p>
            <a:r>
              <a:rPr lang="cs-CZ" sz="1000" dirty="0" smtClean="0"/>
              <a:t>Obr. 12: 	http://commons.wikimedia.org/wiki/File:Power_Mac_G5_hero_left.jpg, 6. 11. 2012</a:t>
            </a:r>
          </a:p>
          <a:p>
            <a:r>
              <a:rPr lang="cs-CZ" sz="1000" dirty="0" smtClean="0"/>
              <a:t>Obr. 13: 	http://www.</a:t>
            </a:r>
            <a:r>
              <a:rPr lang="cs-CZ" sz="1000" dirty="0" err="1" smtClean="0"/>
              <a:t>eizo.cz</a:t>
            </a:r>
            <a:r>
              <a:rPr lang="cs-CZ" sz="1000" dirty="0" smtClean="0"/>
              <a:t>/monitory/</a:t>
            </a:r>
            <a:r>
              <a:rPr lang="cs-CZ" sz="1000" dirty="0" err="1" smtClean="0"/>
              <a:t>colorgraphic</a:t>
            </a:r>
            <a:r>
              <a:rPr lang="cs-CZ" sz="1000" dirty="0" smtClean="0"/>
              <a:t>/30/CG303W.html, 6. 11. 2012</a:t>
            </a:r>
          </a:p>
          <a:p>
            <a:r>
              <a:rPr lang="cs-CZ" sz="1000" dirty="0" smtClean="0"/>
              <a:t>Obr. 14: 	http://commons.wikimedia.org/wiki/File:Monitor_Calibration_2010-by-RaBoe-20.jpg , 6. 11. 2012</a:t>
            </a:r>
          </a:p>
          <a:p>
            <a:r>
              <a:rPr lang="cs-CZ" sz="1000" dirty="0" smtClean="0"/>
              <a:t>Obr. 15: 	http://www.</a:t>
            </a:r>
            <a:r>
              <a:rPr lang="cs-CZ" sz="1000" dirty="0" err="1" smtClean="0"/>
              <a:t>eizo.cz</a:t>
            </a:r>
            <a:r>
              <a:rPr lang="cs-CZ" sz="1000" dirty="0" smtClean="0"/>
              <a:t>/monitory/</a:t>
            </a:r>
            <a:r>
              <a:rPr lang="cs-CZ" sz="1000" dirty="0" err="1" smtClean="0"/>
              <a:t>flexscan</a:t>
            </a:r>
            <a:r>
              <a:rPr lang="cs-CZ" sz="1000" dirty="0" smtClean="0"/>
              <a:t>/s-business-standard/21/S2100.html</a:t>
            </a:r>
          </a:p>
          <a:p>
            <a:r>
              <a:rPr lang="cs-CZ" sz="1000" dirty="0" smtClean="0"/>
              <a:t>Obr. 16:	http://www.</a:t>
            </a:r>
            <a:r>
              <a:rPr lang="cs-CZ" sz="1000" dirty="0" err="1" smtClean="0"/>
              <a:t>canon.cz</a:t>
            </a:r>
            <a:r>
              <a:rPr lang="cs-CZ" sz="1000" dirty="0" smtClean="0"/>
              <a:t>/</a:t>
            </a:r>
            <a:r>
              <a:rPr lang="cs-CZ" sz="1000" dirty="0" err="1" smtClean="0"/>
              <a:t>About</a:t>
            </a:r>
            <a:r>
              <a:rPr lang="cs-CZ" sz="1000" dirty="0" smtClean="0"/>
              <a:t>_</a:t>
            </a:r>
            <a:r>
              <a:rPr lang="cs-CZ" sz="1000" dirty="0" err="1" smtClean="0"/>
              <a:t>Us</a:t>
            </a:r>
            <a:r>
              <a:rPr lang="cs-CZ" sz="1000" dirty="0" smtClean="0"/>
              <a:t>/</a:t>
            </a:r>
            <a:r>
              <a:rPr lang="cs-CZ" sz="1000" dirty="0" err="1" smtClean="0"/>
              <a:t>Press</a:t>
            </a:r>
            <a:r>
              <a:rPr lang="cs-CZ" sz="1000" dirty="0" smtClean="0"/>
              <a:t>_Centre/</a:t>
            </a:r>
            <a:r>
              <a:rPr lang="cs-CZ" sz="1000" dirty="0" err="1" smtClean="0"/>
              <a:t>Product</a:t>
            </a:r>
            <a:r>
              <a:rPr lang="cs-CZ" sz="1000" dirty="0" smtClean="0"/>
              <a:t>_</a:t>
            </a:r>
            <a:r>
              <a:rPr lang="cs-CZ" sz="1000" dirty="0" err="1" smtClean="0"/>
              <a:t>Information</a:t>
            </a:r>
            <a:r>
              <a:rPr lang="cs-CZ" sz="1000" dirty="0" smtClean="0"/>
              <a:t>/</a:t>
            </a:r>
            <a:r>
              <a:rPr lang="cs-CZ" sz="1000" dirty="0" err="1" smtClean="0"/>
              <a:t>projectors</a:t>
            </a:r>
            <a:r>
              <a:rPr lang="cs-CZ" sz="1000" dirty="0" smtClean="0"/>
              <a:t>/XEED_WX6000.aspx, 6. 11. 2012</a:t>
            </a:r>
          </a:p>
          <a:p>
            <a:r>
              <a:rPr lang="cs-CZ" sz="1000" dirty="0" smtClean="0"/>
              <a:t>Obr. 17:	http://www.</a:t>
            </a:r>
            <a:r>
              <a:rPr lang="cs-CZ" sz="1000" dirty="0" err="1" smtClean="0"/>
              <a:t>canon.cz</a:t>
            </a:r>
            <a:r>
              <a:rPr lang="cs-CZ" sz="1000" dirty="0" smtClean="0"/>
              <a:t>/</a:t>
            </a:r>
            <a:r>
              <a:rPr lang="cs-CZ" sz="1000" dirty="0" err="1" smtClean="0"/>
              <a:t>About</a:t>
            </a:r>
            <a:r>
              <a:rPr lang="cs-CZ" sz="1000" dirty="0" smtClean="0"/>
              <a:t>_</a:t>
            </a:r>
            <a:r>
              <a:rPr lang="cs-CZ" sz="1000" dirty="0" err="1" smtClean="0"/>
              <a:t>Us</a:t>
            </a:r>
            <a:r>
              <a:rPr lang="cs-CZ" sz="1000" dirty="0" smtClean="0"/>
              <a:t>/</a:t>
            </a:r>
            <a:r>
              <a:rPr lang="cs-CZ" sz="1000" dirty="0" err="1" smtClean="0"/>
              <a:t>Press</a:t>
            </a:r>
            <a:r>
              <a:rPr lang="cs-CZ" sz="1000" dirty="0" smtClean="0"/>
              <a:t>_Centre/</a:t>
            </a:r>
            <a:r>
              <a:rPr lang="cs-CZ" sz="1000" dirty="0" err="1" smtClean="0"/>
              <a:t>Product</a:t>
            </a:r>
            <a:r>
              <a:rPr lang="cs-CZ" sz="1000" dirty="0" smtClean="0"/>
              <a:t>_</a:t>
            </a:r>
            <a:r>
              <a:rPr lang="cs-CZ" sz="1000" dirty="0" err="1" smtClean="0"/>
              <a:t>Information</a:t>
            </a:r>
            <a:r>
              <a:rPr lang="cs-CZ" sz="1000" dirty="0" smtClean="0"/>
              <a:t>/Desktop_</a:t>
            </a:r>
            <a:r>
              <a:rPr lang="cs-CZ" sz="1000" dirty="0" err="1" smtClean="0"/>
              <a:t>printing</a:t>
            </a:r>
            <a:r>
              <a:rPr lang="cs-CZ" sz="1000" dirty="0" smtClean="0"/>
              <a:t>/SELPHY_CP_810.aspx, 6. 11. 2012</a:t>
            </a:r>
          </a:p>
          <a:p>
            <a:r>
              <a:rPr lang="cs-CZ" sz="1000" dirty="0" smtClean="0"/>
              <a:t>Obr. 18:	http://www.</a:t>
            </a:r>
            <a:r>
              <a:rPr lang="cs-CZ" sz="1000" dirty="0" err="1" smtClean="0"/>
              <a:t>canon.cz</a:t>
            </a:r>
            <a:r>
              <a:rPr lang="cs-CZ" sz="1000" dirty="0" smtClean="0"/>
              <a:t>/</a:t>
            </a:r>
            <a:r>
              <a:rPr lang="cs-CZ" sz="1000" dirty="0" err="1" smtClean="0"/>
              <a:t>About</a:t>
            </a:r>
            <a:r>
              <a:rPr lang="cs-CZ" sz="1000" dirty="0" smtClean="0"/>
              <a:t>_</a:t>
            </a:r>
            <a:r>
              <a:rPr lang="cs-CZ" sz="1000" dirty="0" err="1" smtClean="0"/>
              <a:t>Us</a:t>
            </a:r>
            <a:r>
              <a:rPr lang="cs-CZ" sz="1000" dirty="0" smtClean="0"/>
              <a:t>/</a:t>
            </a:r>
            <a:r>
              <a:rPr lang="cs-CZ" sz="1000" dirty="0" err="1" smtClean="0"/>
              <a:t>Press</a:t>
            </a:r>
            <a:r>
              <a:rPr lang="cs-CZ" sz="1000" dirty="0" smtClean="0"/>
              <a:t>_Centre/</a:t>
            </a:r>
            <a:r>
              <a:rPr lang="cs-CZ" sz="1000" dirty="0" err="1" smtClean="0"/>
              <a:t>Product</a:t>
            </a:r>
            <a:r>
              <a:rPr lang="cs-CZ" sz="1000" dirty="0" smtClean="0"/>
              <a:t>_</a:t>
            </a:r>
            <a:r>
              <a:rPr lang="cs-CZ" sz="1000" dirty="0" err="1" smtClean="0"/>
              <a:t>Information</a:t>
            </a:r>
            <a:r>
              <a:rPr lang="cs-CZ" sz="1000" dirty="0" smtClean="0"/>
              <a:t>/Desktop_</a:t>
            </a:r>
            <a:r>
              <a:rPr lang="cs-CZ" sz="1000" dirty="0" err="1" smtClean="0"/>
              <a:t>printing</a:t>
            </a:r>
            <a:r>
              <a:rPr lang="cs-CZ" sz="1000" dirty="0" smtClean="0"/>
              <a:t>/PIXMA_Pro9500_</a:t>
            </a:r>
            <a:r>
              <a:rPr lang="cs-CZ" sz="1000" dirty="0" err="1" smtClean="0"/>
              <a:t>Mark</a:t>
            </a:r>
            <a:r>
              <a:rPr lang="cs-CZ" sz="1000" dirty="0" smtClean="0"/>
              <a:t>_</a:t>
            </a:r>
            <a:r>
              <a:rPr lang="cs-CZ" sz="1000" dirty="0" err="1" smtClean="0"/>
              <a:t>II.aspx</a:t>
            </a:r>
            <a:r>
              <a:rPr lang="cs-CZ" sz="1000" dirty="0" smtClean="0"/>
              <a:t>, 6. 11. 2012</a:t>
            </a:r>
          </a:p>
          <a:p>
            <a:r>
              <a:rPr lang="cs-CZ" sz="1000" dirty="0" smtClean="0"/>
              <a:t>Obr. 19: 	http://www.</a:t>
            </a:r>
            <a:r>
              <a:rPr lang="cs-CZ" sz="1000" dirty="0" err="1" smtClean="0"/>
              <a:t>canon.cz</a:t>
            </a:r>
            <a:r>
              <a:rPr lang="cs-CZ" sz="1000" dirty="0" smtClean="0"/>
              <a:t>/</a:t>
            </a:r>
            <a:r>
              <a:rPr lang="cs-CZ" sz="1000" dirty="0" err="1" smtClean="0"/>
              <a:t>About</a:t>
            </a:r>
            <a:r>
              <a:rPr lang="cs-CZ" sz="1000" dirty="0" smtClean="0"/>
              <a:t>_</a:t>
            </a:r>
            <a:r>
              <a:rPr lang="cs-CZ" sz="1000" dirty="0" err="1" smtClean="0"/>
              <a:t>Us</a:t>
            </a:r>
            <a:r>
              <a:rPr lang="cs-CZ" sz="1000" dirty="0" smtClean="0"/>
              <a:t>/</a:t>
            </a:r>
            <a:r>
              <a:rPr lang="cs-CZ" sz="1000" dirty="0" err="1" smtClean="0"/>
              <a:t>Press</a:t>
            </a:r>
            <a:r>
              <a:rPr lang="cs-CZ" sz="1000" dirty="0" smtClean="0"/>
              <a:t>_Centre/</a:t>
            </a:r>
            <a:r>
              <a:rPr lang="cs-CZ" sz="1000" dirty="0" err="1" smtClean="0"/>
              <a:t>Product</a:t>
            </a:r>
            <a:r>
              <a:rPr lang="cs-CZ" sz="1000" dirty="0" smtClean="0"/>
              <a:t>_</a:t>
            </a:r>
            <a:r>
              <a:rPr lang="cs-CZ" sz="1000" dirty="0" err="1" smtClean="0"/>
              <a:t>Information</a:t>
            </a:r>
            <a:r>
              <a:rPr lang="cs-CZ" sz="1000" dirty="0" smtClean="0"/>
              <a:t>/</a:t>
            </a:r>
            <a:r>
              <a:rPr lang="cs-CZ" sz="1000" dirty="0" err="1" smtClean="0"/>
              <a:t>Large</a:t>
            </a:r>
            <a:r>
              <a:rPr lang="cs-CZ" sz="1000" dirty="0" smtClean="0"/>
              <a:t>_</a:t>
            </a:r>
            <a:r>
              <a:rPr lang="cs-CZ" sz="1000" dirty="0" err="1" smtClean="0"/>
              <a:t>format</a:t>
            </a:r>
            <a:r>
              <a:rPr lang="cs-CZ" sz="1000" dirty="0" smtClean="0"/>
              <a:t>_</a:t>
            </a:r>
            <a:r>
              <a:rPr lang="cs-CZ" sz="1000" dirty="0" err="1" smtClean="0"/>
              <a:t>printing</a:t>
            </a:r>
            <a:r>
              <a:rPr lang="cs-CZ" sz="1000" dirty="0" smtClean="0"/>
              <a:t>/</a:t>
            </a:r>
            <a:r>
              <a:rPr lang="cs-CZ" sz="1000" dirty="0" err="1" smtClean="0"/>
              <a:t>imagePROGRAF</a:t>
            </a:r>
            <a:r>
              <a:rPr lang="cs-CZ" sz="1000" dirty="0" smtClean="0"/>
              <a:t>_IPF8300.aspx, 6. 11. 2012</a:t>
            </a:r>
          </a:p>
          <a:p>
            <a:r>
              <a:rPr lang="cs-CZ" sz="1000" dirty="0" smtClean="0"/>
              <a:t>Obr. 20: 	http://www.</a:t>
            </a:r>
            <a:r>
              <a:rPr lang="cs-CZ" sz="1000" dirty="0" err="1" smtClean="0"/>
              <a:t>cz.fujifilm.cz</a:t>
            </a:r>
            <a:r>
              <a:rPr lang="cs-CZ" sz="1000" dirty="0" smtClean="0"/>
              <a:t>/</a:t>
            </a:r>
            <a:r>
              <a:rPr lang="cs-CZ" sz="1000" dirty="0" err="1" smtClean="0"/>
              <a:t>cs</a:t>
            </a:r>
            <a:r>
              <a:rPr lang="cs-CZ" sz="1000" dirty="0" smtClean="0"/>
              <a:t>/produkty/minilaby-a-</a:t>
            </a:r>
            <a:r>
              <a:rPr lang="cs-CZ" sz="1000" dirty="0" err="1" smtClean="0"/>
              <a:t>tiskarny</a:t>
            </a:r>
            <a:r>
              <a:rPr lang="cs-CZ" sz="1000" dirty="0" smtClean="0"/>
              <a:t>/</a:t>
            </a:r>
            <a:r>
              <a:rPr lang="cs-CZ" sz="1000" dirty="0" err="1" smtClean="0"/>
              <a:t>digitalni</a:t>
            </a:r>
            <a:r>
              <a:rPr lang="cs-CZ" sz="1000" dirty="0" smtClean="0"/>
              <a:t>-minilaby.</a:t>
            </a:r>
            <a:r>
              <a:rPr lang="cs-CZ" sz="1000" dirty="0" err="1" smtClean="0"/>
              <a:t>ep</a:t>
            </a:r>
            <a:r>
              <a:rPr lang="cs-CZ" sz="1000" dirty="0" smtClean="0"/>
              <a:t>/, 6. 11. </a:t>
            </a:r>
            <a:r>
              <a:rPr lang="cs-CZ" sz="1000" dirty="0" smtClean="0"/>
              <a:t>2012</a:t>
            </a:r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r>
              <a:rPr lang="cs-CZ" sz="1400" b="1" dirty="0" smtClean="0"/>
              <a:t>Použitá literatura:</a:t>
            </a:r>
          </a:p>
          <a:p>
            <a:endParaRPr lang="cs-CZ" sz="1000" dirty="0" smtClean="0"/>
          </a:p>
          <a:p>
            <a:r>
              <a:rPr lang="cs-CZ" sz="1000" dirty="0" smtClean="0"/>
              <a:t>1.	</a:t>
            </a:r>
            <a:r>
              <a:rPr lang="cs-CZ" sz="1000" dirty="0" err="1" smtClean="0"/>
              <a:t>Eismann</a:t>
            </a:r>
            <a:r>
              <a:rPr lang="cs-CZ" sz="1000" dirty="0" smtClean="0"/>
              <a:t>, </a:t>
            </a:r>
            <a:r>
              <a:rPr lang="cs-CZ" sz="1000" dirty="0" err="1" smtClean="0"/>
              <a:t>Katrin</a:t>
            </a:r>
            <a:r>
              <a:rPr lang="cs-CZ" sz="1000" dirty="0" smtClean="0"/>
              <a:t>: </a:t>
            </a:r>
            <a:r>
              <a:rPr lang="cs-CZ" sz="1000" dirty="0" err="1" smtClean="0"/>
              <a:t>Photoshop</a:t>
            </a:r>
            <a:r>
              <a:rPr lang="cs-CZ" sz="1000" dirty="0" smtClean="0"/>
              <a:t> – retuš a restaurování fotografie, </a:t>
            </a:r>
            <a:r>
              <a:rPr lang="cs-CZ" sz="1000" dirty="0" err="1" smtClean="0"/>
              <a:t>Zoner</a:t>
            </a:r>
            <a:r>
              <a:rPr lang="cs-CZ" sz="1000" dirty="0" smtClean="0"/>
              <a:t> </a:t>
            </a:r>
            <a:r>
              <a:rPr lang="cs-CZ" sz="1000" dirty="0" err="1" smtClean="0"/>
              <a:t>Press</a:t>
            </a:r>
            <a:r>
              <a:rPr lang="cs-CZ" sz="1000" dirty="0" smtClean="0"/>
              <a:t>, Brno 2008.</a:t>
            </a:r>
          </a:p>
          <a:p>
            <a:r>
              <a:rPr lang="cs-CZ" sz="1000" dirty="0" smtClean="0"/>
              <a:t>2.	</a:t>
            </a:r>
            <a:r>
              <a:rPr lang="cs-CZ" sz="1000" dirty="0" smtClean="0"/>
              <a:t>Adobe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Team: Adobe </a:t>
            </a:r>
            <a:r>
              <a:rPr lang="cs-CZ" sz="1000" dirty="0" err="1" smtClean="0"/>
              <a:t>Photoshop</a:t>
            </a:r>
            <a:r>
              <a:rPr lang="cs-CZ" sz="1000" dirty="0" smtClean="0"/>
              <a:t> CS5 - Oficiální výukový kurz, </a:t>
            </a:r>
            <a:r>
              <a:rPr lang="cs-CZ" sz="1000" dirty="0" err="1" smtClean="0"/>
              <a:t>Computer</a:t>
            </a:r>
            <a:r>
              <a:rPr lang="cs-CZ" sz="1000" dirty="0" smtClean="0"/>
              <a:t> </a:t>
            </a:r>
            <a:r>
              <a:rPr lang="cs-CZ" sz="1000" dirty="0" err="1" smtClean="0"/>
              <a:t>Press</a:t>
            </a:r>
            <a:r>
              <a:rPr lang="cs-CZ" sz="1000" dirty="0" smtClean="0"/>
              <a:t>, 2010.</a:t>
            </a:r>
            <a:endParaRPr lang="cs-CZ" sz="1000" dirty="0" smtClean="0"/>
          </a:p>
        </p:txBody>
      </p:sp>
      <p:sp>
        <p:nvSpPr>
          <p:cNvPr id="6" name="Zástupný symbol pro zápatí 17"/>
          <p:cNvSpPr txBox="1">
            <a:spLocks/>
          </p:cNvSpPr>
          <p:nvPr/>
        </p:nvSpPr>
        <p:spPr>
          <a:xfrm>
            <a:off x="6907831" y="-61292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00" dirty="0" smtClean="0">
                <a:solidFill>
                  <a:schemeClr val="tx1"/>
                </a:solidFill>
              </a:rPr>
              <a:t>VY_32_INOVACE_OVF20260ŽIŽ</a:t>
            </a:r>
          </a:p>
        </p:txBody>
      </p:sp>
    </p:spTree>
    <p:extLst>
      <p:ext uri="{BB962C8B-B14F-4D97-AF65-F5344CB8AC3E}">
        <p14:creationId xmlns:p14="http://schemas.microsoft.com/office/powerpoint/2010/main" xmlns="" val="36099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1117</TotalTime>
  <Words>193</Words>
  <Application>Microsoft Office PowerPoint</Application>
  <PresentationFormat>Předvádění na obrazovce (4:3)</PresentationFormat>
  <Paragraphs>99</Paragraphs>
  <Slides>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Aerodynamika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ucitel</cp:lastModifiedBy>
  <cp:revision>139</cp:revision>
  <dcterms:created xsi:type="dcterms:W3CDTF">2012-07-11T22:42:20Z</dcterms:created>
  <dcterms:modified xsi:type="dcterms:W3CDTF">2013-01-21T08:29:36Z</dcterms:modified>
</cp:coreProperties>
</file>