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handoutMasterIdLst>
    <p:handoutMasterId r:id="rId6"/>
  </p:handoutMasterIdLst>
  <p:sldIdLst>
    <p:sldId id="263" r:id="rId2"/>
    <p:sldId id="256" r:id="rId3"/>
    <p:sldId id="262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8" autoAdjust="0"/>
    <p:restoredTop sz="94737" autoAdjust="0"/>
  </p:normalViewPr>
  <p:slideViewPr>
    <p:cSldViewPr>
      <p:cViewPr varScale="1">
        <p:scale>
          <a:sx n="75" d="100"/>
          <a:sy n="75" d="100"/>
        </p:scale>
        <p:origin x="-354" y="-84"/>
      </p:cViewPr>
      <p:guideLst>
        <p:guide orient="horz" pos="2160"/>
        <p:guide orient="horz" pos="397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69967B-35F6-4E1A-AE6E-B233B0538517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2297D6B-C0CC-4948-8764-FA7ADB59409A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algn="ctr" defTabSz="914400" rtl="0" eaLnBrk="1" latinLnBrk="0" hangingPunct="1"/>
          <a:r>
            <a:rPr lang="cs-CZ" sz="1600" b="1" kern="1200" dirty="0" smtClean="0"/>
            <a:t>WORKFLOW DIGITALIZAČNÍHO PROCESU</a:t>
          </a:r>
          <a:endParaRPr lang="cs-CZ" sz="1600" b="1" kern="1200" dirty="0">
            <a:solidFill>
              <a:schemeClr val="bg1"/>
            </a:solidFill>
          </a:endParaRPr>
        </a:p>
      </dgm:t>
    </dgm:pt>
    <dgm:pt modelId="{7A11785D-5C21-45D1-8F58-9A6F353FDCFF}" type="parTrans" cxnId="{E277274B-DDDA-47B8-B424-497CAC3F4203}">
      <dgm:prSet/>
      <dgm:spPr/>
      <dgm:t>
        <a:bodyPr/>
        <a:lstStyle/>
        <a:p>
          <a:endParaRPr lang="cs-CZ"/>
        </a:p>
      </dgm:t>
    </dgm:pt>
    <dgm:pt modelId="{0C0DAA3F-5F97-4374-95CB-E9ED7F444B33}" type="sibTrans" cxnId="{E277274B-DDDA-47B8-B424-497CAC3F4203}">
      <dgm:prSet/>
      <dgm:spPr/>
      <dgm:t>
        <a:bodyPr/>
        <a:lstStyle/>
        <a:p>
          <a:endParaRPr lang="cs-CZ"/>
        </a:p>
      </dgm:t>
    </dgm:pt>
    <dgm:pt modelId="{49D97319-B8B9-4CFA-A9A7-F689FDBB1461}" type="pres">
      <dgm:prSet presAssocID="{5D69967B-35F6-4E1A-AE6E-B233B05385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568797E-0BEB-43B9-8019-3ED51E834C00}" type="pres">
      <dgm:prSet presAssocID="{C2297D6B-C0CC-4948-8764-FA7ADB59409A}" presName="parentText" presStyleLbl="node1" presStyleIdx="0" presStyleCnt="1" custScaleX="101521" custScaleY="316090" custLinFactNeighborY="-6365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277274B-DDDA-47B8-B424-497CAC3F4203}" srcId="{5D69967B-35F6-4E1A-AE6E-B233B0538517}" destId="{C2297D6B-C0CC-4948-8764-FA7ADB59409A}" srcOrd="0" destOrd="0" parTransId="{7A11785D-5C21-45D1-8F58-9A6F353FDCFF}" sibTransId="{0C0DAA3F-5F97-4374-95CB-E9ED7F444B33}"/>
    <dgm:cxn modelId="{FE09F312-83A9-4AF1-96B2-DED385BFE62F}" type="presOf" srcId="{C2297D6B-C0CC-4948-8764-FA7ADB59409A}" destId="{D568797E-0BEB-43B9-8019-3ED51E834C00}" srcOrd="0" destOrd="0" presId="urn:microsoft.com/office/officeart/2005/8/layout/vList2"/>
    <dgm:cxn modelId="{A08B60E9-5A9C-47BD-AD43-8888AE80977A}" type="presOf" srcId="{5D69967B-35F6-4E1A-AE6E-B233B0538517}" destId="{49D97319-B8B9-4CFA-A9A7-F689FDBB1461}" srcOrd="0" destOrd="0" presId="urn:microsoft.com/office/officeart/2005/8/layout/vList2"/>
    <dgm:cxn modelId="{E6C69E5C-89F7-4C8D-9628-80B30E17AC83}" type="presParOf" srcId="{49D97319-B8B9-4CFA-A9A7-F689FDBB1461}" destId="{D568797E-0BEB-43B9-8019-3ED51E834C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50416E-05D0-4741-A16C-669862EF61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6245BFC-F9F8-44B9-A294-3B105155474C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lvl="0" algn="ctr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PŘEDLOHA</a:t>
          </a:r>
          <a:endParaRPr lang="cs-CZ" sz="1400" b="1" kern="120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+mn-lt"/>
            <a:ea typeface="+mn-ea"/>
            <a:cs typeface="+mn-cs"/>
          </a:endParaRPr>
        </a:p>
      </dgm:t>
    </dgm:pt>
    <dgm:pt modelId="{CCF0B583-6136-4545-BB9A-EA07CC6D2FC5}" type="parTrans" cxnId="{D764E402-4CFB-4812-8D8C-44A3186975A4}">
      <dgm:prSet/>
      <dgm:spPr/>
      <dgm:t>
        <a:bodyPr/>
        <a:lstStyle/>
        <a:p>
          <a:endParaRPr lang="cs-CZ"/>
        </a:p>
      </dgm:t>
    </dgm:pt>
    <dgm:pt modelId="{C20C851A-A347-4E76-AE85-7F0A8B483676}" type="sibTrans" cxnId="{D764E402-4CFB-4812-8D8C-44A3186975A4}">
      <dgm:prSet/>
      <dgm:spPr/>
      <dgm:t>
        <a:bodyPr/>
        <a:lstStyle/>
        <a:p>
          <a:endParaRPr lang="cs-CZ"/>
        </a:p>
      </dgm:t>
    </dgm:pt>
    <dgm:pt modelId="{E3999AB3-2926-415D-97F8-8E8F58C2B37C}" type="pres">
      <dgm:prSet presAssocID="{5250416E-05D0-4741-A16C-669862EF61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62DD2E0-E26E-419F-AC57-5E3959081BBD}" type="pres">
      <dgm:prSet presAssocID="{36245BFC-F9F8-44B9-A294-3B105155474C}" presName="parentText" presStyleLbl="node1" presStyleIdx="0" presStyleCnt="1" custScaleY="326570" custLinFactNeighborX="882" custLinFactNeighborY="16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8599797-CDB7-46AF-9DA8-B54850C44579}" type="presOf" srcId="{5250416E-05D0-4741-A16C-669862EF6188}" destId="{E3999AB3-2926-415D-97F8-8E8F58C2B37C}" srcOrd="0" destOrd="0" presId="urn:microsoft.com/office/officeart/2005/8/layout/vList2"/>
    <dgm:cxn modelId="{BB2F7B48-4DBE-4B96-B8DC-27C4ADCCB889}" type="presOf" srcId="{36245BFC-F9F8-44B9-A294-3B105155474C}" destId="{C62DD2E0-E26E-419F-AC57-5E3959081BBD}" srcOrd="0" destOrd="0" presId="urn:microsoft.com/office/officeart/2005/8/layout/vList2"/>
    <dgm:cxn modelId="{D764E402-4CFB-4812-8D8C-44A3186975A4}" srcId="{5250416E-05D0-4741-A16C-669862EF6188}" destId="{36245BFC-F9F8-44B9-A294-3B105155474C}" srcOrd="0" destOrd="0" parTransId="{CCF0B583-6136-4545-BB9A-EA07CC6D2FC5}" sibTransId="{C20C851A-A347-4E76-AE85-7F0A8B483676}"/>
    <dgm:cxn modelId="{BD81F911-0409-4DEB-81D6-B1EB0A09B843}" type="presParOf" srcId="{E3999AB3-2926-415D-97F8-8E8F58C2B37C}" destId="{C62DD2E0-E26E-419F-AC57-5E3959081BB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50416E-05D0-4741-A16C-669862EF61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6245BFC-F9F8-44B9-A294-3B105155474C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lvl="0" algn="ctr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DIGITALIZACE</a:t>
          </a:r>
          <a:endParaRPr lang="cs-CZ" sz="1400" b="1" kern="1200" dirty="0"/>
        </a:p>
      </dgm:t>
    </dgm:pt>
    <dgm:pt modelId="{CCF0B583-6136-4545-BB9A-EA07CC6D2FC5}" type="parTrans" cxnId="{D764E402-4CFB-4812-8D8C-44A3186975A4}">
      <dgm:prSet/>
      <dgm:spPr/>
      <dgm:t>
        <a:bodyPr/>
        <a:lstStyle/>
        <a:p>
          <a:endParaRPr lang="cs-CZ"/>
        </a:p>
      </dgm:t>
    </dgm:pt>
    <dgm:pt modelId="{C20C851A-A347-4E76-AE85-7F0A8B483676}" type="sibTrans" cxnId="{D764E402-4CFB-4812-8D8C-44A3186975A4}">
      <dgm:prSet/>
      <dgm:spPr/>
      <dgm:t>
        <a:bodyPr/>
        <a:lstStyle/>
        <a:p>
          <a:endParaRPr lang="cs-CZ"/>
        </a:p>
      </dgm:t>
    </dgm:pt>
    <dgm:pt modelId="{E3999AB3-2926-415D-97F8-8E8F58C2B37C}" type="pres">
      <dgm:prSet presAssocID="{5250416E-05D0-4741-A16C-669862EF61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62DD2E0-E26E-419F-AC57-5E3959081BBD}" type="pres">
      <dgm:prSet presAssocID="{36245BFC-F9F8-44B9-A294-3B105155474C}" presName="parentText" presStyleLbl="node1" presStyleIdx="0" presStyleCnt="1" custScaleY="326570" custLinFactNeighborY="-65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0393E5A-4C1F-4787-BE9D-8235BFCA49B4}" type="presOf" srcId="{36245BFC-F9F8-44B9-A294-3B105155474C}" destId="{C62DD2E0-E26E-419F-AC57-5E3959081BBD}" srcOrd="0" destOrd="0" presId="urn:microsoft.com/office/officeart/2005/8/layout/vList2"/>
    <dgm:cxn modelId="{F36E7DA2-0FAB-4A40-8F35-DC5F483214CA}" type="presOf" srcId="{5250416E-05D0-4741-A16C-669862EF6188}" destId="{E3999AB3-2926-415D-97F8-8E8F58C2B37C}" srcOrd="0" destOrd="0" presId="urn:microsoft.com/office/officeart/2005/8/layout/vList2"/>
    <dgm:cxn modelId="{D764E402-4CFB-4812-8D8C-44A3186975A4}" srcId="{5250416E-05D0-4741-A16C-669862EF6188}" destId="{36245BFC-F9F8-44B9-A294-3B105155474C}" srcOrd="0" destOrd="0" parTransId="{CCF0B583-6136-4545-BB9A-EA07CC6D2FC5}" sibTransId="{C20C851A-A347-4E76-AE85-7F0A8B483676}"/>
    <dgm:cxn modelId="{E8E3A02B-3B27-468D-AFCD-23A15F093DF1}" type="presParOf" srcId="{E3999AB3-2926-415D-97F8-8E8F58C2B37C}" destId="{C62DD2E0-E26E-419F-AC57-5E3959081BB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50416E-05D0-4741-A16C-669862EF61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6245BFC-F9F8-44B9-A294-3B105155474C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lvl="0" algn="ctr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EDITACE</a:t>
          </a:r>
          <a:endParaRPr lang="cs-CZ" sz="1400" b="1" kern="1200" dirty="0"/>
        </a:p>
      </dgm:t>
    </dgm:pt>
    <dgm:pt modelId="{CCF0B583-6136-4545-BB9A-EA07CC6D2FC5}" type="parTrans" cxnId="{D764E402-4CFB-4812-8D8C-44A3186975A4}">
      <dgm:prSet/>
      <dgm:spPr/>
      <dgm:t>
        <a:bodyPr/>
        <a:lstStyle/>
        <a:p>
          <a:endParaRPr lang="cs-CZ"/>
        </a:p>
      </dgm:t>
    </dgm:pt>
    <dgm:pt modelId="{C20C851A-A347-4E76-AE85-7F0A8B483676}" type="sibTrans" cxnId="{D764E402-4CFB-4812-8D8C-44A3186975A4}">
      <dgm:prSet/>
      <dgm:spPr/>
      <dgm:t>
        <a:bodyPr/>
        <a:lstStyle/>
        <a:p>
          <a:endParaRPr lang="cs-CZ"/>
        </a:p>
      </dgm:t>
    </dgm:pt>
    <dgm:pt modelId="{E3999AB3-2926-415D-97F8-8E8F58C2B37C}" type="pres">
      <dgm:prSet presAssocID="{5250416E-05D0-4741-A16C-669862EF61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62DD2E0-E26E-419F-AC57-5E3959081BBD}" type="pres">
      <dgm:prSet presAssocID="{36245BFC-F9F8-44B9-A294-3B105155474C}" presName="parentText" presStyleLbl="node1" presStyleIdx="0" presStyleCnt="1" custScaleY="326570" custLinFactNeighborX="6859" custLinFactNeighborY="-16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4A159F3-4E45-4D0A-9467-5D636755B7F5}" type="presOf" srcId="{36245BFC-F9F8-44B9-A294-3B105155474C}" destId="{C62DD2E0-E26E-419F-AC57-5E3959081BBD}" srcOrd="0" destOrd="0" presId="urn:microsoft.com/office/officeart/2005/8/layout/vList2"/>
    <dgm:cxn modelId="{ECD53F45-9BFD-4FF9-A33F-19F7D78B7DCA}" type="presOf" srcId="{5250416E-05D0-4741-A16C-669862EF6188}" destId="{E3999AB3-2926-415D-97F8-8E8F58C2B37C}" srcOrd="0" destOrd="0" presId="urn:microsoft.com/office/officeart/2005/8/layout/vList2"/>
    <dgm:cxn modelId="{D764E402-4CFB-4812-8D8C-44A3186975A4}" srcId="{5250416E-05D0-4741-A16C-669862EF6188}" destId="{36245BFC-F9F8-44B9-A294-3B105155474C}" srcOrd="0" destOrd="0" parTransId="{CCF0B583-6136-4545-BB9A-EA07CC6D2FC5}" sibTransId="{C20C851A-A347-4E76-AE85-7F0A8B483676}"/>
    <dgm:cxn modelId="{EA81B1C1-FBDA-4B3D-B276-7561BFBD4CAE}" type="presParOf" srcId="{E3999AB3-2926-415D-97F8-8E8F58C2B37C}" destId="{C62DD2E0-E26E-419F-AC57-5E3959081BB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3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68797E-0BEB-43B9-8019-3ED51E834C00}">
      <dsp:nvSpPr>
        <dsp:cNvPr id="0" name=""/>
        <dsp:cNvSpPr/>
      </dsp:nvSpPr>
      <dsp:spPr>
        <a:xfrm>
          <a:off x="0" y="0"/>
          <a:ext cx="3947382" cy="359337"/>
        </a:xfrm>
        <a:prstGeom prst="roundRect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WORKFLOW DIGITALIZAČNÍHO PROCESU</a:t>
          </a:r>
          <a:endParaRPr lang="cs-CZ" sz="1600" b="1" kern="1200" dirty="0">
            <a:solidFill>
              <a:schemeClr val="bg1"/>
            </a:solidFill>
          </a:endParaRPr>
        </a:p>
      </dsp:txBody>
      <dsp:txXfrm>
        <a:off x="0" y="0"/>
        <a:ext cx="3947382" cy="35933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2DD2E0-E26E-419F-AC57-5E3959081BBD}">
      <dsp:nvSpPr>
        <dsp:cNvPr id="0" name=""/>
        <dsp:cNvSpPr/>
      </dsp:nvSpPr>
      <dsp:spPr>
        <a:xfrm>
          <a:off x="0" y="281"/>
          <a:ext cx="1080120" cy="287750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algn="ctr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PŘEDLOHA</a:t>
          </a:r>
          <a:endParaRPr lang="cs-CZ" sz="1400" b="1" kern="120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+mn-lt"/>
            <a:ea typeface="+mn-ea"/>
            <a:cs typeface="+mn-cs"/>
          </a:endParaRPr>
        </a:p>
      </dsp:txBody>
      <dsp:txXfrm>
        <a:off x="0" y="281"/>
        <a:ext cx="1080120" cy="2877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2DD2E0-E26E-419F-AC57-5E3959081BBD}">
      <dsp:nvSpPr>
        <dsp:cNvPr id="0" name=""/>
        <dsp:cNvSpPr/>
      </dsp:nvSpPr>
      <dsp:spPr>
        <a:xfrm>
          <a:off x="0" y="0"/>
          <a:ext cx="1322630" cy="287750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algn="ctr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DIGITALIZACE</a:t>
          </a:r>
          <a:endParaRPr lang="cs-CZ" sz="1400" b="1" kern="1200" dirty="0"/>
        </a:p>
      </dsp:txBody>
      <dsp:txXfrm>
        <a:off x="0" y="0"/>
        <a:ext cx="1322630" cy="2877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2DD2E0-E26E-419F-AC57-5E3959081BBD}">
      <dsp:nvSpPr>
        <dsp:cNvPr id="0" name=""/>
        <dsp:cNvSpPr/>
      </dsp:nvSpPr>
      <dsp:spPr>
        <a:xfrm>
          <a:off x="0" y="0"/>
          <a:ext cx="997023" cy="287750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algn="ctr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EDITACE</a:t>
          </a:r>
          <a:endParaRPr lang="cs-CZ" sz="1400" b="1" kern="1200" dirty="0"/>
        </a:p>
      </dsp:txBody>
      <dsp:txXfrm>
        <a:off x="0" y="0"/>
        <a:ext cx="997023" cy="287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7780E-C81E-4017-AF21-A417CE8D6C5D}" type="datetimeFigureOut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142A2-E94A-4BED-B215-29A7A9656A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796669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9F10E-9C76-4B2E-805F-637C88D17E75}" type="datetimeFigureOut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8D795-D4A6-4F0D-BE15-C18BF790F7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5554728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44590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4A60-9C78-4285-BDA3-171E0D586CE6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20F8-B995-4D2F-A016-8AA7DBFA8301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DE1A-196F-405A-B3B0-A0F9D1DD24E0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3FB6-F281-4132-B32B-EE5B56963094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0111-7A0A-43DA-BD6E-80E69B3A22C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2D15-679C-4E45-95A1-2A770F79CB8F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1B20-FF1A-4AC1-94DD-BE026DA4544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B432-BD03-4A56-B336-35F48DF8BB11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FDE6-945C-46DA-995B-FCB75E4317F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2C9B-EE21-413D-A92F-F684B68C70AF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A7FC-1A23-49CB-ACC0-EF0ABCE2DFD5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DCE1CA-B453-453F-83D1-516376782ED4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openxmlformats.org/officeDocument/2006/relationships/diagramLayout" Target="../diagrams/layout3.xml"/><Relationship Id="rId26" Type="http://schemas.openxmlformats.org/officeDocument/2006/relationships/diagramData" Target="../diagrams/data4.xml"/><Relationship Id="rId3" Type="http://schemas.openxmlformats.org/officeDocument/2006/relationships/image" Target="../media/image2.jpeg"/><Relationship Id="rId21" Type="http://schemas.microsoft.com/office/2007/relationships/diagramDrawing" Target="../diagrams/drawing3.xml"/><Relationship Id="rId34" Type="http://schemas.openxmlformats.org/officeDocument/2006/relationships/image" Target="../media/image13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Data" Target="../diagrams/data3.xml"/><Relationship Id="rId25" Type="http://schemas.openxmlformats.org/officeDocument/2006/relationships/image" Target="../media/image9.png"/><Relationship Id="rId3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5.jpeg"/><Relationship Id="rId20" Type="http://schemas.openxmlformats.org/officeDocument/2006/relationships/diagramColors" Target="../diagrams/colors3.xml"/><Relationship Id="rId29" Type="http://schemas.openxmlformats.org/officeDocument/2006/relationships/diagramColors" Target="../diagrams/colors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24" Type="http://schemas.openxmlformats.org/officeDocument/2006/relationships/image" Target="../media/image8.png"/><Relationship Id="rId32" Type="http://schemas.openxmlformats.org/officeDocument/2006/relationships/image" Target="../media/image11.png"/><Relationship Id="rId5" Type="http://schemas.openxmlformats.org/officeDocument/2006/relationships/diagramLayout" Target="../diagrams/layout1.xml"/><Relationship Id="rId15" Type="http://schemas.openxmlformats.org/officeDocument/2006/relationships/image" Target="../media/image4.jpeg"/><Relationship Id="rId23" Type="http://schemas.openxmlformats.org/officeDocument/2006/relationships/image" Target="../media/image7.png"/><Relationship Id="rId28" Type="http://schemas.openxmlformats.org/officeDocument/2006/relationships/diagramQuickStyle" Target="../diagrams/quickStyle4.xml"/><Relationship Id="rId10" Type="http://schemas.openxmlformats.org/officeDocument/2006/relationships/diagramLayout" Target="../diagrams/layout2.xml"/><Relationship Id="rId19" Type="http://schemas.openxmlformats.org/officeDocument/2006/relationships/diagramQuickStyle" Target="../diagrams/quickStyle3.xml"/><Relationship Id="rId31" Type="http://schemas.openxmlformats.org/officeDocument/2006/relationships/image" Target="../media/image10.png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3.jpeg"/><Relationship Id="rId22" Type="http://schemas.openxmlformats.org/officeDocument/2006/relationships/image" Target="../media/image6.jpeg"/><Relationship Id="rId27" Type="http://schemas.openxmlformats.org/officeDocument/2006/relationships/diagramLayout" Target="../diagrams/layout4.xml"/><Relationship Id="rId30" Type="http://schemas.microsoft.com/office/2007/relationships/diagramDrawing" Target="../diagrams/drawin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287524" y="1478389"/>
            <a:ext cx="8568952" cy="4524315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2"/>
                </a:solidFill>
              </a:rPr>
              <a:t>Výukový materiál v rámci projektu OPVK 1.5 Peníze středním školám</a:t>
            </a:r>
          </a:p>
          <a:p>
            <a:r>
              <a:rPr lang="cs-CZ" sz="1600" b="1" dirty="0">
                <a:solidFill>
                  <a:schemeClr val="tx2"/>
                </a:solidFill>
              </a:rPr>
              <a:t/>
            </a:r>
            <a:br>
              <a:rPr lang="cs-CZ" sz="1600" b="1" dirty="0">
                <a:solidFill>
                  <a:schemeClr val="tx2"/>
                </a:solidFill>
              </a:rPr>
            </a:br>
            <a:r>
              <a:rPr lang="cs-CZ" sz="1600" dirty="0"/>
              <a:t>Číslo projektu:		CZ.1.07/1.5.00/34.0883 </a:t>
            </a:r>
          </a:p>
          <a:p>
            <a:r>
              <a:rPr lang="cs-CZ" sz="1600" dirty="0"/>
              <a:t>Název projektu:		Rozvoj vzdělanosti</a:t>
            </a:r>
          </a:p>
          <a:p>
            <a:r>
              <a:rPr lang="cs-CZ" sz="1600" dirty="0"/>
              <a:t>Číslo šablony:   		III/2</a:t>
            </a:r>
            <a:br>
              <a:rPr lang="cs-CZ" sz="1600" dirty="0"/>
            </a:br>
            <a:r>
              <a:rPr lang="cs-CZ" sz="1600" dirty="0"/>
              <a:t>Datum vytvoření:	</a:t>
            </a:r>
            <a:r>
              <a:rPr lang="cs-CZ" sz="1600" dirty="0" smtClean="0"/>
              <a:t>	</a:t>
            </a:r>
            <a:r>
              <a:rPr lang="cs-CZ" sz="1600" dirty="0" smtClean="0"/>
              <a:t>7. </a:t>
            </a:r>
            <a:r>
              <a:rPr lang="cs-CZ" sz="1600" dirty="0" smtClean="0"/>
              <a:t>11. 2012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Autor:			</a:t>
            </a:r>
            <a:r>
              <a:rPr lang="cs-CZ" sz="1600" dirty="0" err="1" smtClean="0"/>
              <a:t>MgA</a:t>
            </a:r>
            <a:r>
              <a:rPr lang="cs-CZ" sz="1600" dirty="0" smtClean="0"/>
              <a:t>. Jiří Žižka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Určeno pro předmět:       </a:t>
            </a:r>
            <a:r>
              <a:rPr lang="cs-CZ" sz="1600" dirty="0" smtClean="0"/>
              <a:t>	Odborný výcvik 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Tematická </a:t>
            </a:r>
            <a:r>
              <a:rPr lang="cs-CZ" sz="1600" dirty="0" smtClean="0"/>
              <a:t>oblast:		</a:t>
            </a:r>
            <a:r>
              <a:rPr lang="cs-CZ" sz="1600" dirty="0" smtClean="0"/>
              <a:t>Porovnání </a:t>
            </a:r>
            <a:r>
              <a:rPr lang="cs-CZ" sz="1600" dirty="0"/>
              <a:t>klasické a digitální fotografie, 2. roč.</a:t>
            </a:r>
          </a:p>
          <a:p>
            <a:endParaRPr lang="cs-CZ" sz="1600" dirty="0"/>
          </a:p>
          <a:p>
            <a:r>
              <a:rPr lang="cs-CZ" sz="1600" dirty="0" smtClean="0"/>
              <a:t>Obor </a:t>
            </a:r>
            <a:r>
              <a:rPr lang="cs-CZ" sz="1600" dirty="0"/>
              <a:t>vzdělání:		</a:t>
            </a:r>
            <a:r>
              <a:rPr lang="cs-CZ" sz="1600" dirty="0" smtClean="0"/>
              <a:t> Fotograf (34-56-L/01), 2. </a:t>
            </a:r>
            <a:r>
              <a:rPr lang="cs-CZ" sz="1600" dirty="0"/>
              <a:t>ročník</a:t>
            </a:r>
            <a:br>
              <a:rPr lang="cs-CZ" sz="1600" dirty="0"/>
            </a:br>
            <a:r>
              <a:rPr lang="cs-CZ" sz="1600" dirty="0"/>
              <a:t>                                            </a:t>
            </a:r>
            <a:br>
              <a:rPr lang="cs-CZ" sz="1600" dirty="0"/>
            </a:br>
            <a:r>
              <a:rPr lang="cs-CZ" sz="1600" dirty="0"/>
              <a:t>Název výukového materiálu: </a:t>
            </a:r>
            <a:r>
              <a:rPr lang="cs-CZ" sz="1600" dirty="0" smtClean="0"/>
              <a:t>	Adobe </a:t>
            </a:r>
            <a:r>
              <a:rPr lang="cs-CZ" sz="1600" dirty="0" err="1" smtClean="0"/>
              <a:t>Photoshop</a:t>
            </a:r>
            <a:r>
              <a:rPr lang="cs-CZ" sz="1600" dirty="0" smtClean="0"/>
              <a:t>: lekce č. 3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Popis využití: </a:t>
            </a:r>
            <a:r>
              <a:rPr lang="cs-CZ" sz="1600" dirty="0" smtClean="0"/>
              <a:t>	Výukový materiál o úpravách a zpracování digitální fotografie </a:t>
            </a:r>
          </a:p>
          <a:p>
            <a:r>
              <a:rPr lang="cs-CZ" sz="1600" dirty="0" smtClean="0"/>
              <a:t>		s využitím programu Adobe </a:t>
            </a:r>
            <a:r>
              <a:rPr lang="cs-CZ" sz="1600" dirty="0" err="1" smtClean="0"/>
              <a:t>Photoshop</a:t>
            </a:r>
            <a:r>
              <a:rPr lang="cs-CZ" sz="1600" dirty="0" smtClean="0"/>
              <a:t>.</a:t>
            </a:r>
          </a:p>
          <a:p>
            <a:endParaRPr lang="cs-CZ" sz="1600" dirty="0"/>
          </a:p>
          <a:p>
            <a:r>
              <a:rPr lang="cs-CZ" sz="1600" dirty="0"/>
              <a:t>Čas</a:t>
            </a:r>
            <a:r>
              <a:rPr lang="cs-CZ" sz="1600" dirty="0" smtClean="0"/>
              <a:t>: 		60 minut</a:t>
            </a:r>
            <a:endParaRPr lang="cs-CZ" sz="1600" dirty="0"/>
          </a:p>
        </p:txBody>
      </p:sp>
      <p:sp>
        <p:nvSpPr>
          <p:cNvPr id="5" name="Zástupný symbol pro zápatí 17"/>
          <p:cNvSpPr txBox="1">
            <a:spLocks/>
          </p:cNvSpPr>
          <p:nvPr/>
        </p:nvSpPr>
        <p:spPr>
          <a:xfrm>
            <a:off x="6907831" y="-27384"/>
            <a:ext cx="22726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>
                <a:solidFill>
                  <a:schemeClr val="tx1"/>
                </a:solidFill>
              </a:rPr>
              <a:t>VY_32_INOVACE_OVF20360ŽIŽ</a:t>
            </a:r>
          </a:p>
        </p:txBody>
      </p:sp>
      <p:pic>
        <p:nvPicPr>
          <p:cNvPr id="1026" name="Picture 2" descr="J:\_______SABLONY_PHOTOSHOP\_VYKAZY_ZAZNAMY\TITULKA+LOGA\loga_pruhled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6798" y="332656"/>
            <a:ext cx="5850405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860672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5250">
        <p:fade/>
      </p:transition>
    </mc:Choice>
    <mc:Fallback>
      <p:transition spd="med" advTm="525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795819174"/>
              </p:ext>
            </p:extLst>
          </p:nvPr>
        </p:nvGraphicFramePr>
        <p:xfrm>
          <a:off x="2496826" y="116632"/>
          <a:ext cx="3947382" cy="36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779090026"/>
              </p:ext>
            </p:extLst>
          </p:nvPr>
        </p:nvGraphicFramePr>
        <p:xfrm>
          <a:off x="284287" y="783707"/>
          <a:ext cx="1080120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2860" name="Picture 812" descr="Soubor: Malíř Erhard Schwetzer z Nuremberg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1152128" cy="128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09" name="TextovéPole 808"/>
          <p:cNvSpPr txBox="1"/>
          <p:nvPr/>
        </p:nvSpPr>
        <p:spPr>
          <a:xfrm>
            <a:off x="179512" y="2586970"/>
            <a:ext cx="13099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malba, kresba</a:t>
            </a:r>
          </a:p>
          <a:p>
            <a:endParaRPr lang="cs-CZ" dirty="0"/>
          </a:p>
        </p:txBody>
      </p:sp>
      <p:pic>
        <p:nvPicPr>
          <p:cNvPr id="2862" name="Picture 814" descr="Soubor: Negativ-2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06" y="2996952"/>
            <a:ext cx="2196138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11" name="TextovéPole 810"/>
          <p:cNvSpPr txBox="1"/>
          <p:nvPr/>
        </p:nvSpPr>
        <p:spPr>
          <a:xfrm>
            <a:off x="323528" y="3924925"/>
            <a:ext cx="163455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Filmový materiál</a:t>
            </a:r>
          </a:p>
          <a:p>
            <a:pPr algn="ctr"/>
            <a:r>
              <a:rPr lang="cs-CZ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čb</a:t>
            </a:r>
            <a:r>
              <a:rPr lang="cs-CZ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nebo barevný)</a:t>
            </a:r>
          </a:p>
          <a:p>
            <a:endParaRPr lang="cs-CZ" dirty="0"/>
          </a:p>
        </p:txBody>
      </p:sp>
      <p:pic>
        <p:nvPicPr>
          <p:cNvPr id="2864" name="Picture 816" descr="Soubor: Mount-Yamnuska2-Szmurlo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09120"/>
            <a:ext cx="2160240" cy="1439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13" name="TextovéPole 812"/>
          <p:cNvSpPr txBox="1"/>
          <p:nvPr/>
        </p:nvSpPr>
        <p:spPr>
          <a:xfrm>
            <a:off x="866067" y="5899338"/>
            <a:ext cx="6815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realita</a:t>
            </a:r>
          </a:p>
          <a:p>
            <a:endParaRPr lang="cs-CZ" dirty="0"/>
          </a:p>
        </p:txBody>
      </p:sp>
      <p:graphicFrame>
        <p:nvGraphicFramePr>
          <p:cNvPr id="819" name="Diagram 818"/>
          <p:cNvGraphicFramePr/>
          <p:nvPr>
            <p:extLst>
              <p:ext uri="{D42A27DB-BD31-4B8C-83A1-F6EECF244321}">
                <p14:modId xmlns:p14="http://schemas.microsoft.com/office/powerpoint/2010/main" xmlns="" val="1440782056"/>
              </p:ext>
            </p:extLst>
          </p:nvPr>
        </p:nvGraphicFramePr>
        <p:xfrm>
          <a:off x="2817322" y="783707"/>
          <a:ext cx="1322630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pic>
        <p:nvPicPr>
          <p:cNvPr id="2867" name="Picture 819" descr="File:Arri435-filmcamera.jp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0993" y="1133597"/>
            <a:ext cx="1001244" cy="750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69" name="Picture 821" descr="http://upload.wikimedia.org/wikipedia/commons/e/e6/Crystal_Scanner.pn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8055" y="1182320"/>
            <a:ext cx="859324" cy="75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65" name="Picture 817" descr="C:\Users\UČITEL\Desktop\camera_fancy.pn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3959" y="1205254"/>
            <a:ext cx="720080" cy="67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450" name="Dvojitá šipka 9449"/>
          <p:cNvSpPr/>
          <p:nvPr/>
        </p:nvSpPr>
        <p:spPr>
          <a:xfrm rot="5400000">
            <a:off x="3347697" y="2509592"/>
            <a:ext cx="360040" cy="323166"/>
          </a:xfrm>
          <a:prstGeom prst="chevr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9451" name="TextovéPole 9450"/>
          <p:cNvSpPr txBox="1"/>
          <p:nvPr/>
        </p:nvSpPr>
        <p:spPr>
          <a:xfrm>
            <a:off x="3059832" y="2953184"/>
            <a:ext cx="9849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/>
              <a:t>OSO - PRIMÁRNÍ</a:t>
            </a:r>
            <a:endParaRPr lang="cs-CZ" sz="1400" b="1" dirty="0"/>
          </a:p>
        </p:txBody>
      </p:sp>
      <p:sp>
        <p:nvSpPr>
          <p:cNvPr id="9453" name="TextovéPole 9452"/>
          <p:cNvSpPr txBox="1"/>
          <p:nvPr/>
        </p:nvSpPr>
        <p:spPr>
          <a:xfrm>
            <a:off x="2483768" y="3588112"/>
            <a:ext cx="318645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parametry obrazového souboru:</a:t>
            </a:r>
          </a:p>
          <a:p>
            <a:pPr algn="ctr"/>
            <a:r>
              <a:rPr lang="cs-CZ" sz="1100" b="1" dirty="0" smtClean="0"/>
              <a:t> </a:t>
            </a:r>
          </a:p>
          <a:p>
            <a:r>
              <a:rPr lang="cs-CZ" sz="1100" b="1" dirty="0" smtClean="0"/>
              <a:t>- datový objem (1 byte = 8 bit, </a:t>
            </a:r>
            <a:r>
              <a:rPr lang="cs-CZ" sz="1100" b="1" dirty="0" err="1" smtClean="0"/>
              <a:t>kb,mb</a:t>
            </a:r>
            <a:r>
              <a:rPr lang="cs-CZ" sz="1100" b="1" dirty="0" smtClean="0"/>
              <a:t>, </a:t>
            </a:r>
            <a:r>
              <a:rPr lang="cs-CZ" sz="1100" b="1" dirty="0" err="1" smtClean="0"/>
              <a:t>gb</a:t>
            </a:r>
            <a:r>
              <a:rPr lang="cs-CZ" sz="1100" b="1" dirty="0" smtClean="0"/>
              <a:t>)</a:t>
            </a:r>
          </a:p>
          <a:p>
            <a:r>
              <a:rPr lang="cs-CZ" sz="1100" b="1" dirty="0" smtClean="0"/>
              <a:t>- velikost (obrazová, tisková, pixel)</a:t>
            </a:r>
          </a:p>
          <a:p>
            <a:r>
              <a:rPr lang="cs-CZ" sz="1100" b="1" dirty="0" smtClean="0"/>
              <a:t>- rozlišení ( dpi )</a:t>
            </a:r>
          </a:p>
          <a:p>
            <a:r>
              <a:rPr lang="cs-CZ" sz="1100" b="1" dirty="0" smtClean="0"/>
              <a:t>- barevný režim (</a:t>
            </a:r>
            <a:r>
              <a:rPr lang="cs-CZ" sz="1100" b="1" dirty="0" err="1" smtClean="0"/>
              <a:t>rgb</a:t>
            </a:r>
            <a:r>
              <a:rPr lang="cs-CZ" sz="1100" b="1" dirty="0" smtClean="0"/>
              <a:t>, </a:t>
            </a:r>
            <a:r>
              <a:rPr lang="cs-CZ" sz="1100" b="1" dirty="0" err="1" smtClean="0"/>
              <a:t>cmyk</a:t>
            </a:r>
            <a:r>
              <a:rPr lang="cs-CZ" sz="1100" b="1" dirty="0" smtClean="0"/>
              <a:t>, </a:t>
            </a:r>
            <a:r>
              <a:rPr lang="cs-CZ" sz="1100" b="1" dirty="0" err="1" smtClean="0"/>
              <a:t>lab</a:t>
            </a:r>
            <a:r>
              <a:rPr lang="cs-CZ" sz="1100" b="1" dirty="0" smtClean="0"/>
              <a:t>...)</a:t>
            </a:r>
          </a:p>
          <a:p>
            <a:r>
              <a:rPr lang="cs-CZ" sz="1100" b="1" dirty="0" smtClean="0"/>
              <a:t>- barevná hloubka (8, 16 bit/kanál )</a:t>
            </a:r>
          </a:p>
          <a:p>
            <a:r>
              <a:rPr lang="cs-CZ" sz="1100" b="1" dirty="0" smtClean="0"/>
              <a:t>- </a:t>
            </a:r>
            <a:r>
              <a:rPr lang="cs-CZ" sz="1100" b="1" dirty="0" err="1" smtClean="0"/>
              <a:t>icc</a:t>
            </a:r>
            <a:r>
              <a:rPr lang="cs-CZ" sz="1100" b="1" dirty="0" smtClean="0"/>
              <a:t> profil (</a:t>
            </a:r>
            <a:r>
              <a:rPr lang="cs-CZ" sz="1100" b="1" dirty="0" err="1" smtClean="0"/>
              <a:t>srgb</a:t>
            </a:r>
            <a:r>
              <a:rPr lang="cs-CZ" sz="1100" b="1" dirty="0" smtClean="0"/>
              <a:t>, </a:t>
            </a:r>
            <a:r>
              <a:rPr lang="cs-CZ" sz="1100" b="1" dirty="0" err="1" smtClean="0"/>
              <a:t>adobe</a:t>
            </a:r>
            <a:r>
              <a:rPr lang="cs-CZ" sz="1100" b="1" dirty="0" smtClean="0"/>
              <a:t> </a:t>
            </a:r>
            <a:r>
              <a:rPr lang="cs-CZ" sz="1100" b="1" dirty="0" err="1" smtClean="0"/>
              <a:t>rgb</a:t>
            </a:r>
            <a:r>
              <a:rPr lang="cs-CZ" sz="1100" b="1" dirty="0" smtClean="0"/>
              <a:t>)</a:t>
            </a:r>
          </a:p>
          <a:p>
            <a:r>
              <a:rPr lang="cs-CZ" sz="1100" b="1" dirty="0" smtClean="0"/>
              <a:t>- formát (</a:t>
            </a:r>
            <a:r>
              <a:rPr lang="cs-CZ" sz="1100" b="1" dirty="0" err="1" smtClean="0"/>
              <a:t>tiff</a:t>
            </a:r>
            <a:r>
              <a:rPr lang="cs-CZ" sz="1100" b="1" dirty="0" smtClean="0"/>
              <a:t>, </a:t>
            </a:r>
            <a:r>
              <a:rPr lang="cs-CZ" sz="1100" b="1" dirty="0" err="1" smtClean="0"/>
              <a:t>jpeg</a:t>
            </a:r>
            <a:r>
              <a:rPr lang="cs-CZ" sz="1100" b="1" dirty="0" smtClean="0"/>
              <a:t>, </a:t>
            </a:r>
            <a:r>
              <a:rPr lang="cs-CZ" sz="1100" b="1" dirty="0" err="1" smtClean="0"/>
              <a:t>raw</a:t>
            </a:r>
            <a:r>
              <a:rPr lang="cs-CZ" sz="1100" b="1" dirty="0" smtClean="0"/>
              <a:t>, </a:t>
            </a:r>
            <a:r>
              <a:rPr lang="cs-CZ" sz="1100" b="1" dirty="0" err="1" smtClean="0"/>
              <a:t>dng</a:t>
            </a:r>
            <a:r>
              <a:rPr lang="cs-CZ" sz="1100" b="1" dirty="0" smtClean="0"/>
              <a:t>..)</a:t>
            </a:r>
          </a:p>
          <a:p>
            <a:endParaRPr lang="cs-CZ" sz="1100" b="1" dirty="0"/>
          </a:p>
        </p:txBody>
      </p:sp>
      <p:sp>
        <p:nvSpPr>
          <p:cNvPr id="829" name="Šipka doprava 828"/>
          <p:cNvSpPr/>
          <p:nvPr/>
        </p:nvSpPr>
        <p:spPr>
          <a:xfrm>
            <a:off x="1609775" y="692321"/>
            <a:ext cx="821900" cy="462715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833" name="Šipka doprava 832"/>
          <p:cNvSpPr/>
          <p:nvPr/>
        </p:nvSpPr>
        <p:spPr>
          <a:xfrm>
            <a:off x="4643043" y="692321"/>
            <a:ext cx="821900" cy="462715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pic>
        <p:nvPicPr>
          <p:cNvPr id="2870" name="Picture 822"/>
          <p:cNvPicPr>
            <a:picLocks noChangeAspect="1" noChangeArrowheads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97" t="31544" r="29856" b="35623"/>
          <a:stretch/>
        </p:blipFill>
        <p:spPr bwMode="auto">
          <a:xfrm>
            <a:off x="2771800" y="5301208"/>
            <a:ext cx="193038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5" name="TextovéPole 834"/>
          <p:cNvSpPr txBox="1"/>
          <p:nvPr/>
        </p:nvSpPr>
        <p:spPr>
          <a:xfrm>
            <a:off x="3275856" y="6203339"/>
            <a:ext cx="920445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/>
              <a:t>histogram</a:t>
            </a:r>
          </a:p>
          <a:p>
            <a:pPr algn="ctr"/>
            <a:endParaRPr lang="cs-CZ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/>
          </a:p>
        </p:txBody>
      </p:sp>
      <p:sp>
        <p:nvSpPr>
          <p:cNvPr id="836" name="TextovéPole 835"/>
          <p:cNvSpPr txBox="1"/>
          <p:nvPr/>
        </p:nvSpPr>
        <p:spPr>
          <a:xfrm>
            <a:off x="1968326" y="1844824"/>
            <a:ext cx="3441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digitalizační zařízení </a:t>
            </a:r>
          </a:p>
          <a:p>
            <a:pPr algn="ctr"/>
            <a:r>
              <a:rPr lang="cs-CZ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(fotoaparát, </a:t>
            </a:r>
            <a:r>
              <a:rPr lang="cs-CZ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scaner</a:t>
            </a:r>
            <a:r>
              <a:rPr lang="cs-CZ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kamera) </a:t>
            </a:r>
          </a:p>
          <a:p>
            <a:pPr algn="ctr"/>
            <a:r>
              <a:rPr lang="cs-CZ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převádí zdrojový signál na digitální informaci</a:t>
            </a:r>
            <a:endParaRPr lang="cs-CZ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37" name="Diagram 836"/>
          <p:cNvGraphicFramePr/>
          <p:nvPr>
            <p:extLst>
              <p:ext uri="{D42A27DB-BD31-4B8C-83A1-F6EECF244321}">
                <p14:modId xmlns:p14="http://schemas.microsoft.com/office/powerpoint/2010/main" xmlns="" val="1319736908"/>
              </p:ext>
            </p:extLst>
          </p:nvPr>
        </p:nvGraphicFramePr>
        <p:xfrm>
          <a:off x="5735217" y="779662"/>
          <a:ext cx="997023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  <p:sp>
        <p:nvSpPr>
          <p:cNvPr id="9457" name="TextovéPole 9456"/>
          <p:cNvSpPr txBox="1"/>
          <p:nvPr/>
        </p:nvSpPr>
        <p:spPr>
          <a:xfrm>
            <a:off x="4716016" y="2248996"/>
            <a:ext cx="30963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 </a:t>
            </a:r>
            <a:r>
              <a:rPr lang="cs-CZ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stanice dekóduje, </a:t>
            </a:r>
          </a:p>
          <a:p>
            <a:pPr algn="ctr"/>
            <a:r>
              <a:rPr lang="cs-CZ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edituje a zobrazuje </a:t>
            </a:r>
          </a:p>
          <a:p>
            <a:pPr algn="ctr"/>
            <a:r>
              <a:rPr lang="cs-CZ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digitální informace obsažené </a:t>
            </a:r>
          </a:p>
          <a:p>
            <a:pPr algn="ctr"/>
            <a:r>
              <a:rPr lang="cs-CZ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obrazovém souboru</a:t>
            </a:r>
          </a:p>
          <a:p>
            <a:endParaRPr lang="cs-CZ" dirty="0"/>
          </a:p>
        </p:txBody>
      </p:sp>
      <p:pic>
        <p:nvPicPr>
          <p:cNvPr id="2872" name="Picture 824" descr="počítačový systém"/>
          <p:cNvPicPr>
            <a:picLocks noChangeAspect="1" noChangeArrowheads="1"/>
          </p:cNvPicPr>
          <p:nvPr/>
        </p:nvPicPr>
        <p:blipFill rotWithShape="1"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94" t="6370" r="3445" b="6197"/>
          <a:stretch/>
        </p:blipFill>
        <p:spPr bwMode="auto">
          <a:xfrm>
            <a:off x="5508104" y="1129418"/>
            <a:ext cx="1476579" cy="108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41" name="Dvojitá šipka 840"/>
          <p:cNvSpPr/>
          <p:nvPr/>
        </p:nvSpPr>
        <p:spPr>
          <a:xfrm rot="5400000">
            <a:off x="6141080" y="4052187"/>
            <a:ext cx="265898" cy="196341"/>
          </a:xfrm>
          <a:prstGeom prst="chevr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843" name="TextovéPole 842"/>
          <p:cNvSpPr txBox="1"/>
          <p:nvPr/>
        </p:nvSpPr>
        <p:spPr>
          <a:xfrm>
            <a:off x="5796136" y="3518795"/>
            <a:ext cx="983139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/>
              <a:t>OSO - ZDROJOVÝ</a:t>
            </a:r>
            <a:endParaRPr lang="cs-CZ" sz="1200" b="1" dirty="0"/>
          </a:p>
        </p:txBody>
      </p:sp>
      <p:sp>
        <p:nvSpPr>
          <p:cNvPr id="846" name="TextovéPole 845"/>
          <p:cNvSpPr txBox="1"/>
          <p:nvPr/>
        </p:nvSpPr>
        <p:spPr>
          <a:xfrm>
            <a:off x="5846081" y="5271591"/>
            <a:ext cx="933194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/>
              <a:t>OSO - FINÁLNÍ</a:t>
            </a:r>
            <a:endParaRPr lang="cs-CZ" sz="1200" b="1" dirty="0"/>
          </a:p>
        </p:txBody>
      </p:sp>
      <p:sp>
        <p:nvSpPr>
          <p:cNvPr id="847" name="TextovéPole 846"/>
          <p:cNvSpPr txBox="1"/>
          <p:nvPr/>
        </p:nvSpPr>
        <p:spPr>
          <a:xfrm>
            <a:off x="5821108" y="4367425"/>
            <a:ext cx="933195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/>
              <a:t>OSO - PRACOVNÍ</a:t>
            </a:r>
            <a:endParaRPr lang="cs-CZ" sz="1200" b="1" dirty="0"/>
          </a:p>
        </p:txBody>
      </p:sp>
      <p:sp>
        <p:nvSpPr>
          <p:cNvPr id="849" name="Dvojitá šipka 848"/>
          <p:cNvSpPr/>
          <p:nvPr/>
        </p:nvSpPr>
        <p:spPr>
          <a:xfrm rot="5400000">
            <a:off x="6141080" y="4926072"/>
            <a:ext cx="265898" cy="196341"/>
          </a:xfrm>
          <a:prstGeom prst="chevr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850" name="Šipka doprava 849"/>
          <p:cNvSpPr/>
          <p:nvPr/>
        </p:nvSpPr>
        <p:spPr>
          <a:xfrm>
            <a:off x="6990460" y="692321"/>
            <a:ext cx="821900" cy="462715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grpSp>
        <p:nvGrpSpPr>
          <p:cNvPr id="851" name="Skupina 850"/>
          <p:cNvGrpSpPr/>
          <p:nvPr/>
        </p:nvGrpSpPr>
        <p:grpSpPr>
          <a:xfrm>
            <a:off x="7967466" y="779803"/>
            <a:ext cx="997022" cy="287750"/>
            <a:chOff x="0" y="0"/>
            <a:chExt cx="997022" cy="287750"/>
          </a:xfrm>
        </p:grpSpPr>
        <p:sp>
          <p:nvSpPr>
            <p:cNvPr id="852" name="Zaoblený obdélník 851"/>
            <p:cNvSpPr/>
            <p:nvPr/>
          </p:nvSpPr>
          <p:spPr>
            <a:xfrm>
              <a:off x="0" y="0"/>
              <a:ext cx="997022" cy="28775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sp>
        <p:sp>
          <p:nvSpPr>
            <p:cNvPr id="853" name="Zaoblený obdélník 4"/>
            <p:cNvSpPr/>
            <p:nvPr/>
          </p:nvSpPr>
          <p:spPr>
            <a:xfrm>
              <a:off x="14047" y="14047"/>
              <a:ext cx="968928" cy="2596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algn="ctr" defTabSz="800100" rtl="0" eaLnBrk="1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400" b="1" kern="1200" dirty="0" smtClean="0"/>
                <a:t>VÝSTUP</a:t>
              </a:r>
              <a:endParaRPr lang="cs-CZ" sz="1400" b="1" kern="1200" dirty="0"/>
            </a:p>
          </p:txBody>
        </p:sp>
      </p:grpSp>
      <p:sp>
        <p:nvSpPr>
          <p:cNvPr id="854" name="Dvojitá šipka 853"/>
          <p:cNvSpPr/>
          <p:nvPr/>
        </p:nvSpPr>
        <p:spPr>
          <a:xfrm rot="5400000">
            <a:off x="6121398" y="3197881"/>
            <a:ext cx="265898" cy="196341"/>
          </a:xfrm>
          <a:prstGeom prst="chevr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pic>
        <p:nvPicPr>
          <p:cNvPr id="2878" name="Picture 830" descr="http://upload.wikimedia.org/wikipedia/commons/2/2f/Vista-printer.png?uselang=cs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204864"/>
            <a:ext cx="1672318" cy="167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80" name="Picture 832" descr="http://upload.wikimedia.org/wikipedia/commons/e/ea/Epiphany-web-browser.png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0200" y="3730314"/>
            <a:ext cx="1645185" cy="164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458" name="TextovéPole 9457"/>
          <p:cNvSpPr txBox="1"/>
          <p:nvPr/>
        </p:nvSpPr>
        <p:spPr>
          <a:xfrm>
            <a:off x="7236296" y="5302949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/>
              <a:t>Zobrazovací - výstupní zařízení - monitory, tiskárny, WEB </a:t>
            </a:r>
            <a:endParaRPr lang="cs-CZ" sz="1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762330" y="3866785"/>
            <a:ext cx="595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2</a:t>
            </a:r>
            <a:endParaRPr lang="cs-CZ" sz="12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1331640" y="2419330"/>
            <a:ext cx="595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1</a:t>
            </a:r>
            <a:endParaRPr lang="cs-CZ" sz="12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1775423" y="5892130"/>
            <a:ext cx="595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3</a:t>
            </a:r>
            <a:endParaRPr lang="cs-CZ" sz="12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4076996" y="2448470"/>
            <a:ext cx="86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4,5,6</a:t>
            </a:r>
            <a:endParaRPr lang="cs-CZ" sz="1200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6919568" y="2009398"/>
            <a:ext cx="595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7</a:t>
            </a:r>
            <a:endParaRPr lang="cs-CZ" sz="1200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7687394" y="6073995"/>
            <a:ext cx="94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8,9,10</a:t>
            </a:r>
            <a:endParaRPr lang="cs-CZ" sz="1200" dirty="0"/>
          </a:p>
        </p:txBody>
      </p:sp>
      <p:pic>
        <p:nvPicPr>
          <p:cNvPr id="47" name="Picture 7" descr="C:\Users\UITEL~1\AppData\Local\Temp\Rar$DI03.237\CG303W-BK_front1.jpg"/>
          <p:cNvPicPr>
            <a:picLocks noChangeAspect="1" noChangeArrowheads="1"/>
          </p:cNvPicPr>
          <p:nvPr/>
        </p:nvPicPr>
        <p:blipFill rotWithShape="1"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337" r="11975"/>
          <a:stretch/>
        </p:blipFill>
        <p:spPr bwMode="auto">
          <a:xfrm>
            <a:off x="7687394" y="1205254"/>
            <a:ext cx="1277095" cy="125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Zástupný symbol pro zápatí 17"/>
          <p:cNvSpPr txBox="1">
            <a:spLocks/>
          </p:cNvSpPr>
          <p:nvPr/>
        </p:nvSpPr>
        <p:spPr>
          <a:xfrm>
            <a:off x="6907831" y="-27384"/>
            <a:ext cx="22726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>
                <a:solidFill>
                  <a:schemeClr val="tx1"/>
                </a:solidFill>
              </a:rPr>
              <a:t>VY_32_INOVACE_OVF20360ŽIŽ</a:t>
            </a:r>
          </a:p>
        </p:txBody>
      </p:sp>
    </p:spTree>
    <p:extLst>
      <p:ext uri="{BB962C8B-B14F-4D97-AF65-F5344CB8AC3E}">
        <p14:creationId xmlns:p14="http://schemas.microsoft.com/office/powerpoint/2010/main" xmlns="" val="4044177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9686" y="980728"/>
            <a:ext cx="8352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2700"/>
            <a:endParaRPr lang="cs-CZ" sz="1200" dirty="0" smtClean="0"/>
          </a:p>
          <a:p>
            <a:pPr indent="12700"/>
            <a:endParaRPr lang="cs-CZ" sz="1200" dirty="0" smtClean="0"/>
          </a:p>
          <a:p>
            <a:pPr indent="12700"/>
            <a:endParaRPr lang="cs-CZ" sz="1200" dirty="0" smtClean="0"/>
          </a:p>
          <a:p>
            <a:pPr indent="12700"/>
            <a:endParaRPr lang="cs-CZ" sz="1200" dirty="0" smtClean="0"/>
          </a:p>
          <a:p>
            <a:pPr indent="12700"/>
            <a:endParaRPr lang="cs-CZ" sz="1200" dirty="0" smtClean="0"/>
          </a:p>
          <a:p>
            <a:pPr marL="342900" indent="-342900"/>
            <a:endParaRPr lang="cs-CZ" sz="1200" dirty="0" smtClean="0"/>
          </a:p>
          <a:p>
            <a:pPr marL="342900" indent="-342900"/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6" name="Obdélník 5"/>
          <p:cNvSpPr/>
          <p:nvPr/>
        </p:nvSpPr>
        <p:spPr>
          <a:xfrm>
            <a:off x="313793" y="332656"/>
            <a:ext cx="15327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 smtClean="0"/>
              <a:t>Zdroje obrázků:</a:t>
            </a:r>
            <a:endParaRPr lang="cs-CZ" sz="1400" b="1" dirty="0"/>
          </a:p>
        </p:txBody>
      </p:sp>
      <p:sp>
        <p:nvSpPr>
          <p:cNvPr id="2" name="Obdélník 1"/>
          <p:cNvSpPr/>
          <p:nvPr/>
        </p:nvSpPr>
        <p:spPr>
          <a:xfrm>
            <a:off x="181968" y="764704"/>
            <a:ext cx="865069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 smtClean="0"/>
              <a:t>Obr. 1:	http://commons.wikimedia.org/wiki/File:The_Painter_Erhard_Schwetzer_from_Nuremberg.jpg, 6. 11. 2012</a:t>
            </a:r>
          </a:p>
          <a:p>
            <a:r>
              <a:rPr lang="cs-CZ" sz="1000" dirty="0" smtClean="0"/>
              <a:t>Obr. 2:	http://commons.wikimedia.org/wiki/File:Negativ-2.jpg, 6. 11. 2012</a:t>
            </a:r>
          </a:p>
          <a:p>
            <a:r>
              <a:rPr lang="cs-CZ" sz="1000" dirty="0" smtClean="0"/>
              <a:t>Obr. 3:	http://commons.wikimedia.org/wiki/File:Mount-Yamnuska2-Szmurlo.jpg, 6. 11. 2012</a:t>
            </a:r>
          </a:p>
          <a:p>
            <a:r>
              <a:rPr lang="cs-CZ" sz="1000" dirty="0" smtClean="0"/>
              <a:t>Obr. 4:	http://www.</a:t>
            </a:r>
            <a:r>
              <a:rPr lang="cs-CZ" sz="1000" dirty="0" err="1" smtClean="0"/>
              <a:t>pdclipart.org</a:t>
            </a:r>
            <a:r>
              <a:rPr lang="cs-CZ" sz="1000" dirty="0" smtClean="0"/>
              <a:t>/</a:t>
            </a:r>
            <a:r>
              <a:rPr lang="cs-CZ" sz="1000" dirty="0" err="1" smtClean="0"/>
              <a:t>displayimage.php</a:t>
            </a:r>
            <a:r>
              <a:rPr lang="cs-CZ" sz="1000" dirty="0" smtClean="0"/>
              <a:t>?album=30&amp;</a:t>
            </a:r>
            <a:r>
              <a:rPr lang="cs-CZ" sz="1000" dirty="0" err="1" smtClean="0"/>
              <a:t>pos</a:t>
            </a:r>
            <a:r>
              <a:rPr lang="cs-CZ" sz="1000" dirty="0" smtClean="0"/>
              <a:t>=8, 6. 11. 2012</a:t>
            </a:r>
          </a:p>
          <a:p>
            <a:r>
              <a:rPr lang="cs-CZ" sz="1000" dirty="0" smtClean="0"/>
              <a:t>Obr. 5:	http://commons.wikimedia.org/wiki/File:Crystal_Scanner.png, 6. 11. 2012</a:t>
            </a:r>
          </a:p>
          <a:p>
            <a:r>
              <a:rPr lang="cs-CZ" sz="1000" dirty="0" smtClean="0"/>
              <a:t>Obr. 6:	http://commons.wikimedia.org/wiki/File:Arri435-filmcamera.jpg?uselang=cs, 6. 11. 2012</a:t>
            </a:r>
          </a:p>
          <a:p>
            <a:r>
              <a:rPr lang="cs-CZ" sz="1000" dirty="0" smtClean="0"/>
              <a:t>Obr. 7:	http://www.</a:t>
            </a:r>
            <a:r>
              <a:rPr lang="cs-CZ" sz="1000" dirty="0" err="1" smtClean="0"/>
              <a:t>pdclipart.org</a:t>
            </a:r>
            <a:r>
              <a:rPr lang="cs-CZ" sz="1000" dirty="0" smtClean="0"/>
              <a:t>/</a:t>
            </a:r>
            <a:r>
              <a:rPr lang="cs-CZ" sz="1000" dirty="0" err="1" smtClean="0"/>
              <a:t>displayimage.php</a:t>
            </a:r>
            <a:r>
              <a:rPr lang="cs-CZ" sz="1000" dirty="0" smtClean="0"/>
              <a:t>?album=34&amp;</a:t>
            </a:r>
            <a:r>
              <a:rPr lang="cs-CZ" sz="1000" dirty="0" err="1" smtClean="0"/>
              <a:t>pos</a:t>
            </a:r>
            <a:r>
              <a:rPr lang="cs-CZ" sz="1000" dirty="0" smtClean="0"/>
              <a:t>=41, 6. 11. 2012</a:t>
            </a:r>
          </a:p>
          <a:p>
            <a:r>
              <a:rPr lang="cs-CZ" sz="1000" dirty="0" smtClean="0"/>
              <a:t>Obr. 8:	http://www.</a:t>
            </a:r>
            <a:r>
              <a:rPr lang="cs-CZ" sz="1000" dirty="0" err="1" smtClean="0"/>
              <a:t>eizo.cz</a:t>
            </a:r>
            <a:r>
              <a:rPr lang="cs-CZ" sz="1000" dirty="0" smtClean="0"/>
              <a:t>/monitory/</a:t>
            </a:r>
            <a:r>
              <a:rPr lang="cs-CZ" sz="1000" dirty="0" err="1" smtClean="0"/>
              <a:t>colorgraphic</a:t>
            </a:r>
            <a:r>
              <a:rPr lang="cs-CZ" sz="1000" dirty="0" smtClean="0"/>
              <a:t>/30/CG303W.html, 6. 11. 2012</a:t>
            </a:r>
          </a:p>
          <a:p>
            <a:r>
              <a:rPr lang="cs-CZ" sz="1000" dirty="0" smtClean="0"/>
              <a:t>Obr. 9:	http://commons.wikimedia.org/wiki/File:Vista-printer.png?uselang=cs, 6. 11. 2012</a:t>
            </a:r>
          </a:p>
          <a:p>
            <a:r>
              <a:rPr lang="cs-CZ" sz="1000" dirty="0" smtClean="0"/>
              <a:t>Obr. 10:	http://commons.wikimedia.org/wiki/File:Epiphany-web-browser.png, 6. 11. </a:t>
            </a:r>
            <a:r>
              <a:rPr lang="cs-CZ" sz="1000" dirty="0" smtClean="0"/>
              <a:t>2012</a:t>
            </a:r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cs-CZ" sz="1400" b="1" dirty="0" smtClean="0"/>
              <a:t>Použitá </a:t>
            </a:r>
            <a:r>
              <a:rPr lang="cs-CZ" sz="1400" b="1" dirty="0" smtClean="0"/>
              <a:t>literatura:</a:t>
            </a:r>
          </a:p>
          <a:p>
            <a:endParaRPr lang="cs-CZ" sz="1000" dirty="0" smtClean="0"/>
          </a:p>
          <a:p>
            <a:r>
              <a:rPr lang="cs-CZ" sz="1000" dirty="0" smtClean="0"/>
              <a:t>1.	</a:t>
            </a:r>
            <a:r>
              <a:rPr lang="cs-CZ" sz="1000" dirty="0" err="1" smtClean="0"/>
              <a:t>Eismann</a:t>
            </a:r>
            <a:r>
              <a:rPr lang="cs-CZ" sz="1000" dirty="0" smtClean="0"/>
              <a:t>, </a:t>
            </a:r>
            <a:r>
              <a:rPr lang="cs-CZ" sz="1000" dirty="0" err="1" smtClean="0"/>
              <a:t>Katrin</a:t>
            </a:r>
            <a:r>
              <a:rPr lang="cs-CZ" sz="1000" dirty="0" smtClean="0"/>
              <a:t>: </a:t>
            </a:r>
            <a:r>
              <a:rPr lang="cs-CZ" sz="1000" dirty="0" err="1" smtClean="0"/>
              <a:t>Photoshop</a:t>
            </a:r>
            <a:r>
              <a:rPr lang="cs-CZ" sz="1000" dirty="0" smtClean="0"/>
              <a:t> – retuš a restaurování fotografie, </a:t>
            </a:r>
            <a:r>
              <a:rPr lang="cs-CZ" sz="1000" dirty="0" err="1" smtClean="0"/>
              <a:t>Zoner</a:t>
            </a:r>
            <a:r>
              <a:rPr lang="cs-CZ" sz="1000" dirty="0" smtClean="0"/>
              <a:t> </a:t>
            </a:r>
            <a:r>
              <a:rPr lang="cs-CZ" sz="1000" dirty="0" err="1" smtClean="0"/>
              <a:t>Press</a:t>
            </a:r>
            <a:r>
              <a:rPr lang="cs-CZ" sz="1000" dirty="0" smtClean="0"/>
              <a:t>, Brno 2008.</a:t>
            </a:r>
          </a:p>
          <a:p>
            <a:r>
              <a:rPr lang="cs-CZ" sz="1000" dirty="0" smtClean="0"/>
              <a:t>2.	</a:t>
            </a:r>
            <a:r>
              <a:rPr lang="cs-CZ" sz="1000" dirty="0" smtClean="0"/>
              <a:t>Adobe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Team: Adobe </a:t>
            </a:r>
            <a:r>
              <a:rPr lang="cs-CZ" sz="1000" dirty="0" err="1" smtClean="0"/>
              <a:t>Photoshop</a:t>
            </a:r>
            <a:r>
              <a:rPr lang="cs-CZ" sz="1000" dirty="0" smtClean="0"/>
              <a:t> CS5 - Oficiální výukový kurz, </a:t>
            </a:r>
            <a:r>
              <a:rPr lang="cs-CZ" sz="1000" dirty="0" err="1" smtClean="0"/>
              <a:t>Computer</a:t>
            </a:r>
            <a:r>
              <a:rPr lang="cs-CZ" sz="1000" dirty="0" smtClean="0"/>
              <a:t> </a:t>
            </a:r>
            <a:r>
              <a:rPr lang="cs-CZ" sz="1000" dirty="0" err="1" smtClean="0"/>
              <a:t>Press</a:t>
            </a:r>
            <a:r>
              <a:rPr lang="cs-CZ" sz="1000" dirty="0" smtClean="0"/>
              <a:t>, 2010.</a:t>
            </a:r>
            <a:endParaRPr lang="cs-CZ" sz="1000" dirty="0" smtClean="0"/>
          </a:p>
          <a:p>
            <a:endParaRPr lang="cs-CZ" sz="1000" dirty="0"/>
          </a:p>
        </p:txBody>
      </p:sp>
      <p:sp>
        <p:nvSpPr>
          <p:cNvPr id="7" name="Zástupný symbol pro zápatí 17"/>
          <p:cNvSpPr txBox="1">
            <a:spLocks/>
          </p:cNvSpPr>
          <p:nvPr/>
        </p:nvSpPr>
        <p:spPr>
          <a:xfrm>
            <a:off x="6907831" y="-27384"/>
            <a:ext cx="22726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>
                <a:solidFill>
                  <a:schemeClr val="tx1"/>
                </a:solidFill>
              </a:rPr>
              <a:t>VY_32_INOVACE_OVF20360ŽIŽ</a:t>
            </a:r>
          </a:p>
        </p:txBody>
      </p:sp>
    </p:spTree>
    <p:extLst>
      <p:ext uri="{BB962C8B-B14F-4D97-AF65-F5344CB8AC3E}">
        <p14:creationId xmlns:p14="http://schemas.microsoft.com/office/powerpoint/2010/main" xmlns="" val="360998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13182"/>
    </mc:Choice>
    <mc:Fallback>
      <p:transition advTm="1318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1336</TotalTime>
  <Words>183</Words>
  <Application>Microsoft Office PowerPoint</Application>
  <PresentationFormat>Předvádění na obrazovce (4:3)</PresentationFormat>
  <Paragraphs>82</Paragraphs>
  <Slides>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Aerodynamika</vt:lpstr>
      <vt:lpstr>Snímek 1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učitel</dc:creator>
  <cp:lastModifiedBy>ucitel</cp:lastModifiedBy>
  <cp:revision>122</cp:revision>
  <dcterms:created xsi:type="dcterms:W3CDTF">2012-07-11T22:42:20Z</dcterms:created>
  <dcterms:modified xsi:type="dcterms:W3CDTF">2013-01-21T08:40:53Z</dcterms:modified>
</cp:coreProperties>
</file>