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272" r:id="rId2"/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0" r:id="rId12"/>
    <p:sldId id="262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6" autoAdjust="0"/>
    <p:restoredTop sz="94737" autoAdjust="0"/>
  </p:normalViewPr>
  <p:slideViewPr>
    <p:cSldViewPr>
      <p:cViewPr>
        <p:scale>
          <a:sx n="66" d="100"/>
          <a:sy n="66" d="100"/>
        </p:scale>
        <p:origin x="-744" y="-288"/>
      </p:cViewPr>
      <p:guideLst>
        <p:guide orient="horz" pos="2115"/>
        <p:guide pos="288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200" d="100"/>
        <a:sy n="200" d="100"/>
      </p:scale>
      <p:origin x="0" y="39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69967B-35F6-4E1A-AE6E-B233B053851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2297D6B-C0CC-4948-8764-FA7ADB59409A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algn="ctr" defTabSz="914400" rtl="0" eaLnBrk="1" latinLnBrk="0" hangingPunct="1"/>
          <a:r>
            <a:rPr lang="cs-CZ" sz="1600" b="1" kern="1200" dirty="0" smtClean="0"/>
            <a:t>OBECNÉ ZÁSADY NEDESTRUKTIVNÍ PRÁCE </a:t>
          </a:r>
        </a:p>
        <a:p>
          <a:pPr marL="0" algn="ctr" defTabSz="914400" rtl="0" eaLnBrk="1" latinLnBrk="0" hangingPunct="1"/>
          <a:r>
            <a:rPr lang="cs-CZ" sz="1600" b="1" kern="1200" dirty="0" smtClean="0"/>
            <a:t>VE PHOTOSHOPU</a:t>
          </a:r>
          <a:endParaRPr lang="cs-CZ" sz="1600" b="1" kern="1200" dirty="0">
            <a:solidFill>
              <a:schemeClr val="bg1"/>
            </a:solidFill>
          </a:endParaRPr>
        </a:p>
      </dgm:t>
    </dgm:pt>
    <dgm:pt modelId="{7A11785D-5C21-45D1-8F58-9A6F353FDCFF}" type="parTrans" cxnId="{E277274B-DDDA-47B8-B424-497CAC3F4203}">
      <dgm:prSet/>
      <dgm:spPr/>
      <dgm:t>
        <a:bodyPr/>
        <a:lstStyle/>
        <a:p>
          <a:endParaRPr lang="cs-CZ"/>
        </a:p>
      </dgm:t>
    </dgm:pt>
    <dgm:pt modelId="{0C0DAA3F-5F97-4374-95CB-E9ED7F444B33}" type="sibTrans" cxnId="{E277274B-DDDA-47B8-B424-497CAC3F4203}">
      <dgm:prSet/>
      <dgm:spPr/>
      <dgm:t>
        <a:bodyPr/>
        <a:lstStyle/>
        <a:p>
          <a:endParaRPr lang="cs-CZ"/>
        </a:p>
      </dgm:t>
    </dgm:pt>
    <dgm:pt modelId="{49D97319-B8B9-4CFA-A9A7-F689FDBB1461}" type="pres">
      <dgm:prSet presAssocID="{5D69967B-35F6-4E1A-AE6E-B233B05385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568797E-0BEB-43B9-8019-3ED51E834C00}" type="pres">
      <dgm:prSet presAssocID="{C2297D6B-C0CC-4948-8764-FA7ADB59409A}" presName="parentText" presStyleLbl="node1" presStyleIdx="0" presStyleCnt="1" custScaleX="101521" custScaleY="316090" custLinFactNeighborY="3693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277274B-DDDA-47B8-B424-497CAC3F4203}" srcId="{5D69967B-35F6-4E1A-AE6E-B233B0538517}" destId="{C2297D6B-C0CC-4948-8764-FA7ADB59409A}" srcOrd="0" destOrd="0" parTransId="{7A11785D-5C21-45D1-8F58-9A6F353FDCFF}" sibTransId="{0C0DAA3F-5F97-4374-95CB-E9ED7F444B33}"/>
    <dgm:cxn modelId="{FE09F312-83A9-4AF1-96B2-DED385BFE62F}" type="presOf" srcId="{C2297D6B-C0CC-4948-8764-FA7ADB59409A}" destId="{D568797E-0BEB-43B9-8019-3ED51E834C00}" srcOrd="0" destOrd="0" presId="urn:microsoft.com/office/officeart/2005/8/layout/vList2"/>
    <dgm:cxn modelId="{A08B60E9-5A9C-47BD-AD43-8888AE80977A}" type="presOf" srcId="{5D69967B-35F6-4E1A-AE6E-B233B0538517}" destId="{49D97319-B8B9-4CFA-A9A7-F689FDBB1461}" srcOrd="0" destOrd="0" presId="urn:microsoft.com/office/officeart/2005/8/layout/vList2"/>
    <dgm:cxn modelId="{E6C69E5C-89F7-4C8D-9628-80B30E17AC83}" type="presParOf" srcId="{49D97319-B8B9-4CFA-A9A7-F689FDBB1461}" destId="{D568797E-0BEB-43B9-8019-3ED51E834C0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68797E-0BEB-43B9-8019-3ED51E834C00}">
      <dsp:nvSpPr>
        <dsp:cNvPr id="0" name=""/>
        <dsp:cNvSpPr/>
      </dsp:nvSpPr>
      <dsp:spPr>
        <a:xfrm>
          <a:off x="0" y="1362"/>
          <a:ext cx="4320480" cy="696775"/>
        </a:xfrm>
        <a:prstGeom prst="round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30000"/>
              <a:satMod val="12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OBECNÉ ZÁSADY NEDESTRUKTIVNÍ PRÁCE </a:t>
          </a:r>
        </a:p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VE PHOTOSHOPU</a:t>
          </a:r>
          <a:endParaRPr lang="cs-CZ" sz="1600" b="1" kern="1200" dirty="0">
            <a:solidFill>
              <a:schemeClr val="bg1"/>
            </a:solidFill>
          </a:endParaRPr>
        </a:p>
      </dsp:txBody>
      <dsp:txXfrm>
        <a:off x="0" y="1362"/>
        <a:ext cx="4320480" cy="696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7780E-C81E-4017-AF21-A417CE8D6C5D}" type="datetimeFigureOut">
              <a:rPr lang="cs-CZ" smtClean="0"/>
              <a:pPr/>
              <a:t>21.1.2013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142A2-E94A-4BED-B215-29A7A9656A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97966692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9F10E-9C76-4B2E-805F-637C88D17E75}" type="datetimeFigureOut">
              <a:rPr lang="cs-CZ" smtClean="0"/>
              <a:pPr/>
              <a:t>21.1.2013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8D795-D4A6-4F0D-BE15-C18BF790F7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5554728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33678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33678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44590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33678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33678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33678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33678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33678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33678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33678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33678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4A60-9C78-4285-BDA3-171E0D586CE6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20F8-B995-4D2F-A016-8AA7DBFA8301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DE1A-196F-405A-B3B0-A0F9D1DD24E0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13FB6-F281-4132-B32B-EE5B56963094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0111-7A0A-43DA-BD6E-80E69B3A22CC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2D15-679C-4E45-95A1-2A770F79CB8F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1B20-FF1A-4AC1-94DD-BE026DA4544C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B432-BD03-4A56-B336-35F48DF8BB11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FDE6-945C-46DA-995B-FCB75E4317FC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2C9B-EE21-413D-A92F-F684B68C70AF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A7FC-1A23-49CB-ACC0-EF0ABCE2DFD5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DCE1CA-B453-453F-83D1-516376782ED4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287524" y="1478389"/>
            <a:ext cx="8568952" cy="4524315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chemeClr val="tx2"/>
                </a:solidFill>
              </a:rPr>
              <a:t>Výukový materiál v rámci projektu OPVK 1.5 Peníze středním školám</a:t>
            </a:r>
          </a:p>
          <a:p>
            <a:r>
              <a:rPr lang="cs-CZ" sz="1600" b="1" dirty="0">
                <a:solidFill>
                  <a:schemeClr val="tx2"/>
                </a:solidFill>
              </a:rPr>
              <a:t/>
            </a:r>
            <a:br>
              <a:rPr lang="cs-CZ" sz="1600" b="1" dirty="0">
                <a:solidFill>
                  <a:schemeClr val="tx2"/>
                </a:solidFill>
              </a:rPr>
            </a:br>
            <a:r>
              <a:rPr lang="cs-CZ" sz="1600" dirty="0"/>
              <a:t>Číslo projektu:		CZ.1.07/1.5.00/34.0883 </a:t>
            </a:r>
          </a:p>
          <a:p>
            <a:r>
              <a:rPr lang="cs-CZ" sz="1600" dirty="0"/>
              <a:t>Název projektu:		Rozvoj vzdělanosti</a:t>
            </a:r>
          </a:p>
          <a:p>
            <a:r>
              <a:rPr lang="cs-CZ" sz="1600" dirty="0"/>
              <a:t>Číslo šablony:   		III/2</a:t>
            </a:r>
            <a:br>
              <a:rPr lang="cs-CZ" sz="1600" dirty="0"/>
            </a:br>
            <a:r>
              <a:rPr lang="cs-CZ" sz="1600" dirty="0"/>
              <a:t>Datum vytvoření:	</a:t>
            </a:r>
            <a:r>
              <a:rPr lang="cs-CZ" sz="1600" dirty="0" smtClean="0"/>
              <a:t>	8. 11. 2012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Autor:			</a:t>
            </a:r>
            <a:r>
              <a:rPr lang="cs-CZ" sz="1600" dirty="0" err="1" smtClean="0"/>
              <a:t>MgA</a:t>
            </a:r>
            <a:r>
              <a:rPr lang="cs-CZ" sz="1600" dirty="0" smtClean="0"/>
              <a:t>. Jiří Žižka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Určeno pro předmět:       </a:t>
            </a:r>
            <a:r>
              <a:rPr lang="cs-CZ" sz="1600" dirty="0" smtClean="0"/>
              <a:t>	Odborný výcvik 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Tematická </a:t>
            </a:r>
            <a:r>
              <a:rPr lang="cs-CZ" sz="1600" dirty="0" smtClean="0"/>
              <a:t>oblast:		</a:t>
            </a:r>
            <a:r>
              <a:rPr lang="cs-CZ" sz="1600" dirty="0" smtClean="0"/>
              <a:t>Porovnání </a:t>
            </a:r>
            <a:r>
              <a:rPr lang="cs-CZ" sz="1600" dirty="0"/>
              <a:t>klasické a digitální fotografie, 2. roč.</a:t>
            </a:r>
          </a:p>
          <a:p>
            <a:endParaRPr lang="cs-CZ" sz="1600" dirty="0"/>
          </a:p>
          <a:p>
            <a:r>
              <a:rPr lang="cs-CZ" sz="1600" dirty="0" smtClean="0"/>
              <a:t>Obor </a:t>
            </a:r>
            <a:r>
              <a:rPr lang="cs-CZ" sz="1600" dirty="0"/>
              <a:t>vzdělání:		</a:t>
            </a:r>
            <a:r>
              <a:rPr lang="cs-CZ" sz="1600" dirty="0" smtClean="0"/>
              <a:t> Fotograf (34-56-L/01), 2. </a:t>
            </a:r>
            <a:r>
              <a:rPr lang="cs-CZ" sz="1600" dirty="0"/>
              <a:t>ročník</a:t>
            </a:r>
            <a:br>
              <a:rPr lang="cs-CZ" sz="1600" dirty="0"/>
            </a:br>
            <a:r>
              <a:rPr lang="cs-CZ" sz="1600" dirty="0"/>
              <a:t>                                            </a:t>
            </a:r>
            <a:br>
              <a:rPr lang="cs-CZ" sz="1600" dirty="0"/>
            </a:br>
            <a:r>
              <a:rPr lang="cs-CZ" sz="1600" dirty="0"/>
              <a:t>Název výukového materiálu: </a:t>
            </a:r>
            <a:r>
              <a:rPr lang="cs-CZ" sz="1600" dirty="0" smtClean="0"/>
              <a:t>	Adobe </a:t>
            </a:r>
            <a:r>
              <a:rPr lang="cs-CZ" sz="1600" dirty="0" err="1" smtClean="0"/>
              <a:t>Photoshop</a:t>
            </a:r>
            <a:r>
              <a:rPr lang="cs-CZ" sz="1600" dirty="0" smtClean="0"/>
              <a:t>: lekce č. 5</a:t>
            </a:r>
            <a:r>
              <a:rPr lang="cs-CZ" sz="1600" dirty="0"/>
              <a:t/>
            </a:r>
            <a:br>
              <a:rPr lang="cs-CZ" sz="1600" dirty="0"/>
            </a:br>
            <a:endParaRPr lang="cs-CZ" sz="1600" dirty="0"/>
          </a:p>
          <a:p>
            <a:r>
              <a:rPr lang="cs-CZ" sz="1600" dirty="0"/>
              <a:t>Popis využití: </a:t>
            </a:r>
            <a:r>
              <a:rPr lang="cs-CZ" sz="1600" dirty="0" smtClean="0"/>
              <a:t>	Výukový materiál o úpravách a zpracování digitální fotografie </a:t>
            </a:r>
          </a:p>
          <a:p>
            <a:r>
              <a:rPr lang="cs-CZ" sz="1600" dirty="0" smtClean="0"/>
              <a:t>		s využitím programu Adobe </a:t>
            </a:r>
            <a:r>
              <a:rPr lang="cs-CZ" sz="1600" dirty="0" err="1" smtClean="0"/>
              <a:t>Photoshop</a:t>
            </a:r>
            <a:r>
              <a:rPr lang="cs-CZ" sz="1600" dirty="0" smtClean="0"/>
              <a:t>.</a:t>
            </a:r>
          </a:p>
          <a:p>
            <a:endParaRPr lang="cs-CZ" sz="1600" dirty="0"/>
          </a:p>
          <a:p>
            <a:r>
              <a:rPr lang="cs-CZ" sz="1600" dirty="0"/>
              <a:t>Čas</a:t>
            </a:r>
            <a:r>
              <a:rPr lang="cs-CZ" sz="1600" dirty="0" smtClean="0"/>
              <a:t>: 		60 minut</a:t>
            </a:r>
            <a:endParaRPr lang="cs-CZ" sz="1600" dirty="0"/>
          </a:p>
        </p:txBody>
      </p:sp>
      <p:pic>
        <p:nvPicPr>
          <p:cNvPr id="1026" name="Picture 2" descr="J:\_______SABLONY_PHOTOSHOP\_VYKAZY_ZAZNAMY\TITULKA+LOGA\loga_pruhled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798" y="332656"/>
            <a:ext cx="5850405" cy="1080120"/>
          </a:xfrm>
          <a:prstGeom prst="rect">
            <a:avLst/>
          </a:prstGeom>
          <a:noFill/>
        </p:spPr>
      </p:pic>
      <p:sp>
        <p:nvSpPr>
          <p:cNvPr id="6" name="Zástupný symbol pro zápatí 17"/>
          <p:cNvSpPr txBox="1">
            <a:spLocks/>
          </p:cNvSpPr>
          <p:nvPr/>
        </p:nvSpPr>
        <p:spPr>
          <a:xfrm>
            <a:off x="6907831" y="-27384"/>
            <a:ext cx="227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>
                <a:solidFill>
                  <a:schemeClr val="tx1"/>
                </a:solidFill>
              </a:rPr>
              <a:t>VY_32_INOVACE_OVF20560ŽIŽ</a:t>
            </a:r>
          </a:p>
        </p:txBody>
      </p:sp>
    </p:spTree>
    <p:extLst>
      <p:ext uri="{BB962C8B-B14F-4D97-AF65-F5344CB8AC3E}">
        <p14:creationId xmlns:p14="http://schemas.microsoft.com/office/powerpoint/2010/main" xmlns="" val="428606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5250">
        <p:fade/>
      </p:transition>
    </mc:Choice>
    <mc:Fallback>
      <p:transition spd="med" advTm="5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511180" y="404664"/>
            <a:ext cx="412164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Obecné zásady nedestruktivní práce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15516" y="1124744"/>
            <a:ext cx="8712968" cy="48320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/>
              <a:t>9) </a:t>
            </a:r>
            <a:r>
              <a:rPr lang="cs-CZ" sz="1400" b="1" dirty="0" err="1"/>
              <a:t>Zvyšíme</a:t>
            </a:r>
            <a:r>
              <a:rPr lang="cs-CZ" sz="1400" b="1" dirty="0"/>
              <a:t> počet kroků historie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/>
              <a:t>Po standardní instalaci </a:t>
            </a:r>
            <a:r>
              <a:rPr lang="cs-CZ" sz="1400" dirty="0" err="1"/>
              <a:t>Photoshopu</a:t>
            </a:r>
            <a:r>
              <a:rPr lang="cs-CZ" sz="1400" dirty="0"/>
              <a:t> je nastaven počet kroků historie na 20. </a:t>
            </a:r>
            <a:endParaRPr lang="cs-CZ" sz="1400" dirty="0" smtClean="0"/>
          </a:p>
          <a:p>
            <a:endParaRPr lang="cs-CZ" sz="1400" dirty="0"/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/>
              <a:t>Zvýšením této hodnoty sice o něco více zatížíme operační paměť, získáme však cennou možnost vracet se zpět v případě, že uděláme chybu</a:t>
            </a:r>
            <a:r>
              <a:rPr lang="cs-CZ" sz="1400" dirty="0" smtClean="0"/>
              <a:t>.</a:t>
            </a:r>
          </a:p>
          <a:p>
            <a:endParaRPr lang="cs-CZ" sz="1400" dirty="0"/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 smtClean="0"/>
              <a:t>Tuto </a:t>
            </a:r>
            <a:r>
              <a:rPr lang="cs-CZ" sz="1400" dirty="0"/>
              <a:t>volbu najdeme  v Menu/Úpravy/Předvolby/záložka Všeobecné; její nastavení se projeví až při dalším spuštění  programu </a:t>
            </a:r>
            <a:r>
              <a:rPr lang="cs-CZ" sz="1400" dirty="0" smtClean="0"/>
              <a:t>.</a:t>
            </a:r>
          </a:p>
          <a:p>
            <a:endParaRPr lang="cs-CZ" sz="1400" dirty="0" smtClean="0"/>
          </a:p>
          <a:p>
            <a:endParaRPr lang="cs-CZ" sz="1400" dirty="0"/>
          </a:p>
          <a:p>
            <a:r>
              <a:rPr lang="cs-CZ" sz="1400" dirty="0"/>
              <a:t/>
            </a:r>
            <a:br>
              <a:rPr lang="cs-CZ" sz="1400" dirty="0"/>
            </a:br>
            <a:r>
              <a:rPr lang="cs-CZ" sz="1400" b="1" dirty="0"/>
              <a:t>10) Využíváme nedestruktivní úpravy pomocí Adobe </a:t>
            </a:r>
            <a:r>
              <a:rPr lang="cs-CZ" sz="1400" b="1" dirty="0" err="1"/>
              <a:t>Camera</a:t>
            </a:r>
            <a:r>
              <a:rPr lang="cs-CZ" sz="1400" b="1" dirty="0"/>
              <a:t> </a:t>
            </a:r>
            <a:r>
              <a:rPr lang="cs-CZ" sz="1400" b="1" dirty="0" err="1"/>
              <a:t>Raw</a:t>
            </a:r>
            <a:r>
              <a:rPr lang="cs-CZ" sz="1400" b="1" dirty="0"/>
              <a:t> i pro formáty *.</a:t>
            </a:r>
            <a:r>
              <a:rPr lang="cs-CZ" sz="1400" b="1" dirty="0" err="1"/>
              <a:t>jpg</a:t>
            </a:r>
            <a:r>
              <a:rPr lang="cs-CZ" sz="1400" b="1" dirty="0"/>
              <a:t> a *.</a:t>
            </a:r>
            <a:r>
              <a:rPr lang="cs-CZ" sz="1400" b="1" dirty="0" err="1"/>
              <a:t>tif</a:t>
            </a:r>
            <a:r>
              <a:rPr lang="cs-CZ" sz="1400" b="1" dirty="0"/>
              <a:t> </a:t>
            </a:r>
            <a:endParaRPr lang="cs-CZ" sz="1400" b="1" dirty="0" smtClean="0"/>
          </a:p>
          <a:p>
            <a:r>
              <a:rPr lang="cs-CZ" sz="1400" b="1" dirty="0" smtClean="0"/>
              <a:t> </a:t>
            </a:r>
            <a:endParaRPr lang="cs-CZ" sz="1400" b="1" dirty="0"/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/>
              <a:t>Využíváme nedestruktivní způsob práce pomocí </a:t>
            </a:r>
            <a:r>
              <a:rPr lang="cs-CZ" sz="1400" dirty="0" err="1"/>
              <a:t>plug</a:t>
            </a:r>
            <a:r>
              <a:rPr lang="cs-CZ" sz="1400" dirty="0"/>
              <a:t>-inu Adobe </a:t>
            </a:r>
            <a:r>
              <a:rPr lang="cs-CZ" sz="1400" dirty="0" err="1"/>
              <a:t>Camera</a:t>
            </a:r>
            <a:r>
              <a:rPr lang="cs-CZ" sz="1400" dirty="0"/>
              <a:t> </a:t>
            </a:r>
            <a:r>
              <a:rPr lang="cs-CZ" sz="1400" dirty="0" err="1"/>
              <a:t>Raw</a:t>
            </a:r>
            <a:r>
              <a:rPr lang="cs-CZ" sz="1400" dirty="0"/>
              <a:t>, který je primárně určen pro RAW formáty, také pro standardní formáty *.</a:t>
            </a:r>
            <a:r>
              <a:rPr lang="cs-CZ" sz="1400" dirty="0" err="1"/>
              <a:t>jpg</a:t>
            </a:r>
            <a:r>
              <a:rPr lang="cs-CZ" sz="1400" dirty="0"/>
              <a:t> a *.</a:t>
            </a:r>
            <a:r>
              <a:rPr lang="cs-CZ" sz="1400" dirty="0" err="1"/>
              <a:t>tif</a:t>
            </a:r>
            <a:r>
              <a:rPr lang="cs-CZ" sz="1400" dirty="0" smtClean="0"/>
              <a:t>.</a:t>
            </a:r>
          </a:p>
          <a:p>
            <a:endParaRPr lang="cs-CZ" sz="1400" dirty="0"/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/>
              <a:t>Úpravy, které uvnitř Adobe </a:t>
            </a:r>
            <a:r>
              <a:rPr lang="cs-CZ" sz="1400" dirty="0" err="1"/>
              <a:t>Camera</a:t>
            </a:r>
            <a:r>
              <a:rPr lang="cs-CZ" sz="1400" dirty="0"/>
              <a:t> </a:t>
            </a:r>
            <a:r>
              <a:rPr lang="cs-CZ" sz="1400" dirty="0" err="1"/>
              <a:t>Raw</a:t>
            </a:r>
            <a:r>
              <a:rPr lang="cs-CZ" sz="1400" dirty="0"/>
              <a:t> provedeme, nejsou stejně jako u standardních RAW formátů aplikovány skutečně, ale k souboru je pouze přidán „popis“ provedených úprav, podle kterého pak </a:t>
            </a:r>
            <a:r>
              <a:rPr lang="cs-CZ" sz="1400" dirty="0" err="1"/>
              <a:t>Photoshop</a:t>
            </a:r>
            <a:r>
              <a:rPr lang="cs-CZ" sz="1400" dirty="0"/>
              <a:t> sestaví výslednou podobu upraveného souboru. Soubory *.</a:t>
            </a:r>
            <a:r>
              <a:rPr lang="cs-CZ" sz="1400" dirty="0" err="1"/>
              <a:t>tif</a:t>
            </a:r>
            <a:r>
              <a:rPr lang="cs-CZ" sz="1400" dirty="0"/>
              <a:t> a *.</a:t>
            </a:r>
            <a:r>
              <a:rPr lang="cs-CZ" sz="1400" dirty="0" err="1"/>
              <a:t>jpg</a:t>
            </a:r>
            <a:r>
              <a:rPr lang="cs-CZ" sz="1400" dirty="0"/>
              <a:t> nezískávají svůj vlastní přidružený *.</a:t>
            </a:r>
            <a:r>
              <a:rPr lang="cs-CZ" sz="1400" dirty="0" err="1"/>
              <a:t>xmp</a:t>
            </a:r>
            <a:r>
              <a:rPr lang="cs-CZ" sz="1400" dirty="0"/>
              <a:t> soubor (jako je tomu v případě RAW souborů), ale informace o provedených úpravách jsou zapsány přímo do hlavičky souboru. V prohlížeči (</a:t>
            </a:r>
            <a:r>
              <a:rPr lang="cs-CZ" sz="1400" dirty="0" err="1"/>
              <a:t>Bridge</a:t>
            </a:r>
            <a:r>
              <a:rPr lang="cs-CZ" sz="1400" dirty="0"/>
              <a:t>) se takto upravené *.</a:t>
            </a:r>
            <a:r>
              <a:rPr lang="cs-CZ" sz="1400" dirty="0" err="1"/>
              <a:t>tif</a:t>
            </a:r>
            <a:r>
              <a:rPr lang="cs-CZ" sz="1400" dirty="0"/>
              <a:t> nebo *.</a:t>
            </a:r>
            <a:r>
              <a:rPr lang="cs-CZ" sz="1400" dirty="0" err="1"/>
              <a:t>jpg</a:t>
            </a:r>
            <a:r>
              <a:rPr lang="cs-CZ" sz="1400" dirty="0"/>
              <a:t> soubory zobrazí s ikonkou indikující, že soubor byl modifikován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5" name="Zástupný symbol pro zápatí 17"/>
          <p:cNvSpPr txBox="1">
            <a:spLocks/>
          </p:cNvSpPr>
          <p:nvPr/>
        </p:nvSpPr>
        <p:spPr>
          <a:xfrm>
            <a:off x="6907831" y="-27384"/>
            <a:ext cx="227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>
                <a:solidFill>
                  <a:schemeClr val="tx1"/>
                </a:solidFill>
              </a:rPr>
              <a:t>VY_32_INOVACE_OVF20560ŽIŽ</a:t>
            </a:r>
          </a:p>
        </p:txBody>
      </p:sp>
    </p:spTree>
    <p:extLst>
      <p:ext uri="{BB962C8B-B14F-4D97-AF65-F5344CB8AC3E}">
        <p14:creationId xmlns="" xmlns:p14="http://schemas.microsoft.com/office/powerpoint/2010/main" val="858286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511180" y="404664"/>
            <a:ext cx="412164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Obecné zásady nedestruktivní práce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65504" y="895940"/>
            <a:ext cx="8110951" cy="2893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1400" dirty="0" smtClean="0"/>
              <a:t>Formáty </a:t>
            </a:r>
            <a:r>
              <a:rPr lang="cs-CZ" sz="1400" dirty="0"/>
              <a:t>*.</a:t>
            </a:r>
            <a:r>
              <a:rPr lang="cs-CZ" sz="1400" dirty="0" err="1"/>
              <a:t>tif</a:t>
            </a:r>
            <a:r>
              <a:rPr lang="cs-CZ" sz="1400" dirty="0"/>
              <a:t> a *.</a:t>
            </a:r>
            <a:r>
              <a:rPr lang="cs-CZ" sz="1400" dirty="0" err="1"/>
              <a:t>jpg</a:t>
            </a:r>
            <a:r>
              <a:rPr lang="cs-CZ" sz="1400" dirty="0"/>
              <a:t>  neobsahují takovou „datovou rezervu“ , jako standardní RAW formáty, a proto musí být úpravy těchto formátů uvnitř Adobe </a:t>
            </a:r>
            <a:r>
              <a:rPr lang="cs-CZ" sz="1400" dirty="0" err="1"/>
              <a:t>Camera</a:t>
            </a:r>
            <a:r>
              <a:rPr lang="cs-CZ" sz="1400" dirty="0"/>
              <a:t> </a:t>
            </a:r>
            <a:r>
              <a:rPr lang="cs-CZ" sz="1400" dirty="0" err="1"/>
              <a:t>Raw</a:t>
            </a:r>
            <a:r>
              <a:rPr lang="cs-CZ" sz="1400" dirty="0"/>
              <a:t> prováděny s ohledem na tuto skutečnost. </a:t>
            </a:r>
            <a:endParaRPr lang="cs-CZ" sz="1400" dirty="0" smtClean="0"/>
          </a:p>
          <a:p>
            <a:endParaRPr lang="cs-CZ" sz="1400" dirty="0"/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/>
              <a:t>Provedeme-li uvnitř Adobe </a:t>
            </a:r>
            <a:r>
              <a:rPr lang="cs-CZ" sz="1400" dirty="0" err="1"/>
              <a:t>Camera</a:t>
            </a:r>
            <a:r>
              <a:rPr lang="cs-CZ" sz="1400" dirty="0"/>
              <a:t> </a:t>
            </a:r>
            <a:r>
              <a:rPr lang="cs-CZ" sz="1400" dirty="0" err="1"/>
              <a:t>Raw</a:t>
            </a:r>
            <a:r>
              <a:rPr lang="cs-CZ" sz="1400" dirty="0"/>
              <a:t> jakoukoli úpravu, např. obyčejné oříznutí, můžete tento krok kdykoli později korigovat či zcela zrušit, protože ve skutečnosti nejde o reálné oříznutí (či jakoukoli jinou úpravu), ale o to, že obraz pouze „vypadá“ jako oříznutý. </a:t>
            </a:r>
            <a:endParaRPr lang="cs-CZ" sz="1400" dirty="0" smtClean="0"/>
          </a:p>
          <a:p>
            <a:endParaRPr lang="cs-CZ" sz="1400" dirty="0"/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/>
              <a:t>Možnosti nedestruktivní práce jsou ve skutečnosti mnohem širší </a:t>
            </a:r>
            <a:r>
              <a:rPr lang="cs-CZ" sz="1400" dirty="0" smtClean="0"/>
              <a:t>…</a:t>
            </a:r>
          </a:p>
          <a:p>
            <a:endParaRPr lang="cs-CZ" sz="1400" dirty="0"/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/>
              <a:t>Kromě zmíněných možností nabízí </a:t>
            </a:r>
            <a:r>
              <a:rPr lang="cs-CZ" sz="1400" dirty="0" err="1"/>
              <a:t>Photoshop</a:t>
            </a:r>
            <a:r>
              <a:rPr lang="cs-CZ" sz="1400" dirty="0"/>
              <a:t> ještě některá další alternativní řešení pro nedestruktivní práci, tzv. inteligentní vrstvy (Smart </a:t>
            </a:r>
            <a:r>
              <a:rPr lang="cs-CZ" sz="1400" dirty="0" err="1"/>
              <a:t>Objects</a:t>
            </a:r>
            <a:r>
              <a:rPr lang="cs-CZ" sz="1400" dirty="0"/>
              <a:t> od verze CS2), inteligentní filtry (Smart </a:t>
            </a:r>
            <a:r>
              <a:rPr lang="cs-CZ" sz="1400" dirty="0" err="1"/>
              <a:t>Filters</a:t>
            </a:r>
            <a:r>
              <a:rPr lang="cs-CZ" sz="1400" dirty="0"/>
              <a:t> od verze CS3) aj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pic>
        <p:nvPicPr>
          <p:cNvPr id="7170" name="Picture 2" descr="camera raw 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63588" y="4256693"/>
            <a:ext cx="7416824" cy="225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141373" y="3861048"/>
            <a:ext cx="4950907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b="1" dirty="0"/>
              <a:t>Identifikace provedených změn v prostředí Adobe </a:t>
            </a:r>
            <a:r>
              <a:rPr lang="cs-CZ" sz="1400" b="1" dirty="0" err="1" smtClean="0"/>
              <a:t>Bridge</a:t>
            </a:r>
            <a:endParaRPr lang="cs-CZ" sz="1400" b="1" dirty="0"/>
          </a:p>
        </p:txBody>
      </p:sp>
      <p:sp>
        <p:nvSpPr>
          <p:cNvPr id="7" name="Zástupný symbol pro zápatí 17"/>
          <p:cNvSpPr txBox="1">
            <a:spLocks/>
          </p:cNvSpPr>
          <p:nvPr/>
        </p:nvSpPr>
        <p:spPr>
          <a:xfrm>
            <a:off x="6907831" y="-27384"/>
            <a:ext cx="227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>
                <a:solidFill>
                  <a:schemeClr val="tx1"/>
                </a:solidFill>
              </a:rPr>
              <a:t>VY_32_INOVACE_OVF20560ŽIŽ</a:t>
            </a:r>
          </a:p>
        </p:txBody>
      </p:sp>
    </p:spTree>
    <p:extLst>
      <p:ext uri="{BB962C8B-B14F-4D97-AF65-F5344CB8AC3E}">
        <p14:creationId xmlns="" xmlns:p14="http://schemas.microsoft.com/office/powerpoint/2010/main" val="858286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31627" y="980728"/>
            <a:ext cx="83527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2700"/>
            <a:endParaRPr lang="cs-CZ" sz="1200" dirty="0" smtClean="0"/>
          </a:p>
          <a:p>
            <a:pPr indent="12700"/>
            <a:endParaRPr lang="cs-CZ" sz="1200" dirty="0" smtClean="0"/>
          </a:p>
          <a:p>
            <a:pPr indent="12700"/>
            <a:endParaRPr lang="cs-CZ" sz="1200" dirty="0" smtClean="0"/>
          </a:p>
          <a:p>
            <a:pPr indent="12700"/>
            <a:endParaRPr lang="cs-CZ" sz="1200" dirty="0" smtClean="0"/>
          </a:p>
          <a:p>
            <a:pPr indent="12700"/>
            <a:endParaRPr lang="cs-CZ" sz="1200" dirty="0" smtClean="0"/>
          </a:p>
          <a:p>
            <a:pPr marL="342900" indent="-342900"/>
            <a:endParaRPr lang="cs-CZ" sz="1200" dirty="0" smtClean="0"/>
          </a:p>
          <a:p>
            <a:pPr marL="342900" indent="-342900"/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4" name="Obdélník 3"/>
          <p:cNvSpPr/>
          <p:nvPr/>
        </p:nvSpPr>
        <p:spPr>
          <a:xfrm>
            <a:off x="323528" y="605587"/>
            <a:ext cx="8568952" cy="9302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 smtClean="0"/>
              <a:t>Obr. 1:	http</a:t>
            </a:r>
            <a:r>
              <a:rPr lang="cs-CZ" sz="1050" dirty="0"/>
              <a:t>://</a:t>
            </a:r>
            <a:r>
              <a:rPr lang="cs-CZ" sz="1050" dirty="0" smtClean="0"/>
              <a:t>commons.wikimedia.org/wiki/File:Folla_Roseira_004eue.jpg, 8. 11. </a:t>
            </a:r>
            <a:r>
              <a:rPr lang="cs-CZ" sz="1050" dirty="0" smtClean="0"/>
              <a:t>2012</a:t>
            </a:r>
          </a:p>
          <a:p>
            <a:endParaRPr lang="cs-CZ" sz="1050" dirty="0" smtClean="0"/>
          </a:p>
          <a:p>
            <a:endParaRPr lang="cs-CZ" sz="1050" dirty="0" smtClean="0"/>
          </a:p>
          <a:p>
            <a:endParaRPr lang="cs-CZ" sz="1050" dirty="0" smtClean="0"/>
          </a:p>
          <a:p>
            <a:r>
              <a:rPr lang="cs-CZ" sz="1400" b="1" dirty="0" smtClean="0"/>
              <a:t>Použitá literatura:</a:t>
            </a:r>
          </a:p>
          <a:p>
            <a:endParaRPr lang="cs-CZ" sz="1050" dirty="0" smtClean="0"/>
          </a:p>
          <a:p>
            <a:r>
              <a:rPr lang="cs-CZ" sz="1050" dirty="0" smtClean="0"/>
              <a:t>1.	</a:t>
            </a:r>
            <a:r>
              <a:rPr lang="cs-CZ" sz="1050" dirty="0" err="1" smtClean="0"/>
              <a:t>Eismann</a:t>
            </a:r>
            <a:r>
              <a:rPr lang="cs-CZ" sz="1050" dirty="0" smtClean="0"/>
              <a:t>, </a:t>
            </a:r>
            <a:r>
              <a:rPr lang="cs-CZ" sz="1050" dirty="0" err="1" smtClean="0"/>
              <a:t>Katrin</a:t>
            </a:r>
            <a:r>
              <a:rPr lang="cs-CZ" sz="1050" dirty="0" smtClean="0"/>
              <a:t>: </a:t>
            </a:r>
            <a:r>
              <a:rPr lang="cs-CZ" sz="1050" dirty="0" err="1" smtClean="0"/>
              <a:t>Photoshop</a:t>
            </a:r>
            <a:r>
              <a:rPr lang="cs-CZ" sz="1050" dirty="0" smtClean="0"/>
              <a:t> – retuš a restaurování fotografie, </a:t>
            </a:r>
            <a:r>
              <a:rPr lang="cs-CZ" sz="1050" dirty="0" err="1" smtClean="0"/>
              <a:t>Zoner</a:t>
            </a:r>
            <a:r>
              <a:rPr lang="cs-CZ" sz="1050" dirty="0" smtClean="0"/>
              <a:t> </a:t>
            </a:r>
            <a:r>
              <a:rPr lang="cs-CZ" sz="1050" dirty="0" err="1" smtClean="0"/>
              <a:t>Press</a:t>
            </a:r>
            <a:r>
              <a:rPr lang="cs-CZ" sz="1050" dirty="0" smtClean="0"/>
              <a:t>, Brno 2008.</a:t>
            </a:r>
          </a:p>
          <a:p>
            <a:r>
              <a:rPr lang="cs-CZ" sz="1050" dirty="0" smtClean="0"/>
              <a:t>2.	</a:t>
            </a:r>
            <a:r>
              <a:rPr lang="cs-CZ" sz="1050" dirty="0" smtClean="0"/>
              <a:t>Adobe </a:t>
            </a:r>
            <a:r>
              <a:rPr lang="cs-CZ" sz="1050" dirty="0" err="1" smtClean="0"/>
              <a:t>Creative</a:t>
            </a:r>
            <a:r>
              <a:rPr lang="cs-CZ" sz="1050" dirty="0" smtClean="0"/>
              <a:t> Team: Adobe </a:t>
            </a:r>
            <a:r>
              <a:rPr lang="cs-CZ" sz="1050" dirty="0" err="1" smtClean="0"/>
              <a:t>Photoshop</a:t>
            </a:r>
            <a:r>
              <a:rPr lang="cs-CZ" sz="1050" dirty="0" smtClean="0"/>
              <a:t> CS5 - Oficiální výukový kurz, </a:t>
            </a:r>
            <a:r>
              <a:rPr lang="cs-CZ" sz="1050" dirty="0" err="1" smtClean="0"/>
              <a:t>Computer</a:t>
            </a:r>
            <a:r>
              <a:rPr lang="cs-CZ" sz="1050" dirty="0" smtClean="0"/>
              <a:t> </a:t>
            </a:r>
            <a:r>
              <a:rPr lang="cs-CZ" sz="1050" dirty="0" err="1" smtClean="0"/>
              <a:t>Press</a:t>
            </a:r>
            <a:r>
              <a:rPr lang="cs-CZ" sz="1050" dirty="0" smtClean="0"/>
              <a:t>, 2010.</a:t>
            </a:r>
            <a:endParaRPr lang="cs-CZ" sz="1050" dirty="0" smtClean="0"/>
          </a:p>
          <a:p>
            <a:endParaRPr lang="cs-CZ" sz="1050" dirty="0"/>
          </a:p>
          <a:p>
            <a:endParaRPr lang="cs-CZ" sz="1050" dirty="0" smtClean="0"/>
          </a:p>
          <a:p>
            <a:endParaRPr lang="cs-CZ" sz="1050" dirty="0"/>
          </a:p>
          <a:p>
            <a:endParaRPr lang="cs-CZ" sz="1050" dirty="0" smtClean="0"/>
          </a:p>
          <a:p>
            <a:endParaRPr lang="cs-CZ" sz="1050" dirty="0"/>
          </a:p>
          <a:p>
            <a:endParaRPr lang="cs-CZ" sz="1050" dirty="0" smtClean="0"/>
          </a:p>
          <a:p>
            <a:endParaRPr lang="cs-CZ" sz="1050" dirty="0"/>
          </a:p>
          <a:p>
            <a:endParaRPr lang="cs-CZ" sz="1050" dirty="0" smtClean="0"/>
          </a:p>
          <a:p>
            <a:endParaRPr lang="cs-CZ" sz="1050" dirty="0" smtClean="0"/>
          </a:p>
          <a:p>
            <a:endParaRPr lang="cs-CZ" sz="1050" dirty="0"/>
          </a:p>
          <a:p>
            <a:endParaRPr lang="cs-CZ" sz="1050" dirty="0" smtClean="0"/>
          </a:p>
          <a:p>
            <a:endParaRPr lang="cs-CZ" sz="1050" dirty="0"/>
          </a:p>
          <a:p>
            <a:endParaRPr lang="cs-CZ" sz="1050" dirty="0" smtClean="0"/>
          </a:p>
          <a:p>
            <a:endParaRPr lang="cs-CZ" sz="1050" dirty="0" smtClean="0"/>
          </a:p>
          <a:p>
            <a:endParaRPr lang="cs-CZ" sz="1050" dirty="0"/>
          </a:p>
          <a:p>
            <a:endParaRPr lang="cs-CZ" sz="1050" dirty="0" smtClean="0"/>
          </a:p>
          <a:p>
            <a:endParaRPr lang="cs-CZ" sz="1050" dirty="0"/>
          </a:p>
          <a:p>
            <a:endParaRPr lang="cs-CZ" sz="1050" dirty="0" smtClean="0"/>
          </a:p>
          <a:p>
            <a:endParaRPr lang="cs-CZ" sz="1050" dirty="0"/>
          </a:p>
          <a:p>
            <a:endParaRPr lang="cs-CZ" sz="1050" dirty="0" smtClean="0"/>
          </a:p>
          <a:p>
            <a:endParaRPr lang="cs-CZ" sz="1050" dirty="0"/>
          </a:p>
          <a:p>
            <a:endParaRPr lang="cs-CZ" sz="1050" dirty="0" smtClean="0"/>
          </a:p>
          <a:p>
            <a:endParaRPr lang="cs-CZ" sz="1050" dirty="0"/>
          </a:p>
          <a:p>
            <a:endParaRPr lang="cs-CZ" sz="1050" dirty="0" smtClean="0"/>
          </a:p>
          <a:p>
            <a:endParaRPr lang="cs-CZ" sz="1050" dirty="0"/>
          </a:p>
          <a:p>
            <a:endParaRPr lang="cs-CZ" sz="1050" dirty="0" smtClean="0"/>
          </a:p>
          <a:p>
            <a:endParaRPr lang="cs-CZ" sz="1050" dirty="0"/>
          </a:p>
          <a:p>
            <a:endParaRPr lang="cs-CZ" sz="1050" dirty="0" smtClean="0"/>
          </a:p>
          <a:p>
            <a:endParaRPr lang="cs-CZ" sz="1050" dirty="0"/>
          </a:p>
          <a:p>
            <a:endParaRPr lang="cs-CZ" sz="1050" dirty="0" smtClean="0"/>
          </a:p>
          <a:p>
            <a:endParaRPr lang="cs-CZ" sz="1050" dirty="0"/>
          </a:p>
          <a:p>
            <a:endParaRPr lang="cs-CZ" sz="1050" dirty="0" smtClean="0"/>
          </a:p>
          <a:p>
            <a:endParaRPr lang="cs-CZ" sz="1050" dirty="0"/>
          </a:p>
          <a:p>
            <a:endParaRPr lang="cs-CZ" sz="1050" dirty="0" smtClean="0"/>
          </a:p>
          <a:p>
            <a:endParaRPr lang="cs-CZ" sz="1050" dirty="0"/>
          </a:p>
          <a:p>
            <a:endParaRPr lang="cs-CZ" sz="1050" dirty="0" smtClean="0"/>
          </a:p>
          <a:p>
            <a:endParaRPr lang="cs-CZ" sz="1050" dirty="0"/>
          </a:p>
          <a:p>
            <a:endParaRPr lang="cs-CZ" sz="1050" dirty="0" smtClean="0"/>
          </a:p>
          <a:p>
            <a:endParaRPr lang="cs-CZ" sz="1050" dirty="0"/>
          </a:p>
          <a:p>
            <a:endParaRPr lang="cs-CZ" sz="1050" dirty="0" smtClean="0"/>
          </a:p>
          <a:p>
            <a:endParaRPr lang="cs-CZ" sz="1050" dirty="0"/>
          </a:p>
          <a:p>
            <a:endParaRPr lang="cs-CZ" sz="1050" dirty="0" smtClean="0"/>
          </a:p>
          <a:p>
            <a:endParaRPr lang="cs-CZ" sz="1050" dirty="0"/>
          </a:p>
          <a:p>
            <a:endParaRPr lang="cs-CZ" sz="1050" dirty="0" smtClean="0"/>
          </a:p>
          <a:p>
            <a:endParaRPr lang="cs-CZ" sz="1050" dirty="0"/>
          </a:p>
          <a:p>
            <a:endParaRPr lang="cs-CZ" sz="1050" dirty="0" smtClean="0"/>
          </a:p>
          <a:p>
            <a:endParaRPr lang="cs-CZ" sz="1050" dirty="0" smtClean="0"/>
          </a:p>
          <a:p>
            <a:endParaRPr lang="cs-CZ" sz="1050" dirty="0"/>
          </a:p>
          <a:p>
            <a:endParaRPr lang="cs-CZ" sz="1050" dirty="0" smtClean="0"/>
          </a:p>
        </p:txBody>
      </p:sp>
      <p:sp>
        <p:nvSpPr>
          <p:cNvPr id="6" name="Obdélník 5"/>
          <p:cNvSpPr/>
          <p:nvPr/>
        </p:nvSpPr>
        <p:spPr>
          <a:xfrm>
            <a:off x="313793" y="332656"/>
            <a:ext cx="1532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smtClean="0"/>
              <a:t>Zdroje obrázků:</a:t>
            </a:r>
            <a:endParaRPr lang="cs-CZ" sz="1400" b="1" dirty="0"/>
          </a:p>
        </p:txBody>
      </p:sp>
      <p:sp>
        <p:nvSpPr>
          <p:cNvPr id="7" name="Zástupný symbol pro zápatí 17"/>
          <p:cNvSpPr txBox="1">
            <a:spLocks/>
          </p:cNvSpPr>
          <p:nvPr/>
        </p:nvSpPr>
        <p:spPr>
          <a:xfrm>
            <a:off x="6907831" y="-27384"/>
            <a:ext cx="227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>
                <a:solidFill>
                  <a:schemeClr val="tx1"/>
                </a:solidFill>
              </a:rPr>
              <a:t>VY_32_INOVACE_OVF20560ŽIŽ</a:t>
            </a:r>
          </a:p>
        </p:txBody>
      </p:sp>
    </p:spTree>
    <p:extLst>
      <p:ext uri="{BB962C8B-B14F-4D97-AF65-F5344CB8AC3E}">
        <p14:creationId xmlns="" xmlns:p14="http://schemas.microsoft.com/office/powerpoint/2010/main" val="360998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Tm="13182"/>
    </mc:Choice>
    <mc:Fallback>
      <p:transition advTm="1318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376561328"/>
              </p:ext>
            </p:extLst>
          </p:nvPr>
        </p:nvGraphicFramePr>
        <p:xfrm>
          <a:off x="2339752" y="282590"/>
          <a:ext cx="4320480" cy="698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851" name="Skupina 850"/>
          <p:cNvGrpSpPr/>
          <p:nvPr/>
        </p:nvGrpSpPr>
        <p:grpSpPr>
          <a:xfrm>
            <a:off x="2915816" y="3083289"/>
            <a:ext cx="2952327" cy="561735"/>
            <a:chOff x="1068264" y="2595321"/>
            <a:chExt cx="2952327" cy="561735"/>
          </a:xfrm>
        </p:grpSpPr>
        <p:sp>
          <p:nvSpPr>
            <p:cNvPr id="852" name="Zaoblený obdélník 851"/>
            <p:cNvSpPr/>
            <p:nvPr/>
          </p:nvSpPr>
          <p:spPr>
            <a:xfrm>
              <a:off x="1428304" y="2653000"/>
              <a:ext cx="2232248" cy="43204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853" name="Zaoblený obdélník 4"/>
            <p:cNvSpPr/>
            <p:nvPr/>
          </p:nvSpPr>
          <p:spPr>
            <a:xfrm>
              <a:off x="1068264" y="2595321"/>
              <a:ext cx="2952327" cy="561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/>
              <a:r>
                <a:rPr lang="cs-CZ" b="1" dirty="0" smtClean="0"/>
                <a:t>Destruktivní úpravy</a:t>
              </a:r>
              <a:endParaRPr lang="cs-CZ" b="1" dirty="0"/>
            </a:p>
          </p:txBody>
        </p:sp>
      </p:grpSp>
      <p:sp>
        <p:nvSpPr>
          <p:cNvPr id="2" name="Obdélník 1"/>
          <p:cNvSpPr/>
          <p:nvPr/>
        </p:nvSpPr>
        <p:spPr>
          <a:xfrm>
            <a:off x="107504" y="1109062"/>
            <a:ext cx="8928992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s-CZ" sz="1400" b="1" dirty="0">
                <a:solidFill>
                  <a:srgbClr val="FF0000"/>
                </a:solidFill>
              </a:rPr>
              <a:t>Jakýkoliv zásah do  obrázku </a:t>
            </a:r>
            <a:r>
              <a:rPr lang="cs-CZ" sz="1400" b="1" dirty="0" smtClean="0">
                <a:solidFill>
                  <a:srgbClr val="FF0000"/>
                </a:solidFill>
              </a:rPr>
              <a:t>způsobuje nevyhnutelnou ztrátu </a:t>
            </a:r>
            <a:r>
              <a:rPr lang="cs-CZ" sz="1400" b="1" dirty="0">
                <a:solidFill>
                  <a:srgbClr val="FF0000"/>
                </a:solidFill>
              </a:rPr>
              <a:t>tzv. původních zdrojových informací, 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pPr>
              <a:tabLst>
                <a:tab pos="180975" algn="l"/>
              </a:tabLst>
            </a:pPr>
            <a:r>
              <a:rPr lang="cs-CZ" sz="1400" b="1" dirty="0">
                <a:solidFill>
                  <a:srgbClr val="FF0000"/>
                </a:solidFill>
              </a:rPr>
              <a:t>	</a:t>
            </a:r>
            <a:r>
              <a:rPr lang="cs-CZ" sz="1400" b="1" dirty="0" smtClean="0">
                <a:solidFill>
                  <a:srgbClr val="FF0000"/>
                </a:solidFill>
              </a:rPr>
              <a:t>které </a:t>
            </a:r>
            <a:r>
              <a:rPr lang="cs-CZ" sz="1400" b="1" dirty="0">
                <a:solidFill>
                  <a:srgbClr val="FF0000"/>
                </a:solidFill>
              </a:rPr>
              <a:t>jsou buď přepsány novými nebo </a:t>
            </a:r>
            <a:r>
              <a:rPr lang="cs-CZ" sz="1400" b="1" dirty="0" smtClean="0">
                <a:solidFill>
                  <a:srgbClr val="FF0000"/>
                </a:solidFill>
              </a:rPr>
              <a:t>přímo </a:t>
            </a:r>
            <a:r>
              <a:rPr lang="cs-CZ" sz="1400" b="1" dirty="0">
                <a:solidFill>
                  <a:srgbClr val="FF0000"/>
                </a:solidFill>
              </a:rPr>
              <a:t>odstraněny. 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endParaRPr lang="cs-CZ" sz="1400" b="1" dirty="0"/>
          </a:p>
          <a:p>
            <a:pPr marL="171450" indent="-171450">
              <a:buFont typeface="Arial" pitchFamily="34" charset="0"/>
              <a:buChar char="•"/>
            </a:pPr>
            <a:r>
              <a:rPr lang="cs-CZ" sz="1400" b="1" dirty="0" smtClean="0"/>
              <a:t>Během </a:t>
            </a:r>
            <a:r>
              <a:rPr lang="cs-CZ" sz="1400" b="1" dirty="0"/>
              <a:t>naší práce  usilujeme o </a:t>
            </a:r>
            <a:r>
              <a:rPr lang="cs-CZ" sz="1400" b="1" dirty="0" smtClean="0"/>
              <a:t>co největší eliminaci </a:t>
            </a:r>
            <a:r>
              <a:rPr lang="cs-CZ" sz="1400" b="1" dirty="0"/>
              <a:t>těchto ztrát. </a:t>
            </a:r>
            <a:endParaRPr lang="cs-CZ" sz="1400" b="1" dirty="0" smtClean="0"/>
          </a:p>
          <a:p>
            <a:pPr marL="171450" indent="-171450">
              <a:buFont typeface="Arial" pitchFamily="34" charset="0"/>
              <a:buChar char="•"/>
            </a:pPr>
            <a:endParaRPr lang="cs-CZ" sz="1400" b="1" dirty="0"/>
          </a:p>
          <a:p>
            <a:pPr marL="171450" indent="-171450">
              <a:buFont typeface="Arial" pitchFamily="34" charset="0"/>
              <a:buChar char="•"/>
            </a:pPr>
            <a:r>
              <a:rPr lang="cs-CZ" sz="1400" b="1" dirty="0" smtClean="0"/>
              <a:t>Obecně </a:t>
            </a:r>
            <a:r>
              <a:rPr lang="cs-CZ" sz="1400" b="1" dirty="0"/>
              <a:t>lze říci, že do jisté míry jsou tyto ztráty akceptovatelné, záleží však vždy na okolnostech. </a:t>
            </a:r>
            <a:endParaRPr lang="cs-CZ" sz="1400" b="1" dirty="0" smtClean="0"/>
          </a:p>
          <a:p>
            <a:pPr marL="171450" indent="-171450">
              <a:buFont typeface="Arial" pitchFamily="34" charset="0"/>
              <a:buChar char="•"/>
            </a:pPr>
            <a:endParaRPr lang="cs-CZ" sz="1400" b="1" dirty="0"/>
          </a:p>
          <a:p>
            <a:pPr marL="171450" indent="-171450">
              <a:buFont typeface="Arial" pitchFamily="34" charset="0"/>
              <a:buChar char="•"/>
            </a:pPr>
            <a:r>
              <a:rPr lang="cs-CZ" sz="1400" b="1" dirty="0" smtClean="0"/>
              <a:t>Úprava</a:t>
            </a:r>
            <a:r>
              <a:rPr lang="cs-CZ" sz="1400" b="1" dirty="0"/>
              <a:t>, kterou u jedné fotografie ani nepostřehnete, může jinou zcela znehodnotit</a:t>
            </a:r>
            <a:r>
              <a:rPr lang="cs-CZ" sz="1400" b="1" dirty="0" smtClean="0"/>
              <a:t>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7504" y="3678991"/>
            <a:ext cx="8928992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cs-CZ" sz="1400" dirty="0" smtClean="0"/>
              <a:t>Každá </a:t>
            </a:r>
            <a:r>
              <a:rPr lang="cs-CZ" sz="1400" dirty="0"/>
              <a:t>úprava, která přímo ovlivňuje interní obrazové informace souboru (tj. pixely v základních barevných kanálech). 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cs-CZ" sz="1400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cs-CZ" sz="1400" dirty="0" smtClean="0"/>
              <a:t>Původní </a:t>
            </a:r>
            <a:r>
              <a:rPr lang="cs-CZ" sz="1400" dirty="0"/>
              <a:t>informace jsou přepsány novými, případně zcela vypuštěny a při pozdější práci mohou </a:t>
            </a:r>
            <a:r>
              <a:rPr lang="cs-CZ" sz="1400" dirty="0" smtClean="0"/>
              <a:t>chybět.</a:t>
            </a:r>
            <a:endParaRPr lang="cs-CZ" sz="1400" dirty="0"/>
          </a:p>
          <a:p>
            <a:pPr marL="285750" lvl="0" indent="-285750">
              <a:buFont typeface="Wingdings" pitchFamily="2" charset="2"/>
              <a:buChar char="Ø"/>
            </a:pPr>
            <a:endParaRPr lang="cs-CZ" sz="1400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cs-CZ" sz="1400" dirty="0" smtClean="0"/>
              <a:t>Při </a:t>
            </a:r>
            <a:r>
              <a:rPr lang="cs-CZ" sz="1400" dirty="0"/>
              <a:t>následné manipulaci s obrazem vychází </a:t>
            </a:r>
            <a:r>
              <a:rPr lang="cs-CZ" sz="1400" dirty="0" err="1"/>
              <a:t>Photoshop</a:t>
            </a:r>
            <a:r>
              <a:rPr lang="cs-CZ" sz="1400" dirty="0"/>
              <a:t> z modifikované podoby souboru, obsahující méně využitelných </a:t>
            </a:r>
            <a:r>
              <a:rPr lang="cs-CZ" sz="1400" dirty="0" smtClean="0"/>
              <a:t>informací.</a:t>
            </a:r>
            <a:endParaRPr lang="cs-CZ" sz="1400" dirty="0"/>
          </a:p>
          <a:p>
            <a:pPr marL="285750" lvl="0" indent="-285750">
              <a:buFont typeface="Wingdings" pitchFamily="2" charset="2"/>
              <a:buChar char="Ø"/>
            </a:pPr>
            <a:endParaRPr lang="cs-CZ" sz="1400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cs-CZ" sz="1400" dirty="0"/>
              <a:t>Ř</a:t>
            </a:r>
            <a:r>
              <a:rPr lang="cs-CZ" sz="1400" dirty="0" smtClean="0"/>
              <a:t>etězí </a:t>
            </a:r>
            <a:r>
              <a:rPr lang="cs-CZ" sz="1400" dirty="0"/>
              <a:t>se a kumulují ztráty, které se dříve nebo později negativně projeví na podobě obrazového </a:t>
            </a:r>
            <a:r>
              <a:rPr lang="cs-CZ" sz="1400" dirty="0" smtClean="0"/>
              <a:t>souboru.</a:t>
            </a:r>
            <a:endParaRPr lang="cs-CZ" sz="1400" dirty="0"/>
          </a:p>
          <a:p>
            <a:pPr marL="285750" indent="-285750">
              <a:buFont typeface="Wingdings" pitchFamily="2" charset="2"/>
              <a:buChar char="Ø"/>
            </a:pPr>
            <a:endParaRPr lang="cs-CZ" sz="1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400" dirty="0" smtClean="0"/>
              <a:t>U </a:t>
            </a:r>
            <a:r>
              <a:rPr lang="cs-CZ" sz="1400" dirty="0"/>
              <a:t>méně významných úprav, nebo při editaci obrázku s 16-ti bitovou barevnou hloubkou (s  dostatečnou „datovou rezervu“) zůstane obrázek téměř beze změn</a:t>
            </a:r>
            <a:r>
              <a:rPr lang="cs-CZ" sz="1400" dirty="0" smtClean="0"/>
              <a:t>. U </a:t>
            </a:r>
            <a:r>
              <a:rPr lang="cs-CZ" sz="1400" dirty="0"/>
              <a:t>standardního  8bitového obrazu s řadou různých provedených úprav se tyto zásahy projeví výrazně destruktivně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9" name="Zástupný symbol pro zápatí 17"/>
          <p:cNvSpPr txBox="1">
            <a:spLocks/>
          </p:cNvSpPr>
          <p:nvPr/>
        </p:nvSpPr>
        <p:spPr>
          <a:xfrm>
            <a:off x="6907831" y="-27384"/>
            <a:ext cx="227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>
                <a:solidFill>
                  <a:schemeClr val="tx1"/>
                </a:solidFill>
              </a:rPr>
              <a:t>VY_32_INOVACE_OVF20560ŽIŽ</a:t>
            </a:r>
          </a:p>
        </p:txBody>
      </p:sp>
    </p:spTree>
    <p:extLst>
      <p:ext uri="{BB962C8B-B14F-4D97-AF65-F5344CB8AC3E}">
        <p14:creationId xmlns="" xmlns:p14="http://schemas.microsoft.com/office/powerpoint/2010/main" val="40441771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1" name="Skupina 850"/>
          <p:cNvGrpSpPr/>
          <p:nvPr/>
        </p:nvGrpSpPr>
        <p:grpSpPr>
          <a:xfrm>
            <a:off x="2987824" y="476672"/>
            <a:ext cx="2952327" cy="561735"/>
            <a:chOff x="1068264" y="2595321"/>
            <a:chExt cx="2952327" cy="561735"/>
          </a:xfrm>
        </p:grpSpPr>
        <p:sp>
          <p:nvSpPr>
            <p:cNvPr id="852" name="Zaoblený obdélník 851"/>
            <p:cNvSpPr/>
            <p:nvPr/>
          </p:nvSpPr>
          <p:spPr>
            <a:xfrm>
              <a:off x="1428304" y="2653000"/>
              <a:ext cx="2232248" cy="43204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853" name="Zaoblený obdélník 4"/>
            <p:cNvSpPr/>
            <p:nvPr/>
          </p:nvSpPr>
          <p:spPr>
            <a:xfrm>
              <a:off x="1068264" y="2595321"/>
              <a:ext cx="2952327" cy="561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/>
              <a:r>
                <a:rPr lang="cs-CZ" b="1" dirty="0" smtClean="0"/>
                <a:t>Destruktivní úpravy</a:t>
              </a:r>
              <a:endParaRPr lang="cs-CZ" b="1" dirty="0"/>
            </a:p>
          </p:txBody>
        </p:sp>
      </p:grpSp>
      <p:pic>
        <p:nvPicPr>
          <p:cNvPr id="1026" name="Picture 2" descr="histogram vychoz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29" y="1268760"/>
            <a:ext cx="4048561" cy="357863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istogram destruk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320" y="1268760"/>
            <a:ext cx="4032448" cy="356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974262" y="4912294"/>
            <a:ext cx="266429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/>
              <a:t>histogram neupraveného souboru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550396" y="4912294"/>
            <a:ext cx="266429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/>
              <a:t>histogram </a:t>
            </a:r>
            <a:r>
              <a:rPr lang="cs-CZ" b="1" dirty="0" smtClean="0"/>
              <a:t>výrazně upraveného </a:t>
            </a:r>
            <a:r>
              <a:rPr lang="cs-CZ" b="1" dirty="0"/>
              <a:t>souboru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367644" y="5877272"/>
            <a:ext cx="640871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/>
              <a:t>Destruktivní dopad má také mnoho běžných operací:</a:t>
            </a:r>
            <a:endParaRPr lang="cs-CZ" sz="1400" dirty="0"/>
          </a:p>
          <a:p>
            <a:pPr algn="ctr"/>
            <a:r>
              <a:rPr lang="cs-CZ" sz="1400" dirty="0"/>
              <a:t>např. i </a:t>
            </a:r>
            <a:r>
              <a:rPr lang="cs-CZ" sz="1400" b="1" dirty="0">
                <a:solidFill>
                  <a:srgbClr val="FF0000"/>
                </a:solidFill>
              </a:rPr>
              <a:t>slučování vrstev</a:t>
            </a:r>
            <a:r>
              <a:rPr lang="cs-CZ" sz="1400" dirty="0"/>
              <a:t>, při </a:t>
            </a:r>
            <a:r>
              <a:rPr lang="cs-CZ" sz="1400" dirty="0" smtClean="0"/>
              <a:t>kterém </a:t>
            </a:r>
            <a:r>
              <a:rPr lang="cs-CZ" sz="1400" dirty="0"/>
              <a:t>dochází k odstranění obrazových pixelů. </a:t>
            </a:r>
          </a:p>
        </p:txBody>
      </p:sp>
      <p:sp>
        <p:nvSpPr>
          <p:cNvPr id="11" name="Zástupný symbol pro zápatí 17"/>
          <p:cNvSpPr txBox="1">
            <a:spLocks/>
          </p:cNvSpPr>
          <p:nvPr/>
        </p:nvSpPr>
        <p:spPr>
          <a:xfrm>
            <a:off x="6907831" y="-27384"/>
            <a:ext cx="227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>
                <a:solidFill>
                  <a:schemeClr val="tx1"/>
                </a:solidFill>
              </a:rPr>
              <a:t>VY_32_INOVACE_OVF20560ŽIŽ</a:t>
            </a:r>
          </a:p>
        </p:txBody>
      </p:sp>
    </p:spTree>
    <p:extLst>
      <p:ext uri="{BB962C8B-B14F-4D97-AF65-F5344CB8AC3E}">
        <p14:creationId xmlns="" xmlns:p14="http://schemas.microsoft.com/office/powerpoint/2010/main" val="406670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1" name="Skupina 850"/>
          <p:cNvGrpSpPr/>
          <p:nvPr/>
        </p:nvGrpSpPr>
        <p:grpSpPr>
          <a:xfrm>
            <a:off x="3095837" y="274977"/>
            <a:ext cx="2952327" cy="561735"/>
            <a:chOff x="1068264" y="2595321"/>
            <a:chExt cx="2952327" cy="561735"/>
          </a:xfrm>
        </p:grpSpPr>
        <p:sp>
          <p:nvSpPr>
            <p:cNvPr id="852" name="Zaoblený obdélník 851"/>
            <p:cNvSpPr/>
            <p:nvPr/>
          </p:nvSpPr>
          <p:spPr>
            <a:xfrm>
              <a:off x="1284288" y="2653000"/>
              <a:ext cx="2520280" cy="43204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853" name="Zaoblený obdélník 4"/>
            <p:cNvSpPr/>
            <p:nvPr/>
          </p:nvSpPr>
          <p:spPr>
            <a:xfrm>
              <a:off x="1068264" y="2595321"/>
              <a:ext cx="2952327" cy="561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/>
              <a:r>
                <a:rPr lang="cs-CZ" b="1" dirty="0" smtClean="0"/>
                <a:t>Nedestruktivní úpravy</a:t>
              </a:r>
              <a:endParaRPr lang="cs-CZ" b="1" dirty="0"/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251520" y="1042858"/>
            <a:ext cx="8712968" cy="24622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400" dirty="0"/>
              <a:t>J</a:t>
            </a:r>
            <a:r>
              <a:rPr lang="cs-CZ" sz="1400" dirty="0" smtClean="0"/>
              <a:t>sou </a:t>
            </a:r>
            <a:r>
              <a:rPr lang="cs-CZ" sz="1400" dirty="0"/>
              <a:t>takové úpravy, které fyzicky nezasahují do zdrojových </a:t>
            </a:r>
            <a:r>
              <a:rPr lang="cs-CZ" sz="1400" dirty="0" smtClean="0"/>
              <a:t>informací.</a:t>
            </a:r>
          </a:p>
          <a:p>
            <a:pPr marL="285750" indent="-285750">
              <a:buFont typeface="Wingdings" pitchFamily="2" charset="2"/>
              <a:buChar char="Ø"/>
            </a:pPr>
            <a:endParaRPr lang="cs-CZ" sz="14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400" dirty="0" smtClean="0"/>
              <a:t>Účinek </a:t>
            </a:r>
            <a:r>
              <a:rPr lang="cs-CZ" sz="1400" dirty="0"/>
              <a:t>jakékoliv operace  není na obraz aplikován přímo, ale je pouze simulován – původní interní informace zůstávají </a:t>
            </a:r>
            <a:r>
              <a:rPr lang="cs-CZ" sz="1400" dirty="0" smtClean="0"/>
              <a:t>nedotčeny.</a:t>
            </a:r>
          </a:p>
          <a:p>
            <a:pPr marL="285750" indent="-285750">
              <a:buFont typeface="Wingdings" pitchFamily="2" charset="2"/>
              <a:buChar char="Ø"/>
            </a:pPr>
            <a:endParaRPr lang="cs-CZ" sz="14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400" dirty="0" smtClean="0"/>
              <a:t>Tento </a:t>
            </a:r>
            <a:r>
              <a:rPr lang="cs-CZ" sz="1400" dirty="0"/>
              <a:t>typ úprav je zcela nezávislý na zdrojových </a:t>
            </a:r>
            <a:r>
              <a:rPr lang="cs-CZ" sz="1400" dirty="0" smtClean="0"/>
              <a:t>informacích.</a:t>
            </a:r>
          </a:p>
          <a:p>
            <a:pPr marL="285750" indent="-285750">
              <a:buFont typeface="Wingdings" pitchFamily="2" charset="2"/>
              <a:buChar char="Ø"/>
            </a:pPr>
            <a:endParaRPr lang="cs-CZ" sz="14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400" dirty="0" smtClean="0"/>
              <a:t>Tyto </a:t>
            </a:r>
            <a:r>
              <a:rPr lang="cs-CZ" sz="1400" dirty="0"/>
              <a:t>úpravy lze libovolně, ve kterékoli fázi práce, zpětně editovat nebo zcela </a:t>
            </a:r>
            <a:r>
              <a:rPr lang="cs-CZ" sz="1400" dirty="0" smtClean="0"/>
              <a:t>zrušit.</a:t>
            </a:r>
          </a:p>
          <a:p>
            <a:pPr marL="285750" indent="-285750">
              <a:buFont typeface="Wingdings" pitchFamily="2" charset="2"/>
              <a:buChar char="Ø"/>
            </a:pPr>
            <a:endParaRPr lang="cs-CZ" sz="14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400" dirty="0"/>
              <a:t>P</a:t>
            </a:r>
            <a:r>
              <a:rPr lang="cs-CZ" sz="1400" dirty="0" smtClean="0"/>
              <a:t>ři </a:t>
            </a:r>
            <a:r>
              <a:rPr lang="cs-CZ" sz="1400" dirty="0"/>
              <a:t>úpravě více dílčích věcí najednou využívá </a:t>
            </a:r>
            <a:r>
              <a:rPr lang="cs-CZ" sz="1400" dirty="0" err="1"/>
              <a:t>Photoshop</a:t>
            </a:r>
            <a:r>
              <a:rPr lang="cs-CZ" sz="1400" dirty="0"/>
              <a:t> stále původní tj. plnohodnotné </a:t>
            </a:r>
            <a:r>
              <a:rPr lang="cs-CZ" sz="1400" dirty="0" smtClean="0"/>
              <a:t>zdrojové informace (!) výsledná </a:t>
            </a:r>
            <a:r>
              <a:rPr lang="cs-CZ" sz="1400" dirty="0"/>
              <a:t>celková ztráta obrazové kvality je tedy nesrovnatelně </a:t>
            </a:r>
            <a:r>
              <a:rPr lang="cs-CZ" sz="1400" dirty="0" smtClean="0"/>
              <a:t>menší.</a:t>
            </a:r>
            <a:endParaRPr lang="cs-CZ" sz="1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262742" y="4437112"/>
            <a:ext cx="4618517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 algn="ctr">
              <a:buFont typeface="Wingdings" pitchFamily="2" charset="2"/>
              <a:buChar char="§"/>
            </a:pPr>
            <a:r>
              <a:rPr lang="cs-CZ" sz="1400" dirty="0" smtClean="0"/>
              <a:t>nárůst </a:t>
            </a:r>
            <a:r>
              <a:rPr lang="cs-CZ" sz="1400" dirty="0"/>
              <a:t>velikosti </a:t>
            </a:r>
            <a:r>
              <a:rPr lang="cs-CZ" sz="1400" dirty="0" smtClean="0"/>
              <a:t>souboru</a:t>
            </a:r>
          </a:p>
          <a:p>
            <a:pPr lvl="0" algn="ctr"/>
            <a:endParaRPr lang="cs-CZ" sz="1400" dirty="0"/>
          </a:p>
          <a:p>
            <a:pPr marL="285750" lvl="0" indent="-285750" algn="ctr">
              <a:buFont typeface="Wingdings" pitchFamily="2" charset="2"/>
              <a:buChar char="§"/>
            </a:pPr>
            <a:r>
              <a:rPr lang="cs-CZ" sz="1400" dirty="0"/>
              <a:t>zatížení operační </a:t>
            </a:r>
            <a:r>
              <a:rPr lang="cs-CZ" sz="1400" dirty="0" smtClean="0"/>
              <a:t>paměti</a:t>
            </a:r>
          </a:p>
          <a:p>
            <a:pPr lvl="0" algn="ctr"/>
            <a:endParaRPr lang="cs-CZ" sz="1400" dirty="0"/>
          </a:p>
          <a:p>
            <a:pPr marL="285750" lvl="0" indent="-285750" algn="ctr">
              <a:buFont typeface="Wingdings" pitchFamily="2" charset="2"/>
              <a:buChar char="§"/>
            </a:pPr>
            <a:r>
              <a:rPr lang="cs-CZ" sz="1400" dirty="0"/>
              <a:t>práce s daleko větším objemem dat  </a:t>
            </a:r>
            <a:endParaRPr lang="cs-CZ" sz="1400" dirty="0" smtClean="0"/>
          </a:p>
          <a:p>
            <a:pPr lvl="0" algn="ctr"/>
            <a:r>
              <a:rPr lang="cs-CZ" sz="1400" dirty="0" smtClean="0"/>
              <a:t>(</a:t>
            </a:r>
            <a:r>
              <a:rPr lang="cs-CZ" sz="1400" dirty="0"/>
              <a:t>vrstvy, kanály, zvýšení počtu kroků historie, </a:t>
            </a:r>
            <a:endParaRPr lang="cs-CZ" sz="1400" dirty="0" smtClean="0"/>
          </a:p>
          <a:p>
            <a:pPr lvl="0" algn="ctr"/>
            <a:r>
              <a:rPr lang="cs-CZ" sz="1400" dirty="0" smtClean="0"/>
              <a:t>dočasné </a:t>
            </a:r>
            <a:r>
              <a:rPr lang="cs-CZ" sz="1400" dirty="0"/>
              <a:t>zvýšení bitové hloubky z 8bitové na 16bitovou</a:t>
            </a:r>
            <a:r>
              <a:rPr lang="cs-CZ" sz="1400" dirty="0" smtClean="0"/>
              <a:t>)</a:t>
            </a:r>
            <a:endParaRPr lang="cs-CZ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17779" y="3861048"/>
            <a:ext cx="390844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b="1" dirty="0"/>
              <a:t>Nevýhody šetrného způsobu </a:t>
            </a:r>
            <a:r>
              <a:rPr lang="cs-CZ" b="1" dirty="0" smtClean="0"/>
              <a:t>práce</a:t>
            </a:r>
            <a:endParaRPr lang="cs-CZ" dirty="0"/>
          </a:p>
        </p:txBody>
      </p:sp>
      <p:sp>
        <p:nvSpPr>
          <p:cNvPr id="9" name="Zástupný symbol pro zápatí 17"/>
          <p:cNvSpPr txBox="1">
            <a:spLocks/>
          </p:cNvSpPr>
          <p:nvPr/>
        </p:nvSpPr>
        <p:spPr>
          <a:xfrm>
            <a:off x="6907831" y="-27384"/>
            <a:ext cx="227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>
                <a:solidFill>
                  <a:schemeClr val="tx1"/>
                </a:solidFill>
              </a:rPr>
              <a:t>VY_32_INOVACE_OVF20560ŽIŽ</a:t>
            </a:r>
          </a:p>
        </p:txBody>
      </p:sp>
    </p:spTree>
    <p:extLst>
      <p:ext uri="{BB962C8B-B14F-4D97-AF65-F5344CB8AC3E}">
        <p14:creationId xmlns="" xmlns:p14="http://schemas.microsoft.com/office/powerpoint/2010/main" val="472246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511180" y="404664"/>
            <a:ext cx="412164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Obecné zásady nedestruktivní práce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51520" y="1052736"/>
            <a:ext cx="8712968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/>
              <a:t>1) Nikdy nepracujeme v základní vrstvě Pozadí a se zdrojovou fotografií</a:t>
            </a:r>
            <a:endParaRPr lang="cs-CZ" sz="1400" dirty="0"/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 smtClean="0"/>
              <a:t>Základní </a:t>
            </a:r>
            <a:r>
              <a:rPr lang="cs-CZ" sz="1400" dirty="0"/>
              <a:t>zdrojová fotografie musí zůstat během celého procesu naší práce nedotčena.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 smtClean="0"/>
              <a:t>Zdrojová </a:t>
            </a:r>
            <a:r>
              <a:rPr lang="cs-CZ" sz="1400" dirty="0"/>
              <a:t>vrstva Pozadí má důležitou </a:t>
            </a:r>
            <a:r>
              <a:rPr lang="cs-CZ" sz="1400" u="sng" dirty="0"/>
              <a:t>referenční funkci</a:t>
            </a:r>
            <a:r>
              <a:rPr lang="cs-CZ" sz="1400" dirty="0"/>
              <a:t> – slouží k porovnání výsledné a původní podoby </a:t>
            </a:r>
            <a:r>
              <a:rPr lang="cs-CZ" sz="1400" dirty="0" smtClean="0"/>
              <a:t>fotografie.</a:t>
            </a:r>
            <a:endParaRPr lang="cs-CZ" sz="1400" dirty="0"/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 smtClean="0"/>
              <a:t>Pracujeme </a:t>
            </a:r>
            <a:r>
              <a:rPr lang="cs-CZ" sz="1400" dirty="0"/>
              <a:t>vždy „nad“ touto fotografií, tj. buď v přidaných vrstvách nebo v kopii základní vrstvy </a:t>
            </a:r>
            <a:r>
              <a:rPr lang="cs-CZ" sz="1400" dirty="0" smtClean="0"/>
              <a:t>Pozadí.</a:t>
            </a:r>
            <a:endParaRPr lang="cs-CZ" sz="1400" dirty="0"/>
          </a:p>
          <a:p>
            <a:pPr marL="285750" indent="-285750">
              <a:buFont typeface="Wingdings" pitchFamily="2" charset="2"/>
              <a:buChar char="q"/>
            </a:pPr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  <a:p>
            <a:endParaRPr lang="cs-CZ" sz="1400" b="1" dirty="0" smtClean="0"/>
          </a:p>
          <a:p>
            <a:endParaRPr lang="cs-CZ" sz="1400" b="1" dirty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r>
              <a:rPr lang="cs-CZ" sz="1400" b="1" dirty="0" smtClean="0"/>
              <a:t>2</a:t>
            </a:r>
            <a:r>
              <a:rPr lang="cs-CZ" sz="1400" b="1" dirty="0"/>
              <a:t>) Nikdy nemanipulujeme  se zdrojovými barevnými kanály</a:t>
            </a:r>
            <a:endParaRPr lang="cs-CZ" sz="1400" dirty="0"/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 smtClean="0"/>
              <a:t>Základní </a:t>
            </a:r>
            <a:r>
              <a:rPr lang="cs-CZ" sz="1400" dirty="0"/>
              <a:t>obrazové kanály jsou nejdůležitější a nejkritičtější částí obrazového souboru.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 smtClean="0"/>
              <a:t>Při </a:t>
            </a:r>
            <a:r>
              <a:rPr lang="cs-CZ" sz="1400" dirty="0"/>
              <a:t>standardní práci s nimi nikdy přímo </a:t>
            </a:r>
            <a:r>
              <a:rPr lang="cs-CZ" sz="1400" dirty="0" smtClean="0"/>
              <a:t>nemanipulujeme. </a:t>
            </a:r>
            <a:endParaRPr lang="cs-CZ" sz="1400" dirty="0"/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 smtClean="0"/>
              <a:t>Pro </a:t>
            </a:r>
            <a:r>
              <a:rPr lang="cs-CZ" sz="1400" dirty="0"/>
              <a:t>práci s barvou či tonalitou využíváme řadu standardních funkcí dostupných skrze  menu Obraz – </a:t>
            </a:r>
            <a:r>
              <a:rPr lang="cs-CZ" sz="1400" dirty="0" smtClean="0"/>
              <a:t>Přizpůsobení.  </a:t>
            </a:r>
            <a:endParaRPr lang="cs-CZ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76871"/>
            <a:ext cx="2309366" cy="1539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>
            <a:off x="1259632" y="2276871"/>
            <a:ext cx="2088232" cy="761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22" y="5172582"/>
            <a:ext cx="2548756" cy="142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ástupný symbol pro zápatí 17"/>
          <p:cNvSpPr txBox="1">
            <a:spLocks/>
          </p:cNvSpPr>
          <p:nvPr/>
        </p:nvSpPr>
        <p:spPr>
          <a:xfrm>
            <a:off x="6907831" y="-27384"/>
            <a:ext cx="227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>
                <a:solidFill>
                  <a:schemeClr val="tx1"/>
                </a:solidFill>
              </a:rPr>
              <a:t>VY_32_INOVACE_OVF20560ŽIŽ</a:t>
            </a:r>
          </a:p>
        </p:txBody>
      </p:sp>
    </p:spTree>
    <p:extLst>
      <p:ext uri="{BB962C8B-B14F-4D97-AF65-F5344CB8AC3E}">
        <p14:creationId xmlns="" xmlns:p14="http://schemas.microsoft.com/office/powerpoint/2010/main" val="14321728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511180" y="404664"/>
            <a:ext cx="412164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Obecné zásady nedestruktivní práce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51520" y="1047502"/>
            <a:ext cx="8712968" cy="56938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/>
              <a:t>3) Využíváme Vrstvy úprav</a:t>
            </a:r>
            <a:endParaRPr lang="cs-CZ" sz="1400" dirty="0"/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/>
              <a:t>Při realizaci mírných úpravy nebo krátkodobé práci lze použít </a:t>
            </a:r>
            <a:r>
              <a:rPr lang="cs-CZ" sz="1400" dirty="0" smtClean="0"/>
              <a:t>jakoukoliv </a:t>
            </a:r>
            <a:r>
              <a:rPr lang="cs-CZ" sz="1400" dirty="0"/>
              <a:t>funkci dostupnou z Menu/Obraz/Přizpůsobení,</a:t>
            </a:r>
            <a:r>
              <a:rPr lang="cs-CZ" sz="1400" b="1" dirty="0"/>
              <a:t> </a:t>
            </a:r>
            <a:r>
              <a:rPr lang="cs-CZ" sz="1400" dirty="0" smtClean="0"/>
              <a:t>která </a:t>
            </a:r>
            <a:r>
              <a:rPr lang="cs-CZ" sz="1400" dirty="0"/>
              <a:t>ovšem</a:t>
            </a:r>
            <a:r>
              <a:rPr lang="cs-CZ" sz="1400" b="1" dirty="0"/>
              <a:t> </a:t>
            </a:r>
            <a:r>
              <a:rPr lang="cs-CZ" sz="1400" dirty="0" smtClean="0"/>
              <a:t>ovlivňuje </a:t>
            </a:r>
            <a:r>
              <a:rPr lang="cs-CZ" sz="1400" dirty="0"/>
              <a:t>zdrojové obrazové informace, tj. základní barevné kanály.</a:t>
            </a:r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 smtClean="0"/>
              <a:t>Výraznější </a:t>
            </a:r>
            <a:r>
              <a:rPr lang="cs-CZ" sz="1400" dirty="0"/>
              <a:t>zásahy a dílčí korekce barevnosti, </a:t>
            </a:r>
            <a:endParaRPr lang="cs-CZ" sz="1400" dirty="0" smtClean="0"/>
          </a:p>
          <a:p>
            <a:r>
              <a:rPr lang="cs-CZ" sz="1400" dirty="0" smtClean="0"/>
              <a:t>tonality</a:t>
            </a:r>
            <a:r>
              <a:rPr lang="cs-CZ" sz="1400" dirty="0"/>
              <a:t>, ostrosti, </a:t>
            </a:r>
            <a:r>
              <a:rPr lang="cs-CZ" sz="1400" dirty="0" smtClean="0"/>
              <a:t>šumu</a:t>
            </a:r>
            <a:r>
              <a:rPr lang="cs-CZ" sz="1400" dirty="0"/>
              <a:t>, zvýraznění kresby, </a:t>
            </a:r>
            <a:endParaRPr lang="cs-CZ" sz="1400" dirty="0" smtClean="0"/>
          </a:p>
          <a:p>
            <a:r>
              <a:rPr lang="cs-CZ" sz="1400" dirty="0" smtClean="0"/>
              <a:t>retuše </a:t>
            </a:r>
            <a:r>
              <a:rPr lang="cs-CZ" sz="1400" dirty="0"/>
              <a:t>apod. aplikujeme prostřednictvím </a:t>
            </a:r>
            <a:r>
              <a:rPr lang="cs-CZ" sz="1400" b="1" dirty="0" smtClean="0"/>
              <a:t>Vrstev </a:t>
            </a:r>
            <a:r>
              <a:rPr lang="cs-CZ" sz="1400" b="1" dirty="0"/>
              <a:t>úprav</a:t>
            </a:r>
            <a:r>
              <a:rPr lang="cs-CZ" sz="1400" b="1" dirty="0" smtClean="0"/>
              <a:t>.</a:t>
            </a:r>
          </a:p>
          <a:p>
            <a:endParaRPr lang="cs-CZ" sz="1400" b="1" dirty="0"/>
          </a:p>
          <a:p>
            <a:endParaRPr lang="cs-CZ" sz="1400" b="1" dirty="0" smtClean="0"/>
          </a:p>
          <a:p>
            <a:endParaRPr lang="cs-CZ" sz="1400" b="1" dirty="0"/>
          </a:p>
          <a:p>
            <a:endParaRPr lang="cs-CZ" sz="1400" b="1" dirty="0" smtClean="0"/>
          </a:p>
          <a:p>
            <a:endParaRPr lang="cs-CZ" sz="1400" b="1" dirty="0"/>
          </a:p>
          <a:p>
            <a:endParaRPr lang="cs-CZ" sz="1400" b="1" dirty="0" smtClean="0"/>
          </a:p>
          <a:p>
            <a:endParaRPr lang="cs-CZ" sz="1400" b="1" dirty="0"/>
          </a:p>
          <a:p>
            <a:endParaRPr lang="cs-CZ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587" y="1859541"/>
            <a:ext cx="2966750" cy="186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>
            <a:off x="1907704" y="1772816"/>
            <a:ext cx="270030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219979"/>
            <a:ext cx="2074354" cy="129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681" y="3727781"/>
            <a:ext cx="1346324" cy="276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Přímá spojnice se šipkou 14"/>
          <p:cNvCxnSpPr>
            <a:endCxn id="3077" idx="1"/>
          </p:cNvCxnSpPr>
          <p:nvPr/>
        </p:nvCxnSpPr>
        <p:spPr>
          <a:xfrm>
            <a:off x="4788024" y="4869160"/>
            <a:ext cx="1910657" cy="2427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788024" y="4869160"/>
            <a:ext cx="792088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Zástupný symbol pro zápatí 17"/>
          <p:cNvSpPr txBox="1">
            <a:spLocks/>
          </p:cNvSpPr>
          <p:nvPr/>
        </p:nvSpPr>
        <p:spPr>
          <a:xfrm>
            <a:off x="6907831" y="-27384"/>
            <a:ext cx="227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>
                <a:solidFill>
                  <a:schemeClr val="tx1"/>
                </a:solidFill>
              </a:rPr>
              <a:t>VY_32_INOVACE_OVF20560ŽIŽ</a:t>
            </a:r>
          </a:p>
        </p:txBody>
      </p:sp>
    </p:spTree>
    <p:extLst>
      <p:ext uri="{BB962C8B-B14F-4D97-AF65-F5344CB8AC3E}">
        <p14:creationId xmlns="" xmlns:p14="http://schemas.microsoft.com/office/powerpoint/2010/main" val="1736478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511180" y="404664"/>
            <a:ext cx="412164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Obecné zásady nedestruktivní práce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1196752"/>
            <a:ext cx="8136904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/>
              <a:t>4) Využíváme Masku vrstvy</a:t>
            </a:r>
            <a:endParaRPr lang="cs-CZ" sz="1400" dirty="0"/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/>
              <a:t>Chceme-li odstranit nějakou nežádoucí část fotografie, místo gumování nebo odmazání pomocí klávesy </a:t>
            </a:r>
            <a:r>
              <a:rPr lang="cs-CZ" sz="1400" dirty="0" err="1"/>
              <a:t>Delete</a:t>
            </a:r>
            <a:r>
              <a:rPr lang="cs-CZ" sz="1400" dirty="0"/>
              <a:t> je vhodnější využít tzv. maskování. 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cs-CZ" sz="1400" dirty="0"/>
              <a:t>Guma (nebo </a:t>
            </a:r>
            <a:r>
              <a:rPr lang="cs-CZ" sz="1400" dirty="0" err="1"/>
              <a:t>Delete</a:t>
            </a:r>
            <a:r>
              <a:rPr lang="cs-CZ" sz="1400" dirty="0"/>
              <a:t>) odstraní tyto části trvale a nevratně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cs-CZ" sz="1400" b="1" dirty="0">
                <a:solidFill>
                  <a:srgbClr val="FF0000"/>
                </a:solidFill>
              </a:rPr>
              <a:t>Maska</a:t>
            </a:r>
            <a:r>
              <a:rPr lang="cs-CZ" sz="1400" dirty="0"/>
              <a:t> je pouze skryje (zamaskuje), takže se k nim můžete případně kdykoli později vrátit, </a:t>
            </a:r>
            <a:r>
              <a:rPr lang="cs-CZ" sz="1400" dirty="0" smtClean="0"/>
              <a:t>	libovolně </a:t>
            </a:r>
            <a:r>
              <a:rPr lang="cs-CZ" sz="1400" dirty="0"/>
              <a:t>dodatečně upravit okraje apod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3212976"/>
            <a:ext cx="4104456" cy="336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>
            <a:off x="1115616" y="2348880"/>
            <a:ext cx="1944216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6568932" y="6379661"/>
            <a:ext cx="595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1</a:t>
            </a:r>
            <a:endParaRPr lang="cs-CZ" sz="1200" dirty="0"/>
          </a:p>
        </p:txBody>
      </p:sp>
      <p:sp>
        <p:nvSpPr>
          <p:cNvPr id="8" name="Zástupný symbol pro zápatí 17"/>
          <p:cNvSpPr txBox="1">
            <a:spLocks/>
          </p:cNvSpPr>
          <p:nvPr/>
        </p:nvSpPr>
        <p:spPr>
          <a:xfrm>
            <a:off x="6907831" y="-27384"/>
            <a:ext cx="227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>
                <a:solidFill>
                  <a:schemeClr val="tx1"/>
                </a:solidFill>
              </a:rPr>
              <a:t>VY_32_INOVACE_OVF20560ŽIŽ</a:t>
            </a:r>
          </a:p>
        </p:txBody>
      </p:sp>
    </p:spTree>
    <p:extLst>
      <p:ext uri="{BB962C8B-B14F-4D97-AF65-F5344CB8AC3E}">
        <p14:creationId xmlns="" xmlns:p14="http://schemas.microsoft.com/office/powerpoint/2010/main" val="1991459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511180" y="404664"/>
            <a:ext cx="412164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Obecné zásady nedestruktivní práce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3528" y="1052736"/>
            <a:ext cx="8568952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/>
              <a:t>5) Nemanipulujeme se záložními kopiemi zdrojových a pracovních *.</a:t>
            </a:r>
            <a:r>
              <a:rPr lang="cs-CZ" sz="1400" b="1" dirty="0" err="1"/>
              <a:t>psd</a:t>
            </a:r>
            <a:r>
              <a:rPr lang="cs-CZ" sz="1400" b="1" dirty="0"/>
              <a:t> souborů</a:t>
            </a:r>
            <a:endParaRPr lang="cs-CZ" sz="1400" dirty="0"/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/>
              <a:t>Vždy uchováváme originální i pracovní verzi souboru obsahující vrstvy pro případ, že bychom někdy v budoucnu museli zmírnit nebo odstranit některou z úprav  apod.</a:t>
            </a:r>
          </a:p>
          <a:p>
            <a:pPr marL="285750" indent="-285750">
              <a:buFont typeface="Wingdings" pitchFamily="2" charset="2"/>
              <a:buChar char="q"/>
            </a:pPr>
            <a:endParaRPr lang="cs-CZ" sz="1400" b="1" dirty="0" smtClean="0"/>
          </a:p>
          <a:p>
            <a:r>
              <a:rPr lang="cs-CZ" sz="1400" b="1" dirty="0" smtClean="0"/>
              <a:t>6</a:t>
            </a:r>
            <a:r>
              <a:rPr lang="cs-CZ" sz="1400" b="1" dirty="0"/>
              <a:t>) Všechny dílčí úpravy provádíme v oddělených vrstvách</a:t>
            </a:r>
            <a:endParaRPr lang="cs-CZ" sz="1400" dirty="0"/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/>
              <a:t>Např. jedna vrstva pro úpravu barevnosti, druhá vrstva pro korekci světel, třetí vrstva pro korekci stínů, další vrstva pro retuše apod. 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cs-CZ" sz="1400" dirty="0" smtClean="0"/>
              <a:t>Docílíme </a:t>
            </a:r>
            <a:r>
              <a:rPr lang="cs-CZ" sz="1400" dirty="0"/>
              <a:t>větší flexibility </a:t>
            </a:r>
            <a:r>
              <a:rPr lang="cs-CZ" sz="1400" dirty="0" smtClean="0"/>
              <a:t>práce.</a:t>
            </a:r>
            <a:endParaRPr lang="cs-CZ" sz="1400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cs-CZ" sz="1400" dirty="0"/>
              <a:t>J</a:t>
            </a:r>
            <a:r>
              <a:rPr lang="cs-CZ" sz="1400" dirty="0" smtClean="0"/>
              <a:t>ednotlivé </a:t>
            </a:r>
            <a:r>
              <a:rPr lang="cs-CZ" sz="1400" dirty="0"/>
              <a:t>úpravy budou na sobě nezávislé, takže např. při korekci expozice neovlivníte </a:t>
            </a:r>
            <a:r>
              <a:rPr lang="cs-CZ" sz="1400" dirty="0" smtClean="0"/>
              <a:t>barevnost.</a:t>
            </a:r>
            <a:endParaRPr lang="cs-CZ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156" y="3212976"/>
            <a:ext cx="2925688" cy="318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zápatí 17"/>
          <p:cNvSpPr txBox="1">
            <a:spLocks/>
          </p:cNvSpPr>
          <p:nvPr/>
        </p:nvSpPr>
        <p:spPr>
          <a:xfrm>
            <a:off x="6907831" y="-27384"/>
            <a:ext cx="227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>
                <a:solidFill>
                  <a:schemeClr val="tx1"/>
                </a:solidFill>
              </a:rPr>
              <a:t>VY_32_INOVACE_OVF20560ŽIŽ</a:t>
            </a:r>
          </a:p>
        </p:txBody>
      </p:sp>
    </p:spTree>
    <p:extLst>
      <p:ext uri="{BB962C8B-B14F-4D97-AF65-F5344CB8AC3E}">
        <p14:creationId xmlns="" xmlns:p14="http://schemas.microsoft.com/office/powerpoint/2010/main" val="1470619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511180" y="404664"/>
            <a:ext cx="412164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Obecné zásady nedestruktivní práce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51520" y="980728"/>
            <a:ext cx="8496944" cy="56938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/>
              <a:t>7) Slučujeme  jen ty vrstvy, které již nebudeme potřebovat</a:t>
            </a:r>
            <a:endParaRPr lang="cs-CZ" sz="1400" dirty="0"/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 err="1"/>
              <a:t>Photoshop</a:t>
            </a:r>
            <a:r>
              <a:rPr lang="cs-CZ" sz="1400" dirty="0"/>
              <a:t> při slučování vrstev odstraňuje </a:t>
            </a:r>
            <a:r>
              <a:rPr lang="cs-CZ" sz="1400" dirty="0" smtClean="0"/>
              <a:t>skryté </a:t>
            </a:r>
            <a:r>
              <a:rPr lang="cs-CZ" sz="1400" dirty="0"/>
              <a:t>pixely z níže umístěných slučovaných vrstev (nebo i pixely </a:t>
            </a:r>
            <a:r>
              <a:rPr lang="cs-CZ" sz="1400" dirty="0" smtClean="0"/>
              <a:t>ukryté </a:t>
            </a:r>
            <a:r>
              <a:rPr lang="cs-CZ" sz="1400" dirty="0"/>
              <a:t>pod maskou</a:t>
            </a:r>
            <a:r>
              <a:rPr lang="cs-CZ" sz="1400" dirty="0" smtClean="0"/>
              <a:t>).</a:t>
            </a:r>
            <a:endParaRPr lang="cs-CZ" sz="1400" dirty="0"/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/>
              <a:t>Před každým sloučením zvážíme, zda se k některé z vrstev nebudeme chtít v budoucnu vrátit. Odstraněné pixely by nám později mohly chybět.</a:t>
            </a:r>
          </a:p>
          <a:p>
            <a:pPr marL="285750" indent="-285750">
              <a:buFont typeface="Wingdings" pitchFamily="2" charset="2"/>
              <a:buChar char="q"/>
            </a:pPr>
            <a:endParaRPr lang="cs-CZ" sz="1400" b="1" dirty="0" smtClean="0"/>
          </a:p>
          <a:p>
            <a:r>
              <a:rPr lang="cs-CZ" sz="1400" b="1" dirty="0" smtClean="0"/>
              <a:t>8</a:t>
            </a:r>
            <a:r>
              <a:rPr lang="cs-CZ" sz="1400" b="1" dirty="0"/>
              <a:t>) „Neměníme “ zbytečně barevné režimy, není-li to nezbytně nutné</a:t>
            </a:r>
            <a:endParaRPr lang="cs-CZ" sz="1400" dirty="0"/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/>
              <a:t>Jakýkoli převod z jednoho barevného režimu do druhého s sebou nese určitou ztrátu informací – někdy menší, jindy zcela zásadní.</a:t>
            </a:r>
          </a:p>
          <a:p>
            <a:r>
              <a:rPr lang="cs-CZ" sz="1400" b="1" dirty="0"/>
              <a:t/>
            </a:r>
            <a:br>
              <a:rPr lang="cs-CZ" sz="1400" b="1" dirty="0"/>
            </a:br>
            <a:endParaRPr lang="cs-CZ" sz="1400" b="1" dirty="0" smtClean="0"/>
          </a:p>
          <a:p>
            <a:endParaRPr lang="cs-CZ" sz="1400" b="1" dirty="0"/>
          </a:p>
          <a:p>
            <a:endParaRPr lang="cs-CZ" sz="1400" b="1" dirty="0" smtClean="0"/>
          </a:p>
          <a:p>
            <a:endParaRPr lang="cs-CZ" sz="1400" b="1" dirty="0"/>
          </a:p>
          <a:p>
            <a:endParaRPr lang="cs-CZ" sz="1400" b="1" dirty="0" smtClean="0"/>
          </a:p>
          <a:p>
            <a:endParaRPr lang="cs-CZ" sz="1400" b="1" dirty="0"/>
          </a:p>
          <a:p>
            <a:endParaRPr lang="cs-CZ" sz="1400" b="1" dirty="0" smtClean="0"/>
          </a:p>
          <a:p>
            <a:endParaRPr lang="cs-CZ" sz="1400" b="1" dirty="0"/>
          </a:p>
          <a:p>
            <a:endParaRPr lang="cs-CZ" sz="1400" b="1" dirty="0" smtClean="0"/>
          </a:p>
          <a:p>
            <a:endParaRPr lang="cs-CZ" sz="1400" b="1" dirty="0"/>
          </a:p>
          <a:p>
            <a:endParaRPr lang="cs-CZ" sz="1400" dirty="0"/>
          </a:p>
          <a:p>
            <a:r>
              <a:rPr lang="cs-CZ" sz="1400" b="1" dirty="0" smtClean="0"/>
              <a:t>   </a:t>
            </a:r>
            <a:endParaRPr lang="cs-CZ" sz="1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 smtClean="0"/>
              <a:t>Před </a:t>
            </a:r>
            <a:r>
              <a:rPr lang="cs-CZ" sz="1400" dirty="0"/>
              <a:t>další prací obrázek nikdy nepřevádíme do barevného prostoru CMYK – obsahuje mnohem méně informací než původní RGB prostor (což se projeví při dalších úpravách)!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/>
              <a:t>Pokud převod do jiného režimu musíme provést, provedeme jej až ve chvíli, kdy už je to nevyhnutelně nutné a nejlépe v kopii nového souboru</a:t>
            </a:r>
            <a:r>
              <a:rPr lang="cs-CZ" sz="1400" dirty="0" smtClean="0"/>
              <a:t>!</a:t>
            </a:r>
            <a:endParaRPr lang="cs-CZ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70522"/>
            <a:ext cx="2952328" cy="271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zápatí 17"/>
          <p:cNvSpPr txBox="1">
            <a:spLocks/>
          </p:cNvSpPr>
          <p:nvPr/>
        </p:nvSpPr>
        <p:spPr>
          <a:xfrm>
            <a:off x="6907831" y="-27384"/>
            <a:ext cx="227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>
                <a:solidFill>
                  <a:schemeClr val="tx1"/>
                </a:solidFill>
              </a:rPr>
              <a:t>VY_32_INOVACE_OVF20560ŽIŽ</a:t>
            </a:r>
          </a:p>
        </p:txBody>
      </p:sp>
    </p:spTree>
    <p:extLst>
      <p:ext uri="{BB962C8B-B14F-4D97-AF65-F5344CB8AC3E}">
        <p14:creationId xmlns="" xmlns:p14="http://schemas.microsoft.com/office/powerpoint/2010/main" val="4275536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1406</TotalTime>
  <Words>746</Words>
  <Application>Microsoft Office PowerPoint</Application>
  <PresentationFormat>Předvádění na obrazovce (4:3)</PresentationFormat>
  <Paragraphs>250</Paragraphs>
  <Slides>12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Aerodynamika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učitel</dc:creator>
  <cp:lastModifiedBy>ucitel</cp:lastModifiedBy>
  <cp:revision>132</cp:revision>
  <dcterms:created xsi:type="dcterms:W3CDTF">2012-07-11T22:42:20Z</dcterms:created>
  <dcterms:modified xsi:type="dcterms:W3CDTF">2013-01-21T08:52:19Z</dcterms:modified>
</cp:coreProperties>
</file>