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77" r:id="rId2"/>
    <p:sldId id="265" r:id="rId3"/>
    <p:sldId id="266" r:id="rId4"/>
    <p:sldId id="267" r:id="rId5"/>
    <p:sldId id="276" r:id="rId6"/>
    <p:sldId id="274" r:id="rId7"/>
    <p:sldId id="275" r:id="rId8"/>
    <p:sldId id="268" r:id="rId9"/>
    <p:sldId id="269" r:id="rId10"/>
    <p:sldId id="272" r:id="rId11"/>
    <p:sldId id="271" r:id="rId12"/>
    <p:sldId id="27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737" autoAdjust="0"/>
  </p:normalViewPr>
  <p:slideViewPr>
    <p:cSldViewPr>
      <p:cViewPr>
        <p:scale>
          <a:sx n="75" d="100"/>
          <a:sy n="75" d="100"/>
        </p:scale>
        <p:origin x="-3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9967B-35F6-4E1A-AE6E-B233B0538517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2297D6B-C0CC-4948-8764-FA7ADB59409A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marL="0" algn="ctr" defTabSz="914400" rtl="0" eaLnBrk="1" latinLnBrk="0" hangingPunct="1"/>
          <a:r>
            <a:rPr lang="cs-CZ" sz="2400" b="1" kern="1200" dirty="0" smtClean="0"/>
            <a:t>NASTAVENÍ PRO EFEKTIVNÍ PRÁCI</a:t>
          </a:r>
          <a:endParaRPr lang="cs-CZ" sz="2400" b="1" kern="1200" dirty="0">
            <a:solidFill>
              <a:schemeClr val="bg1"/>
            </a:solidFill>
          </a:endParaRPr>
        </a:p>
      </dgm:t>
    </dgm:pt>
    <dgm:pt modelId="{7A11785D-5C21-45D1-8F58-9A6F353FDCFF}" type="parTrans" cxnId="{E277274B-DDDA-47B8-B424-497CAC3F4203}">
      <dgm:prSet/>
      <dgm:spPr/>
      <dgm:t>
        <a:bodyPr/>
        <a:lstStyle/>
        <a:p>
          <a:endParaRPr lang="cs-CZ"/>
        </a:p>
      </dgm:t>
    </dgm:pt>
    <dgm:pt modelId="{0C0DAA3F-5F97-4374-95CB-E9ED7F444B33}" type="sibTrans" cxnId="{E277274B-DDDA-47B8-B424-497CAC3F4203}">
      <dgm:prSet/>
      <dgm:spPr/>
      <dgm:t>
        <a:bodyPr/>
        <a:lstStyle/>
        <a:p>
          <a:endParaRPr lang="cs-CZ"/>
        </a:p>
      </dgm:t>
    </dgm:pt>
    <dgm:pt modelId="{49D97319-B8B9-4CFA-A9A7-F689FDBB1461}" type="pres">
      <dgm:prSet presAssocID="{5D69967B-35F6-4E1A-AE6E-B233B05385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68797E-0BEB-43B9-8019-3ED51E834C00}" type="pres">
      <dgm:prSet presAssocID="{C2297D6B-C0CC-4948-8764-FA7ADB59409A}" presName="parentText" presStyleLbl="node1" presStyleIdx="0" presStyleCnt="1" custScaleX="108713" custScaleY="316090" custLinFactNeighborX="-278" custLinFactNeighborY="-30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77274B-DDDA-47B8-B424-497CAC3F4203}" srcId="{5D69967B-35F6-4E1A-AE6E-B233B0538517}" destId="{C2297D6B-C0CC-4948-8764-FA7ADB59409A}" srcOrd="0" destOrd="0" parTransId="{7A11785D-5C21-45D1-8F58-9A6F353FDCFF}" sibTransId="{0C0DAA3F-5F97-4374-95CB-E9ED7F444B33}"/>
    <dgm:cxn modelId="{2D7830F6-5A32-41D2-A559-370E73E3383B}" type="presOf" srcId="{5D69967B-35F6-4E1A-AE6E-B233B0538517}" destId="{49D97319-B8B9-4CFA-A9A7-F689FDBB1461}" srcOrd="0" destOrd="0" presId="urn:microsoft.com/office/officeart/2005/8/layout/vList2"/>
    <dgm:cxn modelId="{C97166A5-EB43-42BB-9C49-699D9C92B74D}" type="presOf" srcId="{C2297D6B-C0CC-4948-8764-FA7ADB59409A}" destId="{D568797E-0BEB-43B9-8019-3ED51E834C00}" srcOrd="0" destOrd="0" presId="urn:microsoft.com/office/officeart/2005/8/layout/vList2"/>
    <dgm:cxn modelId="{EB0747E8-C803-44D1-8544-BB4FB79D35CD}" type="presParOf" srcId="{49D97319-B8B9-4CFA-A9A7-F689FDBB1461}" destId="{D568797E-0BEB-43B9-8019-3ED51E834C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68797E-0BEB-43B9-8019-3ED51E834C00}">
      <dsp:nvSpPr>
        <dsp:cNvPr id="0" name=""/>
        <dsp:cNvSpPr/>
      </dsp:nvSpPr>
      <dsp:spPr>
        <a:xfrm>
          <a:off x="0" y="0"/>
          <a:ext cx="5099508" cy="574939"/>
        </a:xfrm>
        <a:prstGeom prst="roundRect">
          <a:avLst/>
        </a:prstGeom>
        <a:gradFill rotWithShape="1">
          <a:gsLst>
            <a:gs pos="0">
              <a:schemeClr val="accent2">
                <a:lumMod val="95000"/>
              </a:schemeClr>
            </a:gs>
            <a:gs pos="100000">
              <a:schemeClr val="accent2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2">
              <a:shade val="30000"/>
              <a:satMod val="12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NASTAVENÍ PRO EFEKTIVNÍ PRÁCI</a:t>
          </a:r>
          <a:endParaRPr lang="cs-CZ" sz="2400" b="1" kern="1200" dirty="0">
            <a:solidFill>
              <a:schemeClr val="bg1"/>
            </a:solidFill>
          </a:endParaRPr>
        </a:p>
      </dsp:txBody>
      <dsp:txXfrm>
        <a:off x="0" y="0"/>
        <a:ext cx="5099508" cy="574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780E-C81E-4017-AF21-A417CE8D6C5D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42A2-E94A-4BED-B215-29A7A9656A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96669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9F10E-9C76-4B2E-805F-637C88D17E75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D795-D4A6-4F0D-BE15-C18BF790F7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55472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4A60-9C78-4285-BDA3-171E0D586CE6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0F8-B995-4D2F-A016-8AA7DBFA830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E1A-196F-405A-B3B0-A0F9D1DD24E0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3FB6-F281-4132-B32B-EE5B5696309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0111-7A0A-43DA-BD6E-80E69B3A22C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D15-679C-4E45-95A1-2A770F79CB8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B20-FF1A-4AC1-94DD-BE026DA4544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B432-BD03-4A56-B336-35F48DF8BB1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FDE6-945C-46DA-995B-FCB75E4317F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C9B-EE21-413D-A92F-F684B68C70A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FC-1A23-49CB-ACC0-EF0ABCE2DFD5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DCE1CA-B453-453F-83D1-516376782ED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87524" y="1478389"/>
            <a:ext cx="8568952" cy="452431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lang="cs-CZ" sz="1600" b="1" dirty="0">
                <a:solidFill>
                  <a:schemeClr val="tx2"/>
                </a:solidFill>
              </a:rPr>
              <a:t/>
            </a:r>
            <a:br>
              <a:rPr lang="cs-CZ" sz="1600" b="1" dirty="0">
                <a:solidFill>
                  <a:schemeClr val="tx2"/>
                </a:solidFill>
              </a:rPr>
            </a:br>
            <a:r>
              <a:rPr lang="cs-CZ" sz="1600" dirty="0"/>
              <a:t>Číslo projektu:		CZ.1.07/1.5.00/34.0883 </a:t>
            </a:r>
          </a:p>
          <a:p>
            <a:r>
              <a:rPr lang="cs-CZ" sz="1600" dirty="0"/>
              <a:t>Název projektu:		Rozvoj vzdělanosti</a:t>
            </a:r>
          </a:p>
          <a:p>
            <a:r>
              <a:rPr lang="cs-CZ" sz="1600" dirty="0"/>
              <a:t>Číslo šablony:   		III/2</a:t>
            </a:r>
            <a:br>
              <a:rPr lang="cs-CZ" sz="1600" dirty="0"/>
            </a:br>
            <a:r>
              <a:rPr lang="cs-CZ" sz="1600" dirty="0"/>
              <a:t>Datum vytvoření:	</a:t>
            </a:r>
            <a:r>
              <a:rPr lang="cs-CZ" sz="1600" dirty="0" smtClean="0"/>
              <a:t>	8. 11. 2012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Autor:			</a:t>
            </a:r>
            <a:r>
              <a:rPr lang="cs-CZ" sz="1600" dirty="0" err="1" smtClean="0"/>
              <a:t>MgA</a:t>
            </a:r>
            <a:r>
              <a:rPr lang="cs-CZ" sz="1600" dirty="0" smtClean="0"/>
              <a:t>. Jiří Žižka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Určeno pro předmět:       </a:t>
            </a:r>
            <a:r>
              <a:rPr lang="cs-CZ" sz="1600" dirty="0" smtClean="0"/>
              <a:t>	Odborný výcvik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Tematická </a:t>
            </a:r>
            <a:r>
              <a:rPr lang="cs-CZ" sz="1600" dirty="0" smtClean="0"/>
              <a:t>oblast:	</a:t>
            </a:r>
            <a:r>
              <a:rPr lang="cs-CZ" sz="1600" dirty="0" smtClean="0"/>
              <a:t>	</a:t>
            </a:r>
            <a:r>
              <a:rPr lang="cs-CZ" sz="1600" dirty="0" smtClean="0"/>
              <a:t>Porovnání </a:t>
            </a:r>
            <a:r>
              <a:rPr lang="cs-CZ" sz="1600" dirty="0"/>
              <a:t>klasické a digitální fotografie, 2. roč.</a:t>
            </a:r>
          </a:p>
          <a:p>
            <a:endParaRPr lang="cs-CZ" sz="1600" dirty="0"/>
          </a:p>
          <a:p>
            <a:r>
              <a:rPr lang="cs-CZ" sz="1600" dirty="0" smtClean="0"/>
              <a:t>Obor </a:t>
            </a:r>
            <a:r>
              <a:rPr lang="cs-CZ" sz="1600" dirty="0"/>
              <a:t>vzdělání:		</a:t>
            </a:r>
            <a:r>
              <a:rPr lang="cs-CZ" sz="1600" dirty="0" smtClean="0"/>
              <a:t> Fotograf (</a:t>
            </a:r>
            <a:r>
              <a:rPr lang="cs-CZ" sz="1600" dirty="0" smtClean="0"/>
              <a:t>3456L/01</a:t>
            </a:r>
            <a:r>
              <a:rPr lang="cs-CZ" sz="1600" dirty="0" smtClean="0"/>
              <a:t>), 2. </a:t>
            </a:r>
            <a:r>
              <a:rPr lang="cs-CZ" sz="1600" dirty="0"/>
              <a:t>ročník</a:t>
            </a:r>
            <a:br>
              <a:rPr lang="cs-CZ" sz="1600" dirty="0"/>
            </a:br>
            <a:r>
              <a:rPr lang="cs-CZ" sz="1600" dirty="0"/>
              <a:t>                                            </a:t>
            </a:r>
            <a:br>
              <a:rPr lang="cs-CZ" sz="1600" dirty="0"/>
            </a:br>
            <a:r>
              <a:rPr lang="cs-CZ" sz="1600" dirty="0"/>
              <a:t>Název výukového materiálu: </a:t>
            </a:r>
            <a:r>
              <a:rPr lang="cs-CZ" sz="1600" dirty="0" smtClean="0"/>
              <a:t>	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: lekce č. 6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Popis využití: </a:t>
            </a:r>
            <a:r>
              <a:rPr lang="cs-CZ" sz="1600" dirty="0" smtClean="0"/>
              <a:t>	Výukový materiál o úpravách a zpracování digitální fotografie </a:t>
            </a:r>
          </a:p>
          <a:p>
            <a:r>
              <a:rPr lang="cs-CZ" sz="1600" dirty="0" smtClean="0"/>
              <a:t>		s využitím programu 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dirty="0"/>
              <a:t>Čas</a:t>
            </a:r>
            <a:r>
              <a:rPr lang="cs-CZ" sz="1600" dirty="0" smtClean="0"/>
              <a:t>: 		60 minut</a:t>
            </a:r>
            <a:endParaRPr lang="cs-CZ" sz="1600" dirty="0"/>
          </a:p>
        </p:txBody>
      </p:sp>
      <p:pic>
        <p:nvPicPr>
          <p:cNvPr id="1026" name="Picture 2" descr="J:\_______SABLONY_PHOTOSHOP\_VYKAZY_ZAZNAMY\TITULKA+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798" y="332656"/>
            <a:ext cx="5850405" cy="1080120"/>
          </a:xfrm>
          <a:prstGeom prst="rect">
            <a:avLst/>
          </a:prstGeom>
          <a:noFill/>
        </p:spPr>
      </p:pic>
      <p:sp>
        <p:nvSpPr>
          <p:cNvPr id="6" name="Zástupný symbol pro zápatí 17"/>
          <p:cNvSpPr txBox="1">
            <a:spLocks/>
          </p:cNvSpPr>
          <p:nvPr/>
        </p:nvSpPr>
        <p:spPr>
          <a:xfrm>
            <a:off x="6907831" y="-27384"/>
            <a:ext cx="2272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solidFill>
                  <a:schemeClr val="tx1"/>
                </a:solidFill>
              </a:rPr>
              <a:t>VY_32_INOVACE_OVF20660ŽIŽ</a:t>
            </a:r>
          </a:p>
        </p:txBody>
      </p:sp>
    </p:spTree>
    <p:extLst>
      <p:ext uri="{BB962C8B-B14F-4D97-AF65-F5344CB8AC3E}">
        <p14:creationId xmlns:p14="http://schemas.microsoft.com/office/powerpoint/2010/main" xmlns="" val="428606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5250">
        <p:fade/>
      </p:transition>
    </mc:Choice>
    <mc:Fallback>
      <p:transition spd="med" advTm="52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1520" y="260648"/>
            <a:ext cx="506016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M</a:t>
            </a:r>
            <a:r>
              <a:rPr lang="cs-CZ" b="1" dirty="0" smtClean="0">
                <a:solidFill>
                  <a:schemeClr val="bg1"/>
                </a:solidFill>
              </a:rPr>
              <a:t>enu </a:t>
            </a:r>
            <a:r>
              <a:rPr lang="cs-CZ" b="1" dirty="0" err="1" smtClean="0">
                <a:solidFill>
                  <a:schemeClr val="bg1"/>
                </a:solidFill>
              </a:rPr>
              <a:t>ÚpravyPředvolby</a:t>
            </a:r>
            <a:r>
              <a:rPr lang="cs-CZ" b="1" dirty="0" err="1" smtClean="0"/>
              <a:t>Průhlednost</a:t>
            </a:r>
            <a:r>
              <a:rPr lang="cs-CZ" b="1" dirty="0" smtClean="0"/>
              <a:t> </a:t>
            </a:r>
            <a:r>
              <a:rPr lang="cs-CZ" b="1" dirty="0" smtClean="0"/>
              <a:t>a </a:t>
            </a:r>
            <a:r>
              <a:rPr lang="cs-CZ" b="1" dirty="0" err="1" smtClean="0"/>
              <a:t>gamut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990846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VY_32_INOVACE_OVF20660_ŽIŽ</a:t>
            </a:r>
            <a:endParaRPr lang="cs-CZ" sz="11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49466"/>
            <a:ext cx="6480720" cy="1872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3528" y="2708920"/>
            <a:ext cx="8471011" cy="40164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500" dirty="0"/>
              <a:t>Toto okno předvoleb určuje, jak </a:t>
            </a:r>
            <a:r>
              <a:rPr lang="cs-CZ" sz="1500" dirty="0" err="1"/>
              <a:t>Photoshop</a:t>
            </a:r>
            <a:r>
              <a:rPr lang="cs-CZ" sz="1500" dirty="0"/>
              <a:t> </a:t>
            </a:r>
            <a:r>
              <a:rPr lang="cs-CZ" sz="1500" dirty="0" smtClean="0"/>
              <a:t>zobrazuje </a:t>
            </a:r>
            <a:endParaRPr lang="cs-CZ" sz="1500" dirty="0" smtClean="0"/>
          </a:p>
          <a:p>
            <a:pPr algn="ctr"/>
            <a:r>
              <a:rPr lang="cs-CZ" sz="1500" dirty="0" smtClean="0"/>
              <a:t>oblasti </a:t>
            </a:r>
            <a:r>
              <a:rPr lang="cs-CZ" sz="1500" dirty="0"/>
              <a:t>vrstev bez informací </a:t>
            </a:r>
            <a:r>
              <a:rPr lang="cs-CZ" sz="1500" dirty="0" smtClean="0"/>
              <a:t>a </a:t>
            </a:r>
            <a:r>
              <a:rPr lang="cs-CZ" sz="1500" dirty="0"/>
              <a:t>varovné </a:t>
            </a:r>
            <a:r>
              <a:rPr lang="cs-CZ" sz="1500" dirty="0" smtClean="0"/>
              <a:t>barvy </a:t>
            </a:r>
            <a:r>
              <a:rPr lang="cs-CZ" sz="1500" dirty="0" err="1"/>
              <a:t>gamutu</a:t>
            </a:r>
            <a:r>
              <a:rPr lang="cs-CZ" sz="1500" dirty="0"/>
              <a:t>.</a:t>
            </a:r>
          </a:p>
          <a:p>
            <a:endParaRPr lang="cs-CZ" sz="1500" b="1" dirty="0" smtClean="0"/>
          </a:p>
          <a:p>
            <a:endParaRPr lang="cs-CZ" sz="1500" b="1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 smtClean="0"/>
              <a:t>Nastavení průhlednosti</a:t>
            </a:r>
          </a:p>
          <a:p>
            <a:r>
              <a:rPr lang="cs-CZ" sz="1500" dirty="0" smtClean="0"/>
              <a:t>Jeli </a:t>
            </a:r>
            <a:r>
              <a:rPr lang="cs-CZ" sz="1500" dirty="0"/>
              <a:t>v samo­statné vrstvě obrazový prvek, který v ní nezabírá plnou velikost, použije </a:t>
            </a:r>
            <a:r>
              <a:rPr lang="cs-CZ" sz="1500" dirty="0" err="1"/>
              <a:t>Photoshop</a:t>
            </a:r>
            <a:r>
              <a:rPr lang="cs-CZ" sz="1500" dirty="0"/>
              <a:t> šachovnicový vzor, který označí okolní </a:t>
            </a:r>
            <a:r>
              <a:rPr lang="cs-CZ" sz="1500" dirty="0" smtClean="0"/>
              <a:t>průhledné </a:t>
            </a:r>
            <a:r>
              <a:rPr lang="cs-CZ" sz="1500" dirty="0"/>
              <a:t>pixely. Šachovnicový vzor spatříme pouze v případě, že v paletě Vrstev vypneme ikony oka u všech ostatních vrstev, nebo ikony oka vrstev ležících pod danou vrstvou.</a:t>
            </a:r>
          </a:p>
          <a:p>
            <a:endParaRPr lang="cs-CZ" sz="1500" dirty="0" smtClean="0"/>
          </a:p>
          <a:p>
            <a:r>
              <a:rPr lang="cs-CZ" sz="1500" dirty="0" smtClean="0"/>
              <a:t>Standardní </a:t>
            </a:r>
            <a:r>
              <a:rPr lang="cs-CZ" sz="1500" dirty="0"/>
              <a:t>barvy a </a:t>
            </a:r>
            <a:r>
              <a:rPr lang="cs-CZ" sz="1500" dirty="0" smtClean="0"/>
              <a:t>velikost </a:t>
            </a:r>
            <a:r>
              <a:rPr lang="cs-CZ" sz="1500" dirty="0"/>
              <a:t>mřížky fungují dobře ve většině obrázků. </a:t>
            </a:r>
          </a:p>
          <a:p>
            <a:endParaRPr lang="cs-CZ" sz="1500" b="1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 smtClean="0"/>
              <a:t>Kontrola </a:t>
            </a:r>
            <a:r>
              <a:rPr lang="cs-CZ" sz="1500" b="1" dirty="0" err="1" smtClean="0"/>
              <a:t>gamutu</a:t>
            </a:r>
            <a:endParaRPr lang="cs-CZ" sz="1500" b="1" dirty="0"/>
          </a:p>
          <a:p>
            <a:r>
              <a:rPr lang="cs-CZ" sz="1500" dirty="0"/>
              <a:t>T</a:t>
            </a:r>
            <a:r>
              <a:rPr lang="cs-CZ" sz="1500" dirty="0" smtClean="0"/>
              <a:t>oto </a:t>
            </a:r>
            <a:r>
              <a:rPr lang="cs-CZ" sz="1500" dirty="0"/>
              <a:t>nastavení nám umožní překrytí všech barev obrázku, které jsou mimo </a:t>
            </a:r>
            <a:r>
              <a:rPr lang="cs-CZ" sz="1500" dirty="0" err="1"/>
              <a:t>gamut</a:t>
            </a:r>
            <a:r>
              <a:rPr lang="cs-CZ" sz="1500" dirty="0"/>
              <a:t> režimu CMYK.</a:t>
            </a:r>
          </a:p>
          <a:p>
            <a:r>
              <a:rPr lang="cs-CZ" sz="1500" dirty="0" err="1" smtClean="0"/>
              <a:t>Chcemeli</a:t>
            </a:r>
            <a:r>
              <a:rPr lang="cs-CZ" sz="1500" dirty="0" smtClean="0"/>
              <a:t> </a:t>
            </a:r>
            <a:r>
              <a:rPr lang="cs-CZ" sz="1500" dirty="0"/>
              <a:t>zobrazit barvy mimo </a:t>
            </a:r>
            <a:r>
              <a:rPr lang="cs-CZ" sz="1500" dirty="0" err="1"/>
              <a:t>gamut</a:t>
            </a:r>
            <a:r>
              <a:rPr lang="cs-CZ" sz="1500" dirty="0"/>
              <a:t> pro výstup na inkoustové tiskárně, zvolíme odpovídající profil inkoustové tiskárny v kontrolním náhledu pomocí </a:t>
            </a:r>
            <a:r>
              <a:rPr lang="cs-CZ" sz="1500" dirty="0" smtClean="0"/>
              <a:t>Zobrazení </a:t>
            </a:r>
            <a:r>
              <a:rPr lang="cs-CZ" sz="1500" dirty="0"/>
              <a:t>&gt; Kontrolní náhled barev.</a:t>
            </a:r>
          </a:p>
          <a:p>
            <a:r>
              <a:rPr lang="cs-CZ" sz="1500" dirty="0"/>
              <a:t>Tip: Kontrolu </a:t>
            </a:r>
            <a:r>
              <a:rPr lang="cs-CZ" sz="1500" dirty="0" err="1"/>
              <a:t>gamutu</a:t>
            </a:r>
            <a:r>
              <a:rPr lang="cs-CZ" sz="1500" dirty="0"/>
              <a:t> lze zapnout </a:t>
            </a:r>
            <a:r>
              <a:rPr lang="cs-CZ" sz="1500" dirty="0" smtClean="0"/>
              <a:t>klávesovou </a:t>
            </a:r>
            <a:r>
              <a:rPr lang="cs-CZ" sz="1500" dirty="0"/>
              <a:t>zkratkou Shift+Ctrl+Y</a:t>
            </a:r>
            <a:r>
              <a:rPr lang="cs-CZ" sz="1500" dirty="0" smtClean="0"/>
              <a:t>.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xmlns="" val="273839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1520" y="260648"/>
            <a:ext cx="4968733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M</a:t>
            </a:r>
            <a:r>
              <a:rPr lang="cs-CZ" b="1" dirty="0" smtClean="0">
                <a:solidFill>
                  <a:schemeClr val="bg1"/>
                </a:solidFill>
              </a:rPr>
              <a:t>enu </a:t>
            </a:r>
            <a:r>
              <a:rPr lang="cs-CZ" b="1" dirty="0" err="1" smtClean="0">
                <a:solidFill>
                  <a:schemeClr val="bg1"/>
                </a:solidFill>
              </a:rPr>
              <a:t>ÚpravyPředvolby</a:t>
            </a:r>
            <a:r>
              <a:rPr lang="cs-CZ" b="1" dirty="0" err="1" smtClean="0"/>
              <a:t>Jednotky</a:t>
            </a:r>
            <a:r>
              <a:rPr lang="cs-CZ" b="1" dirty="0" smtClean="0"/>
              <a:t> </a:t>
            </a:r>
            <a:r>
              <a:rPr lang="cs-CZ" b="1" dirty="0"/>
              <a:t>a pravítka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990846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VY_32_INOVACE_OVF20660_ŽIŽ</a:t>
            </a:r>
            <a:endParaRPr lang="cs-CZ" sz="11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805066"/>
            <a:ext cx="336322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139952" y="822760"/>
            <a:ext cx="4680520" cy="41857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/>
              <a:t>V tomto okně předvoleb mů­žeme nastavit, jak bude </a:t>
            </a:r>
            <a:r>
              <a:rPr lang="cs-CZ" sz="1400" dirty="0" err="1"/>
              <a:t>Photoshop</a:t>
            </a:r>
            <a:r>
              <a:rPr lang="cs-CZ" sz="1400" dirty="0"/>
              <a:t> pracovat s </a:t>
            </a:r>
            <a:r>
              <a:rPr lang="cs-CZ" sz="1400" dirty="0" smtClean="0"/>
              <a:t>mírami </a:t>
            </a:r>
            <a:endParaRPr lang="cs-CZ" sz="1400" dirty="0"/>
          </a:p>
          <a:p>
            <a:r>
              <a:rPr lang="cs-CZ" sz="1400" dirty="0"/>
              <a:t>a rozměry dokumentů</a:t>
            </a:r>
            <a:r>
              <a:rPr lang="cs-CZ" sz="1400" dirty="0" smtClean="0"/>
              <a:t>.</a:t>
            </a:r>
          </a:p>
          <a:p>
            <a:endParaRPr lang="cs-CZ" sz="14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400" b="1" dirty="0"/>
              <a:t>Pravítka </a:t>
            </a:r>
          </a:p>
          <a:p>
            <a:r>
              <a:rPr lang="cs-CZ" sz="1400" dirty="0" smtClean="0"/>
              <a:t>v</a:t>
            </a:r>
            <a:r>
              <a:rPr lang="cs-CZ" sz="1400" dirty="0"/>
              <a:t> praxi je efektivnější nastavení měrných </a:t>
            </a:r>
            <a:r>
              <a:rPr lang="cs-CZ" sz="1400" dirty="0" smtClean="0"/>
              <a:t>jednotek </a:t>
            </a:r>
            <a:r>
              <a:rPr lang="cs-CZ" sz="1400" dirty="0"/>
              <a:t>v hlavním rozhraní </a:t>
            </a:r>
            <a:r>
              <a:rPr lang="cs-CZ" sz="1400" dirty="0" err="1"/>
              <a:t>Photoshopu</a:t>
            </a:r>
            <a:r>
              <a:rPr lang="cs-CZ" sz="1400" dirty="0"/>
              <a:t>, a to buď pravým kliknutím na pravítka, nebo kliknutím na obrázek křížku na paletě Informace </a:t>
            </a:r>
          </a:p>
          <a:p>
            <a:r>
              <a:rPr lang="cs-CZ" sz="1400" dirty="0"/>
              <a:t> </a:t>
            </a:r>
          </a:p>
          <a:p>
            <a:r>
              <a:rPr lang="cs-CZ" sz="1400" dirty="0"/>
              <a:t>Tip: </a:t>
            </a:r>
            <a:r>
              <a:rPr lang="cs-CZ" sz="1400" dirty="0" err="1" smtClean="0"/>
              <a:t>Připravujeteli</a:t>
            </a:r>
            <a:r>
              <a:rPr lang="cs-CZ" sz="1400" dirty="0" smtClean="0"/>
              <a:t> </a:t>
            </a:r>
            <a:r>
              <a:rPr lang="cs-CZ" sz="1400" dirty="0"/>
              <a:t>obrázky pro web, nepleťte si jednotku bod, </a:t>
            </a:r>
            <a:r>
              <a:rPr lang="cs-CZ" sz="1400" dirty="0" smtClean="0"/>
              <a:t>která </a:t>
            </a:r>
            <a:r>
              <a:rPr lang="cs-CZ" sz="1400" dirty="0"/>
              <a:t>se používá pro velikost písma, </a:t>
            </a:r>
            <a:endParaRPr lang="cs-CZ" sz="1400" dirty="0" smtClean="0"/>
          </a:p>
          <a:p>
            <a:r>
              <a:rPr lang="cs-CZ" sz="1400" dirty="0" smtClean="0"/>
              <a:t>(</a:t>
            </a:r>
            <a:r>
              <a:rPr lang="cs-CZ" sz="1400" dirty="0"/>
              <a:t>1 bod = 1/72 palce), a obrazové body (pixely).</a:t>
            </a:r>
          </a:p>
          <a:p>
            <a:r>
              <a:rPr lang="cs-CZ" sz="1400" dirty="0"/>
              <a:t> 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1400" b="1" dirty="0"/>
              <a:t>Velikost sloupce </a:t>
            </a:r>
          </a:p>
          <a:p>
            <a:r>
              <a:rPr lang="cs-CZ" sz="1400" dirty="0" smtClean="0"/>
              <a:t>Nastavením </a:t>
            </a:r>
            <a:r>
              <a:rPr lang="cs-CZ" sz="1400" dirty="0"/>
              <a:t>šířky sloupce a mezery mezi nimi můžeme vytvá­řet nové soubory (nebo měnit velikost obrázku nebo plátna) založené na šířce sloupců </a:t>
            </a:r>
            <a:r>
              <a:rPr lang="cs-CZ" sz="1400" dirty="0" smtClean="0"/>
              <a:t>používaných </a:t>
            </a:r>
            <a:r>
              <a:rPr lang="cs-CZ" sz="1400" dirty="0"/>
              <a:t>v naší publikaci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941168"/>
            <a:ext cx="2040941" cy="1768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06532"/>
            <a:ext cx="1440160" cy="132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1659731" y="5355573"/>
            <a:ext cx="273399" cy="2946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118856" y="5430710"/>
            <a:ext cx="395307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400" b="1" dirty="0" smtClean="0"/>
              <a:t>Tip: Změna měrných jednotek pomocí palety</a:t>
            </a:r>
          </a:p>
          <a:p>
            <a:r>
              <a:rPr lang="cs-CZ" sz="1400" b="1" dirty="0" smtClean="0"/>
              <a:t>Informace je rychlejší než změna nastavení</a:t>
            </a:r>
          </a:p>
          <a:p>
            <a:r>
              <a:rPr lang="cs-CZ" sz="1400" b="1" dirty="0" smtClean="0"/>
              <a:t>Předvoleb.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xmlns="" val="2738392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990846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VY_32_INOVACE_OVF20660_ŽIŽ</a:t>
            </a:r>
            <a:endParaRPr lang="cs-CZ" sz="1100" dirty="0"/>
          </a:p>
        </p:txBody>
      </p:sp>
      <p:sp>
        <p:nvSpPr>
          <p:cNvPr id="5" name="Obdélník 4"/>
          <p:cNvSpPr/>
          <p:nvPr/>
        </p:nvSpPr>
        <p:spPr>
          <a:xfrm>
            <a:off x="251520" y="188640"/>
            <a:ext cx="864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1400" b="1" dirty="0" smtClean="0"/>
              <a:t>Použitá literatura:</a:t>
            </a:r>
          </a:p>
          <a:p>
            <a:endParaRPr lang="cs-CZ" dirty="0" smtClean="0"/>
          </a:p>
          <a:p>
            <a:r>
              <a:rPr lang="cs-CZ" sz="1400" dirty="0" smtClean="0"/>
              <a:t>1.</a:t>
            </a:r>
            <a:r>
              <a:rPr lang="cs-CZ" dirty="0" smtClean="0"/>
              <a:t>	</a:t>
            </a:r>
            <a:r>
              <a:rPr lang="cs-CZ" sz="1400" dirty="0" err="1" smtClean="0"/>
              <a:t>Eismann</a:t>
            </a:r>
            <a:r>
              <a:rPr lang="cs-CZ" sz="1400" dirty="0" smtClean="0"/>
              <a:t>, </a:t>
            </a:r>
            <a:r>
              <a:rPr lang="cs-CZ" sz="1400" dirty="0" err="1" smtClean="0"/>
              <a:t>Katrin</a:t>
            </a:r>
            <a:r>
              <a:rPr lang="cs-CZ" sz="1400" dirty="0" smtClean="0"/>
              <a:t>: </a:t>
            </a:r>
            <a:r>
              <a:rPr lang="cs-CZ" sz="1400" dirty="0" err="1" smtClean="0"/>
              <a:t>Photoshop</a:t>
            </a:r>
            <a:r>
              <a:rPr lang="cs-CZ" sz="1400" dirty="0" smtClean="0"/>
              <a:t> – retuš a restaurování fotografie, </a:t>
            </a:r>
            <a:r>
              <a:rPr lang="cs-CZ" sz="1400" dirty="0" err="1" smtClean="0"/>
              <a:t>Zoner</a:t>
            </a:r>
            <a:r>
              <a:rPr lang="cs-CZ" sz="1400" dirty="0" smtClean="0"/>
              <a:t> </a:t>
            </a:r>
            <a:r>
              <a:rPr lang="cs-CZ" sz="1400" dirty="0" err="1" smtClean="0"/>
              <a:t>Press</a:t>
            </a:r>
            <a:r>
              <a:rPr lang="cs-CZ" sz="1400" dirty="0" smtClean="0"/>
              <a:t>, Brno 2008.</a:t>
            </a:r>
          </a:p>
          <a:p>
            <a:r>
              <a:rPr lang="cs-CZ" sz="1400" dirty="0" smtClean="0"/>
              <a:t>2.	</a:t>
            </a:r>
            <a:r>
              <a:rPr lang="cs-CZ" sz="1400" dirty="0" smtClean="0"/>
              <a:t>Adobe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Team: Adobe </a:t>
            </a:r>
            <a:r>
              <a:rPr lang="cs-CZ" sz="1400" dirty="0" err="1" smtClean="0"/>
              <a:t>Photoshop</a:t>
            </a:r>
            <a:r>
              <a:rPr lang="cs-CZ" sz="1400" dirty="0" smtClean="0"/>
              <a:t> CS5 - Oficiální výukový kurz, </a:t>
            </a:r>
            <a:r>
              <a:rPr lang="cs-CZ" sz="1400" dirty="0" err="1" smtClean="0"/>
              <a:t>Computer</a:t>
            </a:r>
            <a:r>
              <a:rPr lang="cs-CZ" sz="1400" dirty="0" smtClean="0"/>
              <a:t> </a:t>
            </a:r>
            <a:r>
              <a:rPr lang="cs-CZ" sz="1400" dirty="0" err="1" smtClean="0"/>
              <a:t>Press</a:t>
            </a:r>
            <a:r>
              <a:rPr lang="cs-CZ" sz="1400" dirty="0" smtClean="0"/>
              <a:t>, 2010.</a:t>
            </a:r>
            <a:endParaRPr lang="cs-CZ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213685310"/>
              </p:ext>
            </p:extLst>
          </p:nvPr>
        </p:nvGraphicFramePr>
        <p:xfrm>
          <a:off x="1992771" y="908720"/>
          <a:ext cx="5099509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23528" y="1916832"/>
            <a:ext cx="8496944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Před vlastní prací ve </a:t>
            </a:r>
            <a:r>
              <a:rPr lang="cs-CZ" dirty="0" err="1"/>
              <a:t>Photoshopu</a:t>
            </a:r>
            <a:r>
              <a:rPr lang="cs-CZ" dirty="0"/>
              <a:t>, je nutné provést </a:t>
            </a:r>
            <a:endParaRPr lang="cs-CZ" dirty="0" smtClean="0"/>
          </a:p>
          <a:p>
            <a:r>
              <a:rPr lang="cs-CZ" b="1" dirty="0" smtClean="0"/>
              <a:t>konfiguraci </a:t>
            </a:r>
            <a:r>
              <a:rPr lang="cs-CZ" b="1" dirty="0"/>
              <a:t>základních nastavení </a:t>
            </a:r>
            <a:r>
              <a:rPr lang="cs-CZ" dirty="0"/>
              <a:t>a změnit tak hodnoty ovlivňující různé aspekty chování tohoto programu. </a:t>
            </a:r>
          </a:p>
          <a:p>
            <a:r>
              <a:rPr lang="cs-CZ" dirty="0"/>
              <a:t> </a:t>
            </a:r>
            <a:endParaRPr lang="cs-CZ" dirty="0" smtClean="0"/>
          </a:p>
          <a:p>
            <a:endParaRPr lang="cs-CZ" dirty="0"/>
          </a:p>
          <a:p>
            <a:r>
              <a:rPr lang="cs-CZ" dirty="0" err="1"/>
              <a:t>Photoshop</a:t>
            </a:r>
            <a:r>
              <a:rPr lang="cs-CZ" dirty="0"/>
              <a:t> poskytuje jednotlivým uživatelům řadu možností přizpůsobení, např</a:t>
            </a:r>
            <a:r>
              <a:rPr lang="cs-CZ" dirty="0" smtClean="0"/>
              <a:t>.: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akce </a:t>
            </a:r>
            <a:r>
              <a:rPr lang="cs-CZ" dirty="0"/>
              <a:t>(</a:t>
            </a:r>
            <a:r>
              <a:rPr lang="cs-CZ" dirty="0" smtClean="0"/>
              <a:t>zaznamenávají běžné </a:t>
            </a:r>
            <a:r>
              <a:rPr lang="cs-CZ" dirty="0"/>
              <a:t>úkony</a:t>
            </a:r>
            <a:r>
              <a:rPr lang="cs-CZ" dirty="0" smtClean="0"/>
              <a:t>),</a:t>
            </a:r>
          </a:p>
          <a:p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uživatelem </a:t>
            </a:r>
            <a:r>
              <a:rPr lang="cs-CZ" dirty="0"/>
              <a:t>definované </a:t>
            </a:r>
            <a:r>
              <a:rPr lang="cs-CZ" dirty="0" smtClean="0"/>
              <a:t>klávesové </a:t>
            </a:r>
            <a:r>
              <a:rPr lang="cs-CZ" dirty="0"/>
              <a:t>zkratky, </a:t>
            </a:r>
            <a:endParaRPr lang="cs-CZ" dirty="0" smtClean="0"/>
          </a:p>
          <a:p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uložení </a:t>
            </a:r>
            <a:r>
              <a:rPr lang="cs-CZ" dirty="0"/>
              <a:t>pracovního prostoru </a:t>
            </a:r>
          </a:p>
        </p:txBody>
      </p:sp>
      <p:sp>
        <p:nvSpPr>
          <p:cNvPr id="5" name="Zástupný symbol pro zápatí 17"/>
          <p:cNvSpPr txBox="1">
            <a:spLocks/>
          </p:cNvSpPr>
          <p:nvPr/>
        </p:nvSpPr>
        <p:spPr>
          <a:xfrm>
            <a:off x="6907831" y="-27384"/>
            <a:ext cx="2272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solidFill>
                  <a:schemeClr val="tx1"/>
                </a:solidFill>
              </a:rPr>
              <a:t>VY_32_INOVACE_OVF20660ŽIŽ</a:t>
            </a:r>
          </a:p>
        </p:txBody>
      </p:sp>
    </p:spTree>
    <p:extLst>
      <p:ext uri="{BB962C8B-B14F-4D97-AF65-F5344CB8AC3E}">
        <p14:creationId xmlns:p14="http://schemas.microsoft.com/office/powerpoint/2010/main" xmlns="" val="3460238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7023732" y="-27384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VY_32_INOVACE_OVF20660_ŽIŽ</a:t>
            </a:r>
            <a:endParaRPr lang="cs-CZ" sz="11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79712" y="251356"/>
            <a:ext cx="511787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Menu </a:t>
            </a:r>
            <a:r>
              <a:rPr lang="cs-CZ" b="1" dirty="0" err="1" smtClean="0">
                <a:solidFill>
                  <a:schemeClr val="bg1"/>
                </a:solidFill>
              </a:rPr>
              <a:t>ÚpravyPředvolbyVšeobecné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( Ctrl + K)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3419872" cy="257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ázek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1567" y="836712"/>
            <a:ext cx="2748630" cy="221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Přímá spojnice se šipkou 18"/>
          <p:cNvCxnSpPr/>
          <p:nvPr/>
        </p:nvCxnSpPr>
        <p:spPr>
          <a:xfrm flipH="1" flipV="1">
            <a:off x="1907704" y="1052736"/>
            <a:ext cx="638677" cy="23762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2546381" y="2924944"/>
            <a:ext cx="3085151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144016" y="3976895"/>
            <a:ext cx="8855968" cy="26930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1300" b="1" dirty="0"/>
              <a:t>Algoritmy obrazové interpolace </a:t>
            </a:r>
            <a:r>
              <a:rPr lang="cs-CZ" sz="1300" dirty="0"/>
              <a:t>najdete v hlavních před­volbách </a:t>
            </a:r>
            <a:r>
              <a:rPr lang="cs-CZ" sz="1300" dirty="0" err="1"/>
              <a:t>Photoshopu</a:t>
            </a:r>
            <a:r>
              <a:rPr lang="cs-CZ" sz="1300" dirty="0"/>
              <a:t> </a:t>
            </a:r>
            <a:r>
              <a:rPr lang="cs-CZ" sz="1300" dirty="0" smtClean="0"/>
              <a:t>a </a:t>
            </a:r>
            <a:r>
              <a:rPr lang="cs-CZ" sz="1300" dirty="0"/>
              <a:t>v dialogovém okně </a:t>
            </a:r>
          </a:p>
          <a:p>
            <a:r>
              <a:rPr lang="cs-CZ" sz="1300" dirty="0" smtClean="0"/>
              <a:t>Velikost </a:t>
            </a:r>
            <a:r>
              <a:rPr lang="cs-CZ" sz="1300" dirty="0"/>
              <a:t>ob­razu</a:t>
            </a:r>
            <a:r>
              <a:rPr lang="cs-CZ" sz="1300" dirty="0" smtClean="0"/>
              <a:t>.</a:t>
            </a:r>
            <a:endParaRPr lang="cs-CZ" sz="13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300" dirty="0" smtClean="0"/>
              <a:t>Všechny </a:t>
            </a:r>
            <a:r>
              <a:rPr lang="cs-CZ" sz="1300" dirty="0"/>
              <a:t>možnosti interpolace jsou dosažitel­né v dialogovém okně </a:t>
            </a:r>
            <a:r>
              <a:rPr lang="cs-CZ" sz="1300" b="1" dirty="0"/>
              <a:t>Velikost obrazu</a:t>
            </a:r>
            <a:r>
              <a:rPr lang="cs-CZ" sz="1300" dirty="0"/>
              <a:t> a mohou být dle </a:t>
            </a:r>
            <a:r>
              <a:rPr lang="cs-CZ" sz="1300" dirty="0" smtClean="0"/>
              <a:t>momentální</a:t>
            </a:r>
          </a:p>
          <a:p>
            <a:r>
              <a:rPr lang="cs-CZ" sz="1300" dirty="0" smtClean="0"/>
              <a:t>potře­by </a:t>
            </a:r>
            <a:r>
              <a:rPr lang="cs-CZ" sz="1300" dirty="0"/>
              <a:t>zvoleny u jednotlivých obrázků individuál­ně. Při změně velikosti obráz­ku </a:t>
            </a:r>
            <a:r>
              <a:rPr lang="cs-CZ" sz="1300" dirty="0" smtClean="0"/>
              <a:t>jsou generovány </a:t>
            </a:r>
            <a:r>
              <a:rPr lang="cs-CZ" sz="1300" dirty="0"/>
              <a:t>nové </a:t>
            </a:r>
            <a:r>
              <a:rPr lang="cs-CZ" sz="1300" dirty="0" smtClean="0"/>
              <a:t>      obrazové body </a:t>
            </a:r>
            <a:r>
              <a:rPr lang="cs-CZ" sz="1300" dirty="0"/>
              <a:t>(pixely) nebo </a:t>
            </a:r>
            <a:r>
              <a:rPr lang="cs-CZ" sz="1300" dirty="0" smtClean="0"/>
              <a:t>odstraňovány </a:t>
            </a:r>
            <a:r>
              <a:rPr lang="cs-CZ" sz="1300" dirty="0"/>
              <a:t>stávající</a:t>
            </a:r>
            <a:r>
              <a:rPr lang="cs-CZ" sz="1300" dirty="0" smtClean="0"/>
              <a:t>.</a:t>
            </a:r>
            <a:endParaRPr lang="cs-CZ" sz="1300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300" b="1" dirty="0"/>
              <a:t>Volba interpolační metody ovliv­ní i jiné oblasti programu, například když mě­níte velikost obrázku </a:t>
            </a:r>
            <a:r>
              <a:rPr lang="cs-CZ" sz="1300" b="1" dirty="0" smtClean="0"/>
              <a:t>nebo</a:t>
            </a:r>
          </a:p>
          <a:p>
            <a:r>
              <a:rPr lang="cs-CZ" sz="1300" b="1" dirty="0" smtClean="0"/>
              <a:t>transformujete </a:t>
            </a:r>
            <a:r>
              <a:rPr lang="cs-CZ" sz="1300" b="1" dirty="0"/>
              <a:t>obrazový prvek.</a:t>
            </a:r>
            <a:r>
              <a:rPr lang="cs-CZ" sz="1300" dirty="0"/>
              <a:t> Změna nastavení je okamžitá a nevyžaduje restart programu</a:t>
            </a:r>
            <a:r>
              <a:rPr lang="cs-CZ" sz="1300" dirty="0" smtClean="0"/>
              <a:t>. </a:t>
            </a:r>
            <a:endParaRPr lang="cs-CZ" sz="1300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300" b="1" dirty="0"/>
              <a:t>Pro </a:t>
            </a:r>
            <a:r>
              <a:rPr lang="cs-CZ" sz="1300" b="1" dirty="0" err="1"/>
              <a:t>převzorkování</a:t>
            </a:r>
            <a:r>
              <a:rPr lang="cs-CZ" sz="1300" b="1" dirty="0"/>
              <a:t> nahoru (zvýšení počtu pixelů, </a:t>
            </a:r>
            <a:r>
              <a:rPr lang="cs-CZ" sz="1300" b="1" dirty="0" err="1"/>
              <a:t>upsampling</a:t>
            </a:r>
            <a:r>
              <a:rPr lang="cs-CZ" sz="1300" b="1" dirty="0"/>
              <a:t>) </a:t>
            </a:r>
            <a:r>
              <a:rPr lang="cs-CZ" sz="1300" dirty="0"/>
              <a:t>je </a:t>
            </a:r>
            <a:r>
              <a:rPr lang="cs-CZ" sz="1300" b="1" dirty="0" err="1"/>
              <a:t>Bikubická</a:t>
            </a:r>
            <a:r>
              <a:rPr lang="cs-CZ" sz="1300" b="1" dirty="0"/>
              <a:t> hladší</a:t>
            </a:r>
            <a:r>
              <a:rPr lang="cs-CZ" sz="1300" dirty="0"/>
              <a:t> vždy lepší volbou</a:t>
            </a:r>
            <a:r>
              <a:rPr lang="cs-CZ" sz="1300" dirty="0" smtClean="0"/>
              <a:t>. </a:t>
            </a:r>
            <a:endParaRPr lang="cs-CZ" sz="1300" dirty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300" b="1" dirty="0" err="1"/>
              <a:t>Bikubická</a:t>
            </a:r>
            <a:r>
              <a:rPr lang="cs-CZ" sz="1300" b="1" dirty="0"/>
              <a:t> ostřejší</a:t>
            </a:r>
            <a:r>
              <a:rPr lang="cs-CZ" sz="1300" dirty="0"/>
              <a:t> poskytne často</a:t>
            </a:r>
            <a:r>
              <a:rPr lang="cs-CZ" sz="1300" b="1" dirty="0"/>
              <a:t> lepší výsledky při </a:t>
            </a:r>
            <a:r>
              <a:rPr lang="cs-CZ" sz="1300" b="1" dirty="0" err="1"/>
              <a:t>převzorkování</a:t>
            </a:r>
            <a:r>
              <a:rPr lang="cs-CZ" sz="1300" b="1" dirty="0"/>
              <a:t> dolů (snížení počtu </a:t>
            </a:r>
            <a:r>
              <a:rPr lang="cs-CZ" sz="1300" b="1" dirty="0" smtClean="0"/>
              <a:t>pixelů,</a:t>
            </a:r>
          </a:p>
          <a:p>
            <a:r>
              <a:rPr lang="cs-CZ" sz="1300" b="1" dirty="0" err="1" smtClean="0"/>
              <a:t>downsampling</a:t>
            </a:r>
            <a:r>
              <a:rPr lang="cs-CZ" sz="1300" b="1" dirty="0"/>
              <a:t>),</a:t>
            </a:r>
            <a:r>
              <a:rPr lang="cs-CZ" sz="1300" dirty="0"/>
              <a:t> ačkoli se výsled­ky mohou měnit od obrázku k obrázku, takže zde není volba tak jasná jako </a:t>
            </a:r>
            <a:r>
              <a:rPr lang="cs-CZ" sz="1300" dirty="0" err="1"/>
              <a:t>převzorkování</a:t>
            </a:r>
            <a:r>
              <a:rPr lang="cs-CZ" sz="1300" dirty="0"/>
              <a:t> na­horu (</a:t>
            </a:r>
            <a:r>
              <a:rPr lang="cs-CZ" sz="1300" dirty="0" err="1"/>
              <a:t>upsampling</a:t>
            </a:r>
            <a:r>
              <a:rPr lang="cs-CZ" sz="1300" dirty="0" smtClean="0"/>
              <a:t>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300" dirty="0" smtClean="0"/>
              <a:t>Pokud </a:t>
            </a:r>
            <a:r>
              <a:rPr lang="cs-CZ" sz="1300" dirty="0"/>
              <a:t>zmenšujete nebo zvětšujete obrázek pomocí nástroje </a:t>
            </a:r>
            <a:r>
              <a:rPr lang="cs-CZ" sz="1300" b="1" dirty="0"/>
              <a:t>Libovolná Transformace</a:t>
            </a:r>
            <a:r>
              <a:rPr lang="cs-CZ" sz="1300" dirty="0"/>
              <a:t>, ne­můžete nijak </a:t>
            </a:r>
            <a:r>
              <a:rPr lang="cs-CZ" sz="1300" dirty="0" smtClean="0"/>
              <a:t>změnit způsob </a:t>
            </a:r>
            <a:r>
              <a:rPr lang="cs-CZ" sz="1300" dirty="0"/>
              <a:t>interpolace — stan­dardně se použije nastavení z Předvoleb. 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323528" y="3429000"/>
            <a:ext cx="2222853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Interpolace obrazu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810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51520" y="692696"/>
            <a:ext cx="103265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Historie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1520" y="260648"/>
            <a:ext cx="382585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Menu </a:t>
            </a:r>
            <a:r>
              <a:rPr lang="cs-CZ" b="1" dirty="0" err="1" smtClean="0">
                <a:solidFill>
                  <a:schemeClr val="bg1"/>
                </a:solidFill>
              </a:rPr>
              <a:t>ÚpravyPředvolbyVšeobecné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990846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VY_32_INOVACE_OVF20660_ŽIŽ</a:t>
            </a:r>
            <a:endParaRPr lang="cs-CZ" sz="1100" dirty="0"/>
          </a:p>
        </p:txBody>
      </p:sp>
      <p:sp>
        <p:nvSpPr>
          <p:cNvPr id="3" name="Obdélník 2"/>
          <p:cNvSpPr/>
          <p:nvPr/>
        </p:nvSpPr>
        <p:spPr>
          <a:xfrm>
            <a:off x="179512" y="1124744"/>
            <a:ext cx="5256584" cy="56938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400" b="1" dirty="0"/>
              <a:t>Exportovat schránku</a:t>
            </a:r>
          </a:p>
          <a:p>
            <a:endParaRPr lang="cs-CZ" sz="1400" b="1" dirty="0"/>
          </a:p>
          <a:p>
            <a:r>
              <a:rPr lang="cs-CZ" sz="1400" dirty="0"/>
              <a:t>Toto nastavení umožňuje zachovat ve schránce kopírované čás­ti obrazu i po zavření </a:t>
            </a:r>
            <a:r>
              <a:rPr lang="cs-CZ" sz="1400" dirty="0" err="1"/>
              <a:t>Photoshopu</a:t>
            </a:r>
            <a:r>
              <a:rPr lang="cs-CZ" sz="1400" dirty="0"/>
              <a:t> a vkládat je do dokumentů v jiných aplikacích. </a:t>
            </a:r>
            <a:r>
              <a:rPr lang="cs-CZ" sz="1400" dirty="0" smtClean="0"/>
              <a:t>Tento </a:t>
            </a:r>
            <a:r>
              <a:rPr lang="cs-CZ" sz="1400" dirty="0"/>
              <a:t>proces může udržovat ve schránce veliké množství obrazových dat a může mít za následek jistou prodlevu, když se </a:t>
            </a:r>
            <a:r>
              <a:rPr lang="cs-CZ" sz="1400" dirty="0" smtClean="0"/>
              <a:t>přepnete </a:t>
            </a:r>
            <a:r>
              <a:rPr lang="cs-CZ" sz="1400" dirty="0"/>
              <a:t>do jiného programu. </a:t>
            </a:r>
          </a:p>
          <a:p>
            <a:endParaRPr lang="cs-CZ" sz="1400" dirty="0"/>
          </a:p>
          <a:p>
            <a:r>
              <a:rPr lang="cs-CZ" sz="1400" dirty="0"/>
              <a:t>Doporučuje se nechat tuto předvolbu nezatrženou. I s nezaškrtnutou </a:t>
            </a:r>
            <a:r>
              <a:rPr lang="cs-CZ" sz="1400" dirty="0" smtClean="0"/>
              <a:t>položkou </a:t>
            </a:r>
            <a:r>
              <a:rPr lang="cs-CZ" sz="1400" dirty="0"/>
              <a:t>můžete samozřejmě kopírovat a vkládat data v samotném </a:t>
            </a:r>
            <a:r>
              <a:rPr lang="cs-CZ" sz="1400" dirty="0" err="1"/>
              <a:t>Photoshopu</a:t>
            </a:r>
            <a:r>
              <a:rPr lang="cs-CZ" sz="1400" dirty="0"/>
              <a:t>. (Mnohdy jsou zkopírovaná data příliš velká a uvidíte hlášení „export do schránky se </a:t>
            </a:r>
            <a:r>
              <a:rPr lang="cs-CZ" sz="1400" dirty="0" smtClean="0"/>
              <a:t>nezdařil</a:t>
            </a:r>
            <a:r>
              <a:rPr lang="cs-CZ" sz="1400" dirty="0"/>
              <a:t>", který slouží hlavně k vašemu zpomalení při pohybu mezi programy). </a:t>
            </a:r>
          </a:p>
          <a:p>
            <a:r>
              <a:rPr lang="cs-CZ" sz="1400" dirty="0"/>
              <a:t> 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1400" b="1" dirty="0"/>
              <a:t>Záznam Historie 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400" b="1" dirty="0"/>
          </a:p>
          <a:p>
            <a:r>
              <a:rPr lang="cs-CZ" sz="1400" dirty="0"/>
              <a:t>Tato předvolba umožňuje ukládat záznam toho, co jste na obrázku přesně provedli. Informace můžeme ukládat jako soubor </a:t>
            </a:r>
            <a:r>
              <a:rPr lang="cs-CZ" sz="1400" dirty="0" err="1"/>
              <a:t>metadat</a:t>
            </a:r>
            <a:r>
              <a:rPr lang="cs-CZ" sz="1400" dirty="0"/>
              <a:t>, nebo jako samostatný textový soubor, příp. obojí.</a:t>
            </a:r>
          </a:p>
          <a:p>
            <a:endParaRPr lang="cs-CZ" sz="1400" dirty="0"/>
          </a:p>
          <a:p>
            <a:r>
              <a:rPr lang="cs-CZ" sz="1400" dirty="0"/>
              <a:t>Tip: Volba Detailní, </a:t>
            </a:r>
            <a:r>
              <a:rPr lang="cs-CZ" sz="1400" dirty="0" err="1"/>
              <a:t>zachovávává</a:t>
            </a:r>
            <a:r>
              <a:rPr lang="cs-CZ" sz="1400" dirty="0"/>
              <a:t> velmi </a:t>
            </a:r>
            <a:r>
              <a:rPr lang="cs-CZ" sz="1400" dirty="0" smtClean="0"/>
              <a:t>detailní </a:t>
            </a:r>
            <a:r>
              <a:rPr lang="cs-CZ" sz="1400" dirty="0"/>
              <a:t>záznam všeho, co jsme zahrnuli do obrázku, např. typ použitého filtru nebo nastavení korekce</a:t>
            </a:r>
            <a:r>
              <a:rPr lang="cs-CZ" sz="1400" dirty="0" smtClean="0"/>
              <a:t>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25" r="36814" b="16717"/>
          <a:stretch/>
        </p:blipFill>
        <p:spPr bwMode="auto">
          <a:xfrm>
            <a:off x="5539780" y="2204864"/>
            <a:ext cx="3496716" cy="3529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6492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1520" y="260648"/>
            <a:ext cx="494712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Menu </a:t>
            </a:r>
            <a:r>
              <a:rPr lang="cs-CZ" b="1" dirty="0" err="1" smtClean="0">
                <a:solidFill>
                  <a:schemeClr val="bg1"/>
                </a:solidFill>
              </a:rPr>
              <a:t>ÚpravyPředvolbyZpracování</a:t>
            </a:r>
            <a:r>
              <a:rPr lang="cs-CZ" b="1" dirty="0" smtClean="0">
                <a:solidFill>
                  <a:schemeClr val="bg1"/>
                </a:solidFill>
              </a:rPr>
              <a:t> </a:t>
            </a:r>
            <a:r>
              <a:rPr lang="cs-CZ" b="1" dirty="0" smtClean="0">
                <a:solidFill>
                  <a:schemeClr val="bg1"/>
                </a:solidFill>
              </a:rPr>
              <a:t>souborů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990846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VY_32_INOVACE_OVF20660_ŽIŽ</a:t>
            </a:r>
            <a:endParaRPr lang="cs-CZ" sz="11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9197" y="813038"/>
            <a:ext cx="3519227" cy="2471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79986" y="836712"/>
            <a:ext cx="4176464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400" b="1" dirty="0"/>
              <a:t>Náhledy obrazu</a:t>
            </a:r>
            <a:r>
              <a:rPr lang="cs-CZ" sz="1400" dirty="0"/>
              <a:t> </a:t>
            </a:r>
          </a:p>
          <a:p>
            <a:r>
              <a:rPr lang="cs-CZ" sz="1400" dirty="0" smtClean="0"/>
              <a:t>Umožňuje </a:t>
            </a:r>
            <a:r>
              <a:rPr lang="cs-CZ" sz="1400" dirty="0"/>
              <a:t>ukládat malé verze obrázků jako </a:t>
            </a:r>
            <a:r>
              <a:rPr lang="cs-CZ" sz="1400" dirty="0" smtClean="0"/>
              <a:t>náhledy </a:t>
            </a:r>
            <a:r>
              <a:rPr lang="cs-CZ" sz="1400" dirty="0"/>
              <a:t>nebo ikony v operačním systému </a:t>
            </a:r>
            <a:r>
              <a:rPr lang="cs-CZ" sz="1400" dirty="0" smtClean="0"/>
              <a:t>našeho </a:t>
            </a:r>
            <a:r>
              <a:rPr lang="cs-CZ" sz="1400" dirty="0"/>
              <a:t>počítače. Tato předvolba nemá nic společného s </a:t>
            </a:r>
            <a:r>
              <a:rPr lang="cs-CZ" sz="1400" dirty="0" smtClean="0"/>
              <a:t>náhledy </a:t>
            </a:r>
            <a:r>
              <a:rPr lang="cs-CZ" sz="1400" dirty="0"/>
              <a:t>generovanými prohlížečem souborů.</a:t>
            </a:r>
          </a:p>
          <a:p>
            <a:r>
              <a:rPr lang="cs-CZ" sz="1400" b="1" dirty="0"/>
              <a:t> </a:t>
            </a:r>
            <a:endParaRPr lang="cs-CZ" sz="1400" b="1" dirty="0" smtClean="0"/>
          </a:p>
          <a:p>
            <a:endParaRPr lang="cs-CZ" sz="14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400" b="1" dirty="0"/>
              <a:t>Ignorovat </a:t>
            </a:r>
            <a:r>
              <a:rPr lang="cs-CZ" sz="1400" b="1" dirty="0" err="1"/>
              <a:t>tag</a:t>
            </a:r>
            <a:r>
              <a:rPr lang="cs-CZ" sz="1400" b="1" dirty="0"/>
              <a:t> profilu </a:t>
            </a:r>
            <a:r>
              <a:rPr lang="cs-CZ" sz="1400" b="1" dirty="0" smtClean="0"/>
              <a:t>EXIF</a:t>
            </a:r>
          </a:p>
          <a:p>
            <a:r>
              <a:rPr lang="cs-CZ" sz="1400" dirty="0" smtClean="0"/>
              <a:t>Barevné </a:t>
            </a:r>
            <a:r>
              <a:rPr lang="cs-CZ" sz="1400" dirty="0" err="1"/>
              <a:t>tagy</a:t>
            </a:r>
            <a:r>
              <a:rPr lang="cs-CZ" sz="1400" dirty="0"/>
              <a:t> </a:t>
            </a:r>
            <a:r>
              <a:rPr lang="cs-CZ" sz="1400" dirty="0" smtClean="0"/>
              <a:t>dávají smysl </a:t>
            </a:r>
            <a:r>
              <a:rPr lang="cs-CZ" sz="1400" dirty="0"/>
              <a:t>číselným hodnotám v digitálním obrazu, takže vzhled obrázku je konzistentní na počítačích s různým řízením barev.</a:t>
            </a:r>
          </a:p>
          <a:p>
            <a:endParaRPr lang="cs-CZ" sz="1400" dirty="0" smtClean="0"/>
          </a:p>
          <a:p>
            <a:r>
              <a:rPr lang="cs-CZ" sz="1400" dirty="0" smtClean="0"/>
              <a:t>Digitální </a:t>
            </a:r>
            <a:r>
              <a:rPr lang="cs-CZ" sz="1400" dirty="0"/>
              <a:t>aparáty zpravidla automaticky přiřazují obrázku barevný profil </a:t>
            </a:r>
            <a:r>
              <a:rPr lang="cs-CZ" sz="1400" dirty="0" err="1"/>
              <a:t>sRGB</a:t>
            </a:r>
            <a:r>
              <a:rPr lang="cs-CZ" sz="1400" dirty="0"/>
              <a:t>, který představuje korektní </a:t>
            </a:r>
            <a:r>
              <a:rPr lang="cs-CZ" sz="1400" dirty="0" smtClean="0"/>
              <a:t>interpretaci </a:t>
            </a:r>
            <a:r>
              <a:rPr lang="cs-CZ" sz="1400" dirty="0"/>
              <a:t>obrazů produkovaných </a:t>
            </a:r>
            <a:r>
              <a:rPr lang="cs-CZ" sz="1400" dirty="0" smtClean="0"/>
              <a:t>fotoaparátem.Pokud </a:t>
            </a:r>
            <a:r>
              <a:rPr lang="cs-CZ" sz="1400" dirty="0"/>
              <a:t>zjistíme, že jiný barevný profil (jako např. Adobe RGB) je nejvhodnější pro naše obrázky, můžeme </a:t>
            </a:r>
            <a:r>
              <a:rPr lang="cs-CZ" sz="1400" dirty="0" smtClean="0"/>
              <a:t>předvolbu </a:t>
            </a:r>
            <a:r>
              <a:rPr lang="cs-CZ" sz="1400" dirty="0"/>
              <a:t>Ignorovat </a:t>
            </a:r>
            <a:r>
              <a:rPr lang="cs-CZ" sz="1400" dirty="0" err="1" smtClean="0"/>
              <a:t>tag</a:t>
            </a:r>
            <a:endParaRPr lang="cs-CZ" sz="1400" dirty="0" smtClean="0"/>
          </a:p>
          <a:p>
            <a:r>
              <a:rPr lang="cs-CZ" sz="1400" dirty="0" smtClean="0"/>
              <a:t> </a:t>
            </a:r>
            <a:r>
              <a:rPr lang="cs-CZ" sz="1400" dirty="0"/>
              <a:t>profilu EXIF zaškrtnout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33696" y="3488809"/>
            <a:ext cx="4219347" cy="31085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400" dirty="0"/>
              <a:t> </a:t>
            </a:r>
            <a:r>
              <a:rPr lang="cs-CZ" sz="1400" b="1" dirty="0"/>
              <a:t>Dotaz před uložení souboru TIFF s </a:t>
            </a:r>
            <a:r>
              <a:rPr lang="cs-CZ" sz="1400" b="1" dirty="0" smtClean="0"/>
              <a:t>vrstvami</a:t>
            </a:r>
            <a:r>
              <a:rPr lang="cs-CZ" sz="1400" dirty="0" smtClean="0"/>
              <a:t> </a:t>
            </a:r>
            <a:endParaRPr lang="cs-CZ" sz="1400" dirty="0"/>
          </a:p>
          <a:p>
            <a:r>
              <a:rPr lang="cs-CZ" sz="1400" dirty="0"/>
              <a:t>Dříve bylo možné ukládat vrstvy </a:t>
            </a:r>
            <a:r>
              <a:rPr lang="cs-CZ" sz="1400" dirty="0" smtClean="0"/>
              <a:t>pouze </a:t>
            </a:r>
            <a:r>
              <a:rPr lang="cs-CZ" sz="1400" dirty="0"/>
              <a:t>v nativním formátu </a:t>
            </a:r>
            <a:r>
              <a:rPr lang="cs-CZ" sz="1400" dirty="0" err="1"/>
              <a:t>Photoshopu</a:t>
            </a:r>
            <a:r>
              <a:rPr lang="cs-CZ" sz="1400" dirty="0"/>
              <a:t> </a:t>
            </a:r>
            <a:r>
              <a:rPr lang="cs-CZ" sz="1400" dirty="0" smtClean="0"/>
              <a:t> </a:t>
            </a:r>
            <a:r>
              <a:rPr lang="cs-CZ" sz="1400" dirty="0"/>
              <a:t>PSD. Nyní </a:t>
            </a:r>
            <a:r>
              <a:rPr lang="cs-CZ" sz="1400" dirty="0" smtClean="0"/>
              <a:t>podporuje </a:t>
            </a:r>
            <a:r>
              <a:rPr lang="cs-CZ" sz="1400" dirty="0"/>
              <a:t>vrstvy také specifikace TIFF.</a:t>
            </a:r>
          </a:p>
          <a:p>
            <a:r>
              <a:rPr lang="cs-CZ" sz="1400" dirty="0"/>
              <a:t>Avšak mnoho DTP pracovníků v před­tiskové přípravě stále používá jednovrstvé (sloučené) TIFF (EPS) soubory, aby </a:t>
            </a:r>
            <a:r>
              <a:rPr lang="cs-CZ" sz="1400" dirty="0" smtClean="0"/>
              <a:t>minimalizovali </a:t>
            </a:r>
            <a:r>
              <a:rPr lang="cs-CZ" sz="1400" dirty="0"/>
              <a:t>možné nejasnosti ve výsledném </a:t>
            </a:r>
            <a:r>
              <a:rPr lang="cs-CZ" sz="1400" dirty="0" smtClean="0"/>
              <a:t>produktu</a:t>
            </a:r>
            <a:r>
              <a:rPr lang="cs-CZ" sz="1400" dirty="0"/>
              <a:t>. </a:t>
            </a:r>
          </a:p>
          <a:p>
            <a:endParaRPr lang="cs-CZ" sz="14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400" b="1" dirty="0"/>
              <a:t>Maximalizovat kompatibilitu souborů PSD </a:t>
            </a:r>
            <a:endParaRPr lang="cs-CZ" sz="1400" dirty="0"/>
          </a:p>
          <a:p>
            <a:r>
              <a:rPr lang="cs-CZ" sz="1400" dirty="0" smtClean="0"/>
              <a:t>Tato </a:t>
            </a:r>
            <a:r>
              <a:rPr lang="cs-CZ" sz="1400" dirty="0"/>
              <a:t>volba </a:t>
            </a:r>
            <a:r>
              <a:rPr lang="cs-CZ" sz="1400" dirty="0" smtClean="0"/>
              <a:t>určuje</a:t>
            </a:r>
            <a:r>
              <a:rPr lang="cs-CZ" sz="1400" dirty="0"/>
              <a:t>, zda bude </a:t>
            </a:r>
            <a:r>
              <a:rPr lang="cs-CZ" sz="1400" dirty="0" err="1"/>
              <a:t>Photoshop</a:t>
            </a:r>
            <a:r>
              <a:rPr lang="cs-CZ" sz="1400" dirty="0"/>
              <a:t> při ukládání obsahovat skrytou složenou vrstvu spolu s běžnými </a:t>
            </a:r>
            <a:r>
              <a:rPr lang="cs-CZ" sz="1400" dirty="0" smtClean="0"/>
              <a:t>vrstvami</a:t>
            </a:r>
            <a:r>
              <a:rPr lang="cs-CZ" sz="1400" dirty="0"/>
              <a:t>. Složená vrstva reprezentuje vzhled obrázku při </a:t>
            </a:r>
            <a:r>
              <a:rPr lang="cs-CZ" sz="1400" dirty="0" smtClean="0"/>
              <a:t>sloučení </a:t>
            </a:r>
            <a:r>
              <a:rPr lang="cs-CZ" sz="1400" dirty="0"/>
              <a:t>všech vrstev do jedné</a:t>
            </a:r>
            <a:r>
              <a:rPr lang="cs-CZ" sz="1400" dirty="0" smtClean="0"/>
              <a:t>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2497130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6990846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VY_32_INOVACE_OVF20660_ŽIŽ</a:t>
            </a:r>
            <a:endParaRPr lang="cs-CZ" sz="11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088" y="1143000"/>
            <a:ext cx="85058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251520" y="260648"/>
            <a:ext cx="332411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Menu </a:t>
            </a:r>
            <a:r>
              <a:rPr lang="cs-CZ" b="1" dirty="0" err="1" smtClean="0">
                <a:solidFill>
                  <a:schemeClr val="bg1"/>
                </a:solidFill>
              </a:rPr>
              <a:t>ÚpravyPředvolbyVýkon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259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6990846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VY_32_INOVACE_OVF20660_ŽIŽ</a:t>
            </a:r>
            <a:endParaRPr lang="cs-CZ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260648"/>
            <a:ext cx="332411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Menu </a:t>
            </a:r>
            <a:r>
              <a:rPr lang="cs-CZ" b="1" dirty="0" err="1" smtClean="0">
                <a:solidFill>
                  <a:schemeClr val="bg1"/>
                </a:solidFill>
              </a:rPr>
              <a:t>ÚpravyPředvolbyVýkon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830317"/>
            <a:ext cx="8640960" cy="5863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500" b="1" dirty="0"/>
              <a:t>Využití paměti</a:t>
            </a:r>
            <a:r>
              <a:rPr lang="cs-CZ" sz="1500" dirty="0"/>
              <a:t> </a:t>
            </a:r>
            <a:endParaRPr lang="cs-CZ" sz="1500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sz="1500" dirty="0"/>
          </a:p>
          <a:p>
            <a:r>
              <a:rPr lang="cs-CZ" sz="1500" dirty="0"/>
              <a:t>T</a:t>
            </a:r>
            <a:r>
              <a:rPr lang="cs-CZ" sz="1500" dirty="0" smtClean="0"/>
              <a:t>ento </a:t>
            </a:r>
            <a:r>
              <a:rPr lang="cs-CZ" sz="1500" dirty="0"/>
              <a:t>oddíl nás informuje o množství RAM (anglicky </a:t>
            </a:r>
            <a:r>
              <a:rPr lang="cs-CZ" sz="1500" dirty="0" err="1" smtClean="0"/>
              <a:t>randomaccess</a:t>
            </a:r>
            <a:r>
              <a:rPr lang="cs-CZ" sz="1500" dirty="0" smtClean="0"/>
              <a:t> </a:t>
            </a:r>
            <a:r>
              <a:rPr lang="cs-CZ" sz="1500" dirty="0" err="1"/>
              <a:t>memory</a:t>
            </a:r>
            <a:r>
              <a:rPr lang="cs-CZ" sz="1500" dirty="0"/>
              <a:t>, paměť s přímým přístupem) kterou máme k dispozici a kolik RAM je maximálně vyhrazeno </a:t>
            </a:r>
            <a:r>
              <a:rPr lang="cs-CZ" sz="1500" dirty="0" err="1" smtClean="0"/>
              <a:t>Photoshopu</a:t>
            </a:r>
            <a:r>
              <a:rPr lang="cs-CZ" sz="1500" dirty="0" smtClean="0"/>
              <a:t>). Tento </a:t>
            </a:r>
            <a:r>
              <a:rPr lang="cs-CZ" sz="1500" dirty="0"/>
              <a:t>údaj nemusí </a:t>
            </a:r>
            <a:r>
              <a:rPr lang="cs-CZ" sz="1500" dirty="0" smtClean="0"/>
              <a:t>odpovídat </a:t>
            </a:r>
            <a:r>
              <a:rPr lang="cs-CZ" sz="1500" dirty="0"/>
              <a:t>aktuální situaci, protože operační systém Windows využívá dynamické přidělování </a:t>
            </a:r>
            <a:r>
              <a:rPr lang="cs-CZ" sz="1500" dirty="0" smtClean="0"/>
              <a:t>paměti.</a:t>
            </a:r>
          </a:p>
          <a:p>
            <a:endParaRPr lang="cs-CZ" sz="1500" dirty="0"/>
          </a:p>
          <a:p>
            <a:r>
              <a:rPr lang="cs-CZ" sz="1500" b="1" dirty="0"/>
              <a:t>Doporučení </a:t>
            </a:r>
            <a:r>
              <a:rPr lang="cs-CZ" sz="1500" b="1" dirty="0" smtClean="0"/>
              <a:t>: </a:t>
            </a:r>
          </a:p>
          <a:p>
            <a:r>
              <a:rPr lang="cs-CZ" sz="1500" dirty="0" smtClean="0"/>
              <a:t>Doporučuje </a:t>
            </a:r>
            <a:r>
              <a:rPr lang="cs-CZ" sz="1500" dirty="0"/>
              <a:t>se využívat cca 90 % </a:t>
            </a:r>
            <a:r>
              <a:rPr lang="cs-CZ" sz="1500" dirty="0" smtClean="0"/>
              <a:t>volné </a:t>
            </a:r>
            <a:r>
              <a:rPr lang="cs-CZ" sz="1500" dirty="0"/>
              <a:t>paměti. </a:t>
            </a:r>
            <a:r>
              <a:rPr lang="cs-CZ" sz="1500" dirty="0" smtClean="0"/>
              <a:t>Jeli </a:t>
            </a:r>
            <a:r>
              <a:rPr lang="cs-CZ" sz="1500" dirty="0"/>
              <a:t>spuštěno mnoho programů nebo </a:t>
            </a:r>
            <a:r>
              <a:rPr lang="cs-CZ" sz="1500" dirty="0" smtClean="0"/>
              <a:t>jeli </a:t>
            </a:r>
            <a:r>
              <a:rPr lang="cs-CZ" sz="1500" dirty="0"/>
              <a:t>odezva systému příliš </a:t>
            </a:r>
            <a:r>
              <a:rPr lang="cs-CZ" sz="1500" dirty="0" smtClean="0"/>
              <a:t>pomalá</a:t>
            </a:r>
            <a:r>
              <a:rPr lang="cs-CZ" sz="1500" dirty="0"/>
              <a:t>, je rovněž vhodné snížit počet spuštěných programů. Vždy je samozřejmě žádoucí instalovat více RAM, které s editorem </a:t>
            </a:r>
            <a:r>
              <a:rPr lang="cs-CZ" sz="1500" dirty="0" err="1"/>
              <a:t>Photoshop</a:t>
            </a:r>
            <a:r>
              <a:rPr lang="cs-CZ" sz="1500" dirty="0"/>
              <a:t> nikdy nebudete mít dost, zvláště při úpravě obrázků v 16bitovém režimu</a:t>
            </a:r>
            <a:r>
              <a:rPr lang="cs-CZ" sz="1500" dirty="0" smtClean="0"/>
              <a:t>.</a:t>
            </a:r>
          </a:p>
          <a:p>
            <a:endParaRPr lang="cs-CZ" sz="1500" dirty="0" smtClean="0"/>
          </a:p>
          <a:p>
            <a:endParaRPr lang="cs-CZ" sz="15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 smtClean="0"/>
              <a:t>Historie a vyrovnávací paměť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 smtClean="0"/>
              <a:t>Historie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500" b="1" dirty="0"/>
          </a:p>
          <a:p>
            <a:r>
              <a:rPr lang="cs-CZ" sz="1500" dirty="0" smtClean="0"/>
              <a:t>Umožňuje </a:t>
            </a:r>
            <a:r>
              <a:rPr lang="cs-CZ" sz="1500" dirty="0"/>
              <a:t>posunovat se dozadu </a:t>
            </a:r>
            <a:r>
              <a:rPr lang="cs-CZ" sz="1500" dirty="0" smtClean="0"/>
              <a:t>jednotlivými </a:t>
            </a:r>
            <a:r>
              <a:rPr lang="cs-CZ" sz="1500" dirty="0"/>
              <a:t>kroky editace a změn.</a:t>
            </a:r>
          </a:p>
          <a:p>
            <a:r>
              <a:rPr lang="cs-CZ" sz="1500" b="1" dirty="0" smtClean="0"/>
              <a:t>Každá </a:t>
            </a:r>
            <a:r>
              <a:rPr lang="cs-CZ" sz="1500" b="1" dirty="0"/>
              <a:t>jednotlivá změna, jako např. úprava tonální korekce, velikost stopy štětce nebo změna velikosti obrázku je změnou historie</a:t>
            </a:r>
            <a:r>
              <a:rPr lang="cs-CZ" sz="1500" b="1" dirty="0" smtClean="0"/>
              <a:t>.</a:t>
            </a:r>
          </a:p>
          <a:p>
            <a:endParaRPr lang="cs-CZ" sz="1500" b="1" dirty="0"/>
          </a:p>
          <a:p>
            <a:r>
              <a:rPr lang="cs-CZ" sz="1500" dirty="0" smtClean="0"/>
              <a:t>Historie </a:t>
            </a:r>
            <a:r>
              <a:rPr lang="cs-CZ" sz="1500" dirty="0"/>
              <a:t>poskytuje obrovskou pružnost, jak se </a:t>
            </a:r>
            <a:r>
              <a:rPr lang="cs-CZ" sz="1500" dirty="0" smtClean="0"/>
              <a:t>vyhnout </a:t>
            </a:r>
            <a:r>
              <a:rPr lang="cs-CZ" sz="1500" dirty="0"/>
              <a:t>chybám, které se během úprav objevují, a jak je vzít zpět. Standardní počet kroků je 20, maximální počet záznamů v historii je </a:t>
            </a:r>
            <a:r>
              <a:rPr lang="cs-CZ" sz="1500" b="1" dirty="0"/>
              <a:t>1000 kroků</a:t>
            </a:r>
            <a:r>
              <a:rPr lang="cs-CZ" sz="1500" dirty="0"/>
              <a:t>.</a:t>
            </a:r>
          </a:p>
          <a:p>
            <a:r>
              <a:rPr lang="cs-CZ" sz="1500" dirty="0" smtClean="0"/>
              <a:t>Maximální </a:t>
            </a:r>
            <a:r>
              <a:rPr lang="cs-CZ" sz="1500" dirty="0"/>
              <a:t>počet záznamů v historii závisí na velikosti obrázku, </a:t>
            </a:r>
            <a:r>
              <a:rPr lang="cs-CZ" sz="1500" dirty="0" smtClean="0"/>
              <a:t>kapacitě </a:t>
            </a:r>
            <a:r>
              <a:rPr lang="cs-CZ" sz="1500" dirty="0"/>
              <a:t>RAM paměti a na velikosti odkládacího prostoru, resp. množství volného místa na disku. </a:t>
            </a:r>
          </a:p>
        </p:txBody>
      </p:sp>
    </p:spTree>
    <p:extLst>
      <p:ext uri="{BB962C8B-B14F-4D97-AF65-F5344CB8AC3E}">
        <p14:creationId xmlns:p14="http://schemas.microsoft.com/office/powerpoint/2010/main" xmlns="" val="587144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1520" y="260648"/>
            <a:ext cx="332411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Menu </a:t>
            </a:r>
            <a:r>
              <a:rPr lang="cs-CZ" b="1" dirty="0" err="1" smtClean="0">
                <a:solidFill>
                  <a:schemeClr val="bg1"/>
                </a:solidFill>
              </a:rPr>
              <a:t>ÚpravyPředvolbyVýkon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990846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VY_32_INOVACE_OVF20660_ŽIŽ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251520" y="898842"/>
            <a:ext cx="8172400" cy="550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600" b="1" dirty="0"/>
              <a:t>Vyrovnávací paměť </a:t>
            </a:r>
            <a:endParaRPr lang="cs-CZ" sz="1600" b="1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sz="1600" b="1" dirty="0"/>
          </a:p>
          <a:p>
            <a:r>
              <a:rPr lang="cs-CZ" sz="1600" dirty="0" smtClean="0"/>
              <a:t>Zvyšuje </a:t>
            </a:r>
            <a:r>
              <a:rPr lang="cs-CZ" sz="1600" dirty="0"/>
              <a:t>rych­lost zpracovávání velkých obrázků, ukládá několik menších verzí obrázku v rozdílných procentech zvětšení (např. 25%,33,3%, 50% a 66,7%) při změně zobrazení obrázku používá </a:t>
            </a:r>
            <a:r>
              <a:rPr lang="cs-CZ" sz="1600" dirty="0" err="1"/>
              <a:t>Photoshop</a:t>
            </a:r>
            <a:r>
              <a:rPr lang="cs-CZ" sz="1600" dirty="0"/>
              <a:t> jeho menší verze a rychleji obnovuje zobrazení. </a:t>
            </a:r>
            <a:endParaRPr lang="cs-CZ" sz="1600" dirty="0" smtClean="0"/>
          </a:p>
          <a:p>
            <a:r>
              <a:rPr lang="cs-CZ" sz="1600" b="1" dirty="0" smtClean="0"/>
              <a:t>Pro </a:t>
            </a:r>
            <a:r>
              <a:rPr lang="cs-CZ" sz="1600" b="1" dirty="0"/>
              <a:t>většinu obrázků jsou postačující 4 úrovně. </a:t>
            </a:r>
          </a:p>
          <a:p>
            <a:pPr lvl="0"/>
            <a:endParaRPr lang="cs-CZ" sz="1600" dirty="0" smtClean="0"/>
          </a:p>
          <a:p>
            <a:pPr lvl="0"/>
            <a:r>
              <a:rPr lang="cs-CZ" sz="1600" dirty="0" smtClean="0"/>
              <a:t>Pokud </a:t>
            </a:r>
            <a:r>
              <a:rPr lang="cs-CZ" sz="1600" dirty="0"/>
              <a:t>pracujeme na skutečně velkých obráz­cích a </a:t>
            </a:r>
            <a:r>
              <a:rPr lang="cs-CZ" sz="1600" dirty="0" err="1" smtClean="0"/>
              <a:t>mámeli</a:t>
            </a:r>
            <a:r>
              <a:rPr lang="cs-CZ" sz="1600" dirty="0" smtClean="0"/>
              <a:t> </a:t>
            </a:r>
            <a:r>
              <a:rPr lang="cs-CZ" sz="1600" dirty="0"/>
              <a:t>dostatek paměti RAM, můžeme počet úrovní zvýšit na </a:t>
            </a:r>
            <a:r>
              <a:rPr lang="cs-CZ" sz="1600" b="1" dirty="0"/>
              <a:t>6</a:t>
            </a:r>
            <a:r>
              <a:rPr lang="cs-CZ" sz="1600" dirty="0"/>
              <a:t>, </a:t>
            </a:r>
            <a:r>
              <a:rPr lang="cs-CZ" sz="1600" b="1" dirty="0"/>
              <a:t>maximálně však na 8</a:t>
            </a:r>
            <a:r>
              <a:rPr lang="cs-CZ" sz="1600" dirty="0" smtClean="0"/>
              <a:t>.</a:t>
            </a:r>
            <a:endParaRPr lang="cs-CZ" sz="1600" b="1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sz="1600" b="1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sz="1600" b="1" dirty="0"/>
          </a:p>
          <a:p>
            <a:pPr marL="285750" indent="-285750">
              <a:buFont typeface="Wingdings" pitchFamily="2" charset="2"/>
              <a:buChar char="q"/>
            </a:pPr>
            <a:endParaRPr lang="cs-CZ" sz="1600" b="1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b="1" dirty="0" smtClean="0"/>
              <a:t>Odkládací </a:t>
            </a:r>
            <a:r>
              <a:rPr lang="cs-CZ" sz="1600" b="1" dirty="0"/>
              <a:t>disky </a:t>
            </a:r>
            <a:endParaRPr lang="cs-CZ" sz="1600" b="1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sz="1600" b="1" dirty="0"/>
          </a:p>
          <a:p>
            <a:r>
              <a:rPr lang="cs-CZ" sz="1600" dirty="0" smtClean="0"/>
              <a:t>V</a:t>
            </a:r>
            <a:r>
              <a:rPr lang="cs-CZ" sz="1600" dirty="0"/>
              <a:t> okamžiku, kdy </a:t>
            </a:r>
            <a:r>
              <a:rPr lang="cs-CZ" sz="1600" dirty="0" err="1"/>
              <a:t>Photoshop</a:t>
            </a:r>
            <a:r>
              <a:rPr lang="cs-CZ" sz="1600" dirty="0"/>
              <a:t> zaplní stanovený rozsah paměti RAM, </a:t>
            </a:r>
          </a:p>
          <a:p>
            <a:r>
              <a:rPr lang="cs-CZ" sz="1600" dirty="0"/>
              <a:t>( nejrychlejší paměť v našem počítači), používá jako od­kládací paměť prázdný prostor na pevném disku. Prostřednictvím této volby můžeme vybrat </a:t>
            </a:r>
            <a:r>
              <a:rPr lang="cs-CZ" sz="1600" b="1" dirty="0"/>
              <a:t>až 4 odkládací disky</a:t>
            </a:r>
            <a:r>
              <a:rPr lang="cs-CZ" sz="1600" dirty="0"/>
              <a:t>, které může </a:t>
            </a:r>
            <a:r>
              <a:rPr lang="cs-CZ" sz="1600" dirty="0" err="1"/>
              <a:t>Photoshop</a:t>
            </a:r>
            <a:r>
              <a:rPr lang="cs-CZ" sz="1600" dirty="0"/>
              <a:t> využívat. Jako první vždy přiřazujeme náš nejrychlejší disk s největším volným místem.</a:t>
            </a:r>
          </a:p>
          <a:p>
            <a:endParaRPr lang="cs-CZ" sz="1600" dirty="0" smtClean="0"/>
          </a:p>
          <a:p>
            <a:r>
              <a:rPr lang="cs-CZ" sz="1600" b="1" dirty="0" smtClean="0"/>
              <a:t>Doporučuje </a:t>
            </a:r>
            <a:r>
              <a:rPr lang="cs-CZ" sz="1600" b="1" dirty="0"/>
              <a:t>se, aby byl v paměti RAM volný minimálně pětinásobek velikosti upravovaného obrázku. </a:t>
            </a:r>
          </a:p>
        </p:txBody>
      </p:sp>
    </p:spTree>
    <p:extLst>
      <p:ext uri="{BB962C8B-B14F-4D97-AF65-F5344CB8AC3E}">
        <p14:creationId xmlns:p14="http://schemas.microsoft.com/office/powerpoint/2010/main" xmlns="" val="3777229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251520" y="260648"/>
            <a:ext cx="3516475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M</a:t>
            </a:r>
            <a:r>
              <a:rPr lang="cs-CZ" b="1" dirty="0" smtClean="0">
                <a:solidFill>
                  <a:schemeClr val="bg1"/>
                </a:solidFill>
              </a:rPr>
              <a:t>enu </a:t>
            </a:r>
            <a:r>
              <a:rPr lang="cs-CZ" b="1" dirty="0" err="1" smtClean="0">
                <a:solidFill>
                  <a:schemeClr val="bg1"/>
                </a:solidFill>
              </a:rPr>
              <a:t>ÚpravyPředvolbyK</a:t>
            </a:r>
            <a:r>
              <a:rPr lang="cs-CZ" b="1" dirty="0" err="1" smtClean="0"/>
              <a:t>urzory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990846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VY_32_INOVACE_OVF20660_ŽIŽ</a:t>
            </a:r>
            <a:endParaRPr lang="cs-CZ" sz="11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0670" y="764704"/>
            <a:ext cx="5382660" cy="244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84566" y="3766388"/>
            <a:ext cx="8574869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600" b="1" dirty="0" smtClean="0"/>
              <a:t>Kreslicí </a:t>
            </a:r>
            <a:r>
              <a:rPr lang="cs-CZ" sz="1600" b="1" dirty="0"/>
              <a:t>kurzory</a:t>
            </a:r>
          </a:p>
          <a:p>
            <a:r>
              <a:rPr lang="cs-CZ" sz="1600" dirty="0"/>
              <a:t>Při nastavení kreslicího kurzoru na normální velikost stopy štětce, uvi­díme při práci s ním kruhový kurzor (případně jiný tvar štětce odpovídající skutečně zvolené stopě). Pokud se kurzor podobá standardní ikoně štětce, nepoznáme, jak velký je štětec, </a:t>
            </a:r>
            <a:r>
              <a:rPr lang="cs-CZ" sz="1600" dirty="0" smtClean="0"/>
              <a:t>dokud </a:t>
            </a:r>
            <a:r>
              <a:rPr lang="cs-CZ" sz="1600" dirty="0"/>
              <a:t>se nedáme do malování.</a:t>
            </a:r>
          </a:p>
          <a:p>
            <a:endParaRPr lang="cs-CZ" sz="16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b="1" dirty="0" smtClean="0"/>
              <a:t>Ostatní </a:t>
            </a:r>
            <a:r>
              <a:rPr lang="cs-CZ" sz="1600" b="1" dirty="0"/>
              <a:t>kurzory </a:t>
            </a:r>
            <a:endParaRPr lang="cs-CZ" sz="1600" b="1" dirty="0" smtClean="0"/>
          </a:p>
          <a:p>
            <a:r>
              <a:rPr lang="cs-CZ" sz="1600" dirty="0" smtClean="0"/>
              <a:t>Umožňuje </a:t>
            </a:r>
            <a:r>
              <a:rPr lang="cs-CZ" sz="1600" dirty="0"/>
              <a:t>zvolit mezi standardním kurzorem, odpovídá ikoně </a:t>
            </a:r>
            <a:r>
              <a:rPr lang="cs-CZ" sz="1600" dirty="0" smtClean="0"/>
              <a:t>příslušného </a:t>
            </a:r>
            <a:r>
              <a:rPr lang="cs-CZ" sz="1600" dirty="0"/>
              <a:t>nástroje, nebo použitím zaměřovacího křížku.</a:t>
            </a:r>
          </a:p>
          <a:p>
            <a:endParaRPr lang="cs-CZ" sz="1600" b="1" dirty="0"/>
          </a:p>
          <a:p>
            <a:r>
              <a:rPr lang="cs-CZ" sz="1600" b="1" dirty="0"/>
              <a:t>Tip: Přesný křížový kurzor vždy zapnete stisknutím klávesy Caps </a:t>
            </a:r>
            <a:r>
              <a:rPr lang="cs-CZ" sz="1600" b="1" dirty="0" err="1"/>
              <a:t>Lock</a:t>
            </a:r>
            <a:r>
              <a:rPr lang="cs-CZ" sz="1600" b="1" dirty="0"/>
              <a:t>. Abyste se vrátili k přednastavenému kurzoru, stiskněte jednoduše klávesu Caps </a:t>
            </a:r>
            <a:r>
              <a:rPr lang="cs-CZ" sz="1600" b="1" dirty="0" err="1"/>
              <a:t>Lock</a:t>
            </a:r>
            <a:r>
              <a:rPr lang="cs-CZ" sz="1600" b="1" dirty="0"/>
              <a:t> ještě jednou</a:t>
            </a:r>
            <a:r>
              <a:rPr lang="cs-CZ" sz="1600" b="1" dirty="0" smtClean="0"/>
              <a:t>.</a:t>
            </a:r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59632" y="3337247"/>
            <a:ext cx="687528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/>
              <a:t>Tento panel předvoleb ovládá zobrazování kanálů a kurzorů nástrojů</a:t>
            </a:r>
            <a:r>
              <a:rPr lang="cs-CZ" sz="1600" b="1" dirty="0" smtClean="0"/>
              <a:t>.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xmlns="" val="3777229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1449</TotalTime>
  <Words>628</Words>
  <Application>Microsoft Office PowerPoint</Application>
  <PresentationFormat>Předvádění na obrazovce (4:3)</PresentationFormat>
  <Paragraphs>172</Paragraphs>
  <Slides>12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ucitel</cp:lastModifiedBy>
  <cp:revision>151</cp:revision>
  <dcterms:created xsi:type="dcterms:W3CDTF">2012-07-11T22:42:20Z</dcterms:created>
  <dcterms:modified xsi:type="dcterms:W3CDTF">2013-01-21T09:05:39Z</dcterms:modified>
</cp:coreProperties>
</file>