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73" r:id="rId2"/>
    <p:sldId id="265" r:id="rId3"/>
    <p:sldId id="266" r:id="rId4"/>
    <p:sldId id="267" r:id="rId5"/>
    <p:sldId id="268" r:id="rId6"/>
    <p:sldId id="269" r:id="rId7"/>
    <p:sldId id="270" r:id="rId8"/>
    <p:sldId id="272" r:id="rId9"/>
    <p:sldId id="271" r:id="rId10"/>
    <p:sldId id="27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737" autoAdjust="0"/>
  </p:normalViewPr>
  <p:slideViewPr>
    <p:cSldViewPr>
      <p:cViewPr varScale="1">
        <p:scale>
          <a:sx n="71" d="100"/>
          <a:sy n="71" d="100"/>
        </p:scale>
        <p:origin x="-4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7780E-C81E-4017-AF21-A417CE8D6C5D}" type="datetimeFigureOut">
              <a:rPr lang="cs-CZ" smtClean="0"/>
              <a:pPr/>
              <a:t>21.1.2013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D142A2-E94A-4BED-B215-29A7A9656A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7966692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9F10E-9C76-4B2E-805F-637C88D17E75}" type="datetimeFigureOut">
              <a:rPr lang="cs-CZ" smtClean="0"/>
              <a:pPr/>
              <a:t>21.1.2013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8D795-D4A6-4F0D-BE15-C18BF790F7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5554728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4A60-9C78-4285-BDA3-171E0D586CE6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820F8-B995-4D2F-A016-8AA7DBFA8301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DE1A-196F-405A-B3B0-A0F9D1DD24E0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13FB6-F281-4132-B32B-EE5B56963094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0111-7A0A-43DA-BD6E-80E69B3A22CC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2D15-679C-4E45-95A1-2A770F79CB8F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1B20-FF1A-4AC1-94DD-BE026DA4544C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EB432-BD03-4A56-B336-35F48DF8BB11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FDE6-945C-46DA-995B-FCB75E4317FC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2C9B-EE21-413D-A92F-F684B68C70AF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A7FC-1A23-49CB-ACC0-EF0ABCE2DFD5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8DCE1CA-B453-453F-83D1-516376782ED4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287524" y="1478389"/>
            <a:ext cx="8568952" cy="4524315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tx2"/>
                </a:solidFill>
              </a:rPr>
              <a:t>Výukový materiál v rámci projektu OPVK 1.5 Peníze středním školám</a:t>
            </a:r>
          </a:p>
          <a:p>
            <a:r>
              <a:rPr lang="cs-CZ" sz="1600" b="1" dirty="0">
                <a:solidFill>
                  <a:schemeClr val="tx2"/>
                </a:solidFill>
              </a:rPr>
              <a:t/>
            </a:r>
            <a:br>
              <a:rPr lang="cs-CZ" sz="1600" b="1" dirty="0">
                <a:solidFill>
                  <a:schemeClr val="tx2"/>
                </a:solidFill>
              </a:rPr>
            </a:br>
            <a:r>
              <a:rPr lang="cs-CZ" sz="1600" dirty="0"/>
              <a:t>Číslo projektu:		CZ.1.07/1.5.00/34.0883 </a:t>
            </a:r>
          </a:p>
          <a:p>
            <a:r>
              <a:rPr lang="cs-CZ" sz="1600" dirty="0"/>
              <a:t>Název projektu:		Rozvoj vzdělanosti</a:t>
            </a:r>
          </a:p>
          <a:p>
            <a:r>
              <a:rPr lang="cs-CZ" sz="1600" dirty="0"/>
              <a:t>Číslo šablony:   		III/2</a:t>
            </a:r>
            <a:br>
              <a:rPr lang="cs-CZ" sz="1600" dirty="0"/>
            </a:br>
            <a:r>
              <a:rPr lang="cs-CZ" sz="1600" dirty="0"/>
              <a:t>Datum vytvoření:	</a:t>
            </a:r>
            <a:r>
              <a:rPr lang="cs-CZ" sz="1600" dirty="0" smtClean="0"/>
              <a:t>	</a:t>
            </a:r>
            <a:r>
              <a:rPr lang="cs-CZ" sz="1600" dirty="0" smtClean="0"/>
              <a:t>9. </a:t>
            </a:r>
            <a:r>
              <a:rPr lang="cs-CZ" sz="1600" dirty="0" smtClean="0"/>
              <a:t>11. 2012</a:t>
            </a: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/>
              <a:t>Autor:			</a:t>
            </a:r>
            <a:r>
              <a:rPr lang="cs-CZ" sz="1600" dirty="0" err="1" smtClean="0"/>
              <a:t>MgA</a:t>
            </a:r>
            <a:r>
              <a:rPr lang="cs-CZ" sz="1600" dirty="0" smtClean="0"/>
              <a:t>. Jiří Žižka</a:t>
            </a: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/>
              <a:t>Určeno pro předmět:       </a:t>
            </a:r>
            <a:r>
              <a:rPr lang="cs-CZ" sz="1600" dirty="0" smtClean="0"/>
              <a:t>	Odborný výcvik </a:t>
            </a: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/>
              <a:t>Tematická </a:t>
            </a:r>
            <a:r>
              <a:rPr lang="cs-CZ" sz="1600" dirty="0" smtClean="0"/>
              <a:t>oblast:		</a:t>
            </a:r>
            <a:r>
              <a:rPr lang="cs-CZ" sz="1600" dirty="0" smtClean="0"/>
              <a:t>Porovnání </a:t>
            </a:r>
            <a:r>
              <a:rPr lang="cs-CZ" sz="1600" dirty="0"/>
              <a:t>klasické a digitální fotografie, 2. roč.</a:t>
            </a:r>
          </a:p>
          <a:p>
            <a:endParaRPr lang="cs-CZ" sz="1600" dirty="0"/>
          </a:p>
          <a:p>
            <a:r>
              <a:rPr lang="cs-CZ" sz="1600" dirty="0" smtClean="0"/>
              <a:t>Obor </a:t>
            </a:r>
            <a:r>
              <a:rPr lang="cs-CZ" sz="1600" dirty="0"/>
              <a:t>vzdělání:		</a:t>
            </a:r>
            <a:r>
              <a:rPr lang="cs-CZ" sz="1600" dirty="0" smtClean="0"/>
              <a:t> Fotograf (34-56-L/01), 2. </a:t>
            </a:r>
            <a:r>
              <a:rPr lang="cs-CZ" sz="1600" dirty="0"/>
              <a:t>ročník</a:t>
            </a:r>
            <a:br>
              <a:rPr lang="cs-CZ" sz="1600" dirty="0"/>
            </a:br>
            <a:r>
              <a:rPr lang="cs-CZ" sz="1600" dirty="0"/>
              <a:t>                                            </a:t>
            </a:r>
            <a:br>
              <a:rPr lang="cs-CZ" sz="1600" dirty="0"/>
            </a:br>
            <a:r>
              <a:rPr lang="cs-CZ" sz="1600" dirty="0"/>
              <a:t>Název výukového materiálu: </a:t>
            </a:r>
            <a:r>
              <a:rPr lang="cs-CZ" sz="1600" dirty="0" smtClean="0"/>
              <a:t>	Adobe </a:t>
            </a:r>
            <a:r>
              <a:rPr lang="cs-CZ" sz="1600" dirty="0" err="1" smtClean="0"/>
              <a:t>Photoshop</a:t>
            </a:r>
            <a:r>
              <a:rPr lang="cs-CZ" sz="1600" dirty="0" smtClean="0"/>
              <a:t>: lekce č. 7</a:t>
            </a:r>
            <a:r>
              <a:rPr lang="cs-CZ" sz="1600" dirty="0"/>
              <a:t/>
            </a:r>
            <a:br>
              <a:rPr lang="cs-CZ" sz="1600" dirty="0"/>
            </a:br>
            <a:endParaRPr lang="cs-CZ" sz="1600" dirty="0"/>
          </a:p>
          <a:p>
            <a:r>
              <a:rPr lang="cs-CZ" sz="1600" dirty="0"/>
              <a:t>Popis využití: </a:t>
            </a:r>
            <a:r>
              <a:rPr lang="cs-CZ" sz="1600" dirty="0" smtClean="0"/>
              <a:t>	Výukový materiál o úpravách a zpracování digitální fotografie </a:t>
            </a:r>
          </a:p>
          <a:p>
            <a:r>
              <a:rPr lang="cs-CZ" sz="1600" dirty="0" smtClean="0"/>
              <a:t>		s využitím programu Adobe </a:t>
            </a:r>
            <a:r>
              <a:rPr lang="cs-CZ" sz="1600" dirty="0" err="1" smtClean="0"/>
              <a:t>Photoshop</a:t>
            </a:r>
            <a:r>
              <a:rPr lang="cs-CZ" sz="1600" dirty="0" smtClean="0"/>
              <a:t>.</a:t>
            </a:r>
          </a:p>
          <a:p>
            <a:endParaRPr lang="cs-CZ" sz="1600" dirty="0"/>
          </a:p>
          <a:p>
            <a:r>
              <a:rPr lang="cs-CZ" sz="1600" dirty="0"/>
              <a:t>Čas</a:t>
            </a:r>
            <a:r>
              <a:rPr lang="cs-CZ" sz="1600" dirty="0" smtClean="0"/>
              <a:t>: 		60 minut</a:t>
            </a:r>
            <a:endParaRPr lang="cs-CZ" sz="1600" dirty="0"/>
          </a:p>
        </p:txBody>
      </p:sp>
      <p:pic>
        <p:nvPicPr>
          <p:cNvPr id="1026" name="Picture 2" descr="J:\_______SABLONY_PHOTOSHOP\_VYKAZY_ZAZNAMY\TITULKA+LOGA\loga_pruhledn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6798" y="332656"/>
            <a:ext cx="5850405" cy="1080120"/>
          </a:xfrm>
          <a:prstGeom prst="rect">
            <a:avLst/>
          </a:prstGeom>
          <a:noFill/>
        </p:spPr>
      </p:pic>
      <p:sp>
        <p:nvSpPr>
          <p:cNvPr id="6" name="Zástupný symbol pro zápatí 17"/>
          <p:cNvSpPr txBox="1">
            <a:spLocks/>
          </p:cNvSpPr>
          <p:nvPr/>
        </p:nvSpPr>
        <p:spPr>
          <a:xfrm>
            <a:off x="6907831" y="-27384"/>
            <a:ext cx="22726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dirty="0" smtClean="0">
                <a:solidFill>
                  <a:schemeClr val="tx1"/>
                </a:solidFill>
              </a:rPr>
              <a:t>VY_32_INOVACE_OVF20760ŽIŽ</a:t>
            </a:r>
          </a:p>
        </p:txBody>
      </p:sp>
    </p:spTree>
    <p:extLst>
      <p:ext uri="{BB962C8B-B14F-4D97-AF65-F5344CB8AC3E}">
        <p14:creationId xmlns:p14="http://schemas.microsoft.com/office/powerpoint/2010/main" xmlns="" val="4286067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Tm="5250">
        <p:fade/>
      </p:transition>
    </mc:Choice>
    <mc:Fallback>
      <p:transition spd="med" advTm="525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6990846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VY_32_INOVACE_OVF20760_ŽIŽ</a:t>
            </a:r>
            <a:endParaRPr lang="cs-CZ" sz="1100" dirty="0"/>
          </a:p>
        </p:txBody>
      </p:sp>
      <p:sp>
        <p:nvSpPr>
          <p:cNvPr id="5" name="Obdélník 4"/>
          <p:cNvSpPr/>
          <p:nvPr/>
        </p:nvSpPr>
        <p:spPr>
          <a:xfrm>
            <a:off x="251520" y="188640"/>
            <a:ext cx="864096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r>
              <a:rPr lang="cs-CZ" sz="1400" b="1" dirty="0" smtClean="0"/>
              <a:t>Použitá literatura:</a:t>
            </a:r>
          </a:p>
          <a:p>
            <a:endParaRPr lang="cs-CZ" dirty="0" smtClean="0"/>
          </a:p>
          <a:p>
            <a:r>
              <a:rPr lang="cs-CZ" sz="1400" dirty="0" smtClean="0"/>
              <a:t>1.</a:t>
            </a:r>
            <a:r>
              <a:rPr lang="cs-CZ" dirty="0" smtClean="0"/>
              <a:t>	</a:t>
            </a:r>
            <a:r>
              <a:rPr lang="cs-CZ" sz="1400" dirty="0" err="1" smtClean="0"/>
              <a:t>Eismann</a:t>
            </a:r>
            <a:r>
              <a:rPr lang="cs-CZ" sz="1400" dirty="0" smtClean="0"/>
              <a:t>, </a:t>
            </a:r>
            <a:r>
              <a:rPr lang="cs-CZ" sz="1400" dirty="0" err="1" smtClean="0"/>
              <a:t>Katrin</a:t>
            </a:r>
            <a:r>
              <a:rPr lang="cs-CZ" sz="1400" dirty="0" smtClean="0"/>
              <a:t>: </a:t>
            </a:r>
            <a:r>
              <a:rPr lang="cs-CZ" sz="1400" dirty="0" err="1" smtClean="0"/>
              <a:t>Photoshop</a:t>
            </a:r>
            <a:r>
              <a:rPr lang="cs-CZ" sz="1400" dirty="0" smtClean="0"/>
              <a:t> – retuš a restaurování fotografie, </a:t>
            </a:r>
            <a:r>
              <a:rPr lang="cs-CZ" sz="1400" dirty="0" err="1" smtClean="0"/>
              <a:t>Zoner</a:t>
            </a:r>
            <a:r>
              <a:rPr lang="cs-CZ" sz="1400" dirty="0" smtClean="0"/>
              <a:t> </a:t>
            </a:r>
            <a:r>
              <a:rPr lang="cs-CZ" sz="1400" dirty="0" err="1" smtClean="0"/>
              <a:t>Press</a:t>
            </a:r>
            <a:r>
              <a:rPr lang="cs-CZ" sz="1400" dirty="0" smtClean="0"/>
              <a:t>, Brno 2008.</a:t>
            </a:r>
          </a:p>
          <a:p>
            <a:r>
              <a:rPr lang="cs-CZ" sz="1400" dirty="0" smtClean="0"/>
              <a:t>2.	Adobe </a:t>
            </a:r>
            <a:r>
              <a:rPr lang="cs-CZ" sz="1400" dirty="0" err="1" smtClean="0"/>
              <a:t>Creative</a:t>
            </a:r>
            <a:r>
              <a:rPr lang="cs-CZ" sz="1400" dirty="0" smtClean="0"/>
              <a:t> Team: Adobe </a:t>
            </a:r>
            <a:r>
              <a:rPr lang="cs-CZ" sz="1400" dirty="0" err="1" smtClean="0"/>
              <a:t>Photoshop</a:t>
            </a:r>
            <a:r>
              <a:rPr lang="cs-CZ" sz="1400" dirty="0" smtClean="0"/>
              <a:t> CS5 - Oficiální výukový kurz, </a:t>
            </a:r>
            <a:r>
              <a:rPr lang="cs-CZ" sz="1400" dirty="0" err="1" smtClean="0"/>
              <a:t>Computer</a:t>
            </a:r>
            <a:r>
              <a:rPr lang="cs-CZ" sz="1400" dirty="0" smtClean="0"/>
              <a:t> </a:t>
            </a:r>
            <a:r>
              <a:rPr lang="cs-CZ" sz="1400" dirty="0" err="1" smtClean="0"/>
              <a:t>Press</a:t>
            </a:r>
            <a:r>
              <a:rPr lang="cs-CZ" sz="1400" dirty="0" smtClean="0"/>
              <a:t>, 2010.</a:t>
            </a:r>
            <a:endParaRPr lang="cs-CZ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534005" y="260648"/>
            <a:ext cx="3931974" cy="63094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500" b="1" dirty="0">
                <a:solidFill>
                  <a:schemeClr val="bg1"/>
                </a:solidFill>
              </a:rPr>
              <a:t>NASTAVENÍ BAREV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67544" y="1443548"/>
            <a:ext cx="8352928" cy="45243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Dialogové okno Nastavení barev má přímý vliv na </a:t>
            </a:r>
            <a:r>
              <a:rPr lang="cs-CZ" dirty="0" smtClean="0"/>
              <a:t>zobrazování </a:t>
            </a:r>
            <a:r>
              <a:rPr lang="cs-CZ" dirty="0"/>
              <a:t>a změnu barev u vašich obrázků. Zvolení vhodného nastavení je rozhodující pro </a:t>
            </a:r>
            <a:r>
              <a:rPr lang="cs-CZ" dirty="0" smtClean="0"/>
              <a:t>dosažení </a:t>
            </a:r>
            <a:r>
              <a:rPr lang="cs-CZ" dirty="0"/>
              <a:t>jejich barevné věrnosti </a:t>
            </a:r>
            <a:endParaRPr lang="cs-CZ" dirty="0" smtClean="0"/>
          </a:p>
          <a:p>
            <a:endParaRPr lang="cs-CZ" b="1" dirty="0"/>
          </a:p>
          <a:p>
            <a:r>
              <a:rPr lang="cs-CZ" b="1" dirty="0" smtClean="0"/>
              <a:t>Toto </a:t>
            </a:r>
            <a:r>
              <a:rPr lang="cs-CZ" b="1" dirty="0"/>
              <a:t>dialogové okno je jedním z nejdůležitějších prvků programu.</a:t>
            </a:r>
            <a:endParaRPr lang="cs-CZ" dirty="0"/>
          </a:p>
          <a:p>
            <a:endParaRPr lang="cs-CZ" u="sng" dirty="0" smtClean="0"/>
          </a:p>
          <a:p>
            <a:endParaRPr lang="cs-CZ" u="sng" dirty="0" smtClean="0"/>
          </a:p>
          <a:p>
            <a:r>
              <a:rPr lang="cs-CZ" u="sng" dirty="0" smtClean="0"/>
              <a:t>Zde </a:t>
            </a:r>
            <a:r>
              <a:rPr lang="cs-CZ" u="sng" dirty="0"/>
              <a:t>provedená </a:t>
            </a:r>
            <a:r>
              <a:rPr lang="cs-CZ" u="sng" dirty="0" smtClean="0"/>
              <a:t>nastavení </a:t>
            </a:r>
            <a:r>
              <a:rPr lang="cs-CZ" u="sng" dirty="0"/>
              <a:t>mají vliv na</a:t>
            </a:r>
            <a:r>
              <a:rPr lang="cs-CZ" u="sng" dirty="0" smtClean="0"/>
              <a:t>:</a:t>
            </a:r>
          </a:p>
          <a:p>
            <a:endParaRPr lang="cs-CZ" dirty="0"/>
          </a:p>
          <a:p>
            <a:pPr marL="285750" lvl="0" indent="-285750">
              <a:buFont typeface="Wingdings" pitchFamily="2" charset="2"/>
              <a:buChar char="q"/>
            </a:pPr>
            <a:r>
              <a:rPr lang="cs-CZ" dirty="0"/>
              <a:t>průběh otevírání obrázků </a:t>
            </a:r>
          </a:p>
          <a:p>
            <a:pPr marL="285750" lvl="0" indent="-285750">
              <a:buFont typeface="Wingdings" pitchFamily="2" charset="2"/>
              <a:buChar char="q"/>
            </a:pPr>
            <a:r>
              <a:rPr lang="cs-CZ" dirty="0"/>
              <a:t>co se stane s obrazovými body při vkládání prvků z jednoho obráz­ku do druhého</a:t>
            </a:r>
          </a:p>
          <a:p>
            <a:pPr marL="285750" lvl="0" indent="-285750">
              <a:buFont typeface="Wingdings" pitchFamily="2" charset="2"/>
              <a:buChar char="q"/>
            </a:pPr>
            <a:r>
              <a:rPr lang="cs-CZ" dirty="0"/>
              <a:t>zobrazení barev na monitoru </a:t>
            </a:r>
          </a:p>
          <a:p>
            <a:pPr marL="285750" lvl="0" indent="-285750">
              <a:buFont typeface="Wingdings" pitchFamily="2" charset="2"/>
              <a:buChar char="q"/>
            </a:pPr>
            <a:r>
              <a:rPr lang="cs-CZ" dirty="0"/>
              <a:t>změnu barev obrázku </a:t>
            </a:r>
            <a:r>
              <a:rPr lang="cs-CZ" dirty="0" smtClean="0"/>
              <a:t>určitým </a:t>
            </a:r>
            <a:r>
              <a:rPr lang="cs-CZ" dirty="0"/>
              <a:t>procesem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cs-CZ" dirty="0"/>
              <a:t>Je nezbytné seznámit se s různými volbami tohoto </a:t>
            </a:r>
            <a:r>
              <a:rPr lang="cs-CZ" dirty="0" smtClean="0"/>
              <a:t>dialogového </a:t>
            </a:r>
            <a:r>
              <a:rPr lang="cs-CZ" dirty="0"/>
              <a:t>okna a pochopit to, jak ovlivňují </a:t>
            </a:r>
            <a:r>
              <a:rPr lang="cs-CZ" dirty="0" smtClean="0"/>
              <a:t>samotný </a:t>
            </a:r>
            <a:r>
              <a:rPr lang="cs-CZ" dirty="0"/>
              <a:t>proces editování obrázku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7027358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VY_32_INOVACE_OVF20760_ŽIŽ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xmlns="" val="3460238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286000" y="980728"/>
            <a:ext cx="4572000" cy="19236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cs-CZ" sz="1700" b="1" dirty="0"/>
              <a:t>Jak </a:t>
            </a:r>
            <a:r>
              <a:rPr lang="cs-CZ" sz="1700" b="1" dirty="0" err="1"/>
              <a:t>Photoshop</a:t>
            </a:r>
            <a:r>
              <a:rPr lang="cs-CZ" sz="1700" b="1" dirty="0"/>
              <a:t> pracuje s </a:t>
            </a:r>
            <a:r>
              <a:rPr lang="cs-CZ" sz="1700" b="1" dirty="0" smtClean="0"/>
              <a:t>barvami ?</a:t>
            </a:r>
          </a:p>
          <a:p>
            <a:endParaRPr lang="cs-CZ" sz="1700" dirty="0"/>
          </a:p>
          <a:p>
            <a:pPr algn="just"/>
            <a:r>
              <a:rPr lang="cs-CZ" sz="1700" dirty="0"/>
              <a:t>Nelze pouze zjednodušeně říci, která políčka zaškrtnout a které položky vybrat, pokud </a:t>
            </a:r>
            <a:r>
              <a:rPr lang="cs-CZ" sz="1700" dirty="0" smtClean="0"/>
              <a:t>nerozumíte </a:t>
            </a:r>
            <a:r>
              <a:rPr lang="cs-CZ" sz="1700" dirty="0"/>
              <a:t>základním pojmům, s nimiž se v dialogovém okně Nastavení barev a při správě barev v </a:t>
            </a:r>
            <a:r>
              <a:rPr lang="cs-CZ" sz="1700" dirty="0" err="1" smtClean="0"/>
              <a:t>Photoshopu</a:t>
            </a:r>
            <a:r>
              <a:rPr lang="cs-CZ" sz="1700" dirty="0" smtClean="0"/>
              <a:t> </a:t>
            </a:r>
            <a:r>
              <a:rPr lang="cs-CZ" sz="1700" dirty="0"/>
              <a:t>můžete setkat</a:t>
            </a:r>
            <a:r>
              <a:rPr lang="cs-CZ" sz="1700" dirty="0" smtClean="0"/>
              <a:t>.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2534005" y="260648"/>
            <a:ext cx="3931974" cy="63094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500" b="1" dirty="0">
                <a:solidFill>
                  <a:schemeClr val="bg1"/>
                </a:solidFill>
              </a:rPr>
              <a:t>NASTAVENÍ BAREV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79512" y="2996952"/>
            <a:ext cx="8856983" cy="355481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cs-CZ" sz="1600" b="1" dirty="0">
                <a:solidFill>
                  <a:schemeClr val="dk1"/>
                </a:solidFill>
              </a:rPr>
              <a:t>Trocha teorie:</a:t>
            </a:r>
          </a:p>
          <a:p>
            <a:pPr algn="just"/>
            <a:r>
              <a:rPr lang="cs-CZ" sz="1600" dirty="0">
                <a:solidFill>
                  <a:schemeClr val="dk1"/>
                </a:solidFill>
              </a:rPr>
              <a:t>Rozložený digitální obraz není nic jiného než elektronická sousta­va čísel. Každý obrázek se skládá z mřížky obsahující obrazové body nesoucí informace o barvě (nebo tónu v případě obrázku ve stupních šedi), které jsou vyjádřeny čísly. U RGB obrázku má každý obrazový bod přiřazeny tři hodnoty: jednu pro červenou, </a:t>
            </a:r>
            <a:r>
              <a:rPr lang="cs-CZ" sz="1600" dirty="0" smtClean="0">
                <a:solidFill>
                  <a:schemeClr val="dk1"/>
                </a:solidFill>
              </a:rPr>
              <a:t>druhou </a:t>
            </a:r>
            <a:r>
              <a:rPr lang="cs-CZ" sz="1600" dirty="0">
                <a:solidFill>
                  <a:schemeClr val="dk1"/>
                </a:solidFill>
              </a:rPr>
              <a:t>pro zelenou a třetí pro modrou složku bar­vy. Vše co děláte při editaci obrazu se ve </a:t>
            </a:r>
            <a:r>
              <a:rPr lang="cs-CZ" sz="1600" dirty="0" smtClean="0">
                <a:solidFill>
                  <a:schemeClr val="dk1"/>
                </a:solidFill>
              </a:rPr>
              <a:t>skutečnosti </a:t>
            </a:r>
            <a:r>
              <a:rPr lang="cs-CZ" sz="1600" dirty="0">
                <a:solidFill>
                  <a:schemeClr val="dk1"/>
                </a:solidFill>
              </a:rPr>
              <a:t>promítne jako změna barvy jednotlivých pixelů. Každé číslo přiřazené jednotlivým obrazovým bodům má přímý vliv na to,  jak se každý obrazový bod zobrazuje na monitoru, nebo diktuje </a:t>
            </a:r>
            <a:r>
              <a:rPr lang="cs-CZ" sz="1600" dirty="0" smtClean="0">
                <a:solidFill>
                  <a:schemeClr val="dk1"/>
                </a:solidFill>
              </a:rPr>
              <a:t>výstupnímu </a:t>
            </a:r>
            <a:r>
              <a:rPr lang="cs-CZ" sz="1600" dirty="0">
                <a:solidFill>
                  <a:schemeClr val="dk1"/>
                </a:solidFill>
              </a:rPr>
              <a:t>zařízení, jakou barvu by měl mít ten </a:t>
            </a:r>
            <a:r>
              <a:rPr lang="cs-CZ" sz="1600" dirty="0" smtClean="0">
                <a:solidFill>
                  <a:schemeClr val="dk1"/>
                </a:solidFill>
              </a:rPr>
              <a:t>který </a:t>
            </a:r>
            <a:r>
              <a:rPr lang="cs-CZ" sz="1600" dirty="0">
                <a:solidFill>
                  <a:schemeClr val="dk1"/>
                </a:solidFill>
              </a:rPr>
              <a:t>bod obrázku při jeho tisku.</a:t>
            </a:r>
          </a:p>
          <a:p>
            <a:pPr algn="just"/>
            <a:r>
              <a:rPr lang="cs-CZ" sz="1600" dirty="0">
                <a:solidFill>
                  <a:schemeClr val="dk1"/>
                </a:solidFill>
              </a:rPr>
              <a:t>Tento  model ovšem obsahuje určité množství nejasností. Obrázek </a:t>
            </a:r>
            <a:r>
              <a:rPr lang="cs-CZ" sz="1600" dirty="0" smtClean="0">
                <a:solidFill>
                  <a:schemeClr val="dk1"/>
                </a:solidFill>
              </a:rPr>
              <a:t>vytvořený </a:t>
            </a:r>
            <a:r>
              <a:rPr lang="cs-CZ" sz="1600" dirty="0">
                <a:solidFill>
                  <a:schemeClr val="dk1"/>
                </a:solidFill>
              </a:rPr>
              <a:t>za pomocí čísel odpovídajících určitým barvám, bude vypadat velmi odlišně, pokud na jeho zhotovení použijeme vodové nebo olejové barvy. U digitální barvy se aktuální dosažená barva zobrazená na monitoru  nebo vytištěná na inkoustové tiskárně bude lišit zařízení od zařízení, a to právě kvůli rozdílné interpretaci čísel barev a </a:t>
            </a:r>
            <a:r>
              <a:rPr lang="cs-CZ" sz="1600" dirty="0" smtClean="0">
                <a:solidFill>
                  <a:schemeClr val="dk1"/>
                </a:solidFill>
              </a:rPr>
              <a:t>odlišnému </a:t>
            </a:r>
            <a:r>
              <a:rPr lang="cs-CZ" sz="1600" dirty="0">
                <a:solidFill>
                  <a:schemeClr val="dk1"/>
                </a:solidFill>
              </a:rPr>
              <a:t>převodu </a:t>
            </a:r>
            <a:r>
              <a:rPr lang="cs-CZ" sz="1600" dirty="0" smtClean="0">
                <a:solidFill>
                  <a:schemeClr val="dk1"/>
                </a:solidFill>
              </a:rPr>
              <a:t>bare</a:t>
            </a:r>
            <a:r>
              <a:rPr lang="cs-CZ" sz="1700" dirty="0" smtClean="0">
                <a:solidFill>
                  <a:schemeClr val="dk1"/>
                </a:solidFill>
              </a:rPr>
              <a:t>v</a:t>
            </a:r>
            <a:r>
              <a:rPr lang="cs-CZ" sz="1700" dirty="0"/>
              <a:t>.</a:t>
            </a:r>
            <a:endParaRPr lang="cs-CZ" sz="1700" dirty="0">
              <a:solidFill>
                <a:schemeClr val="dk1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7027358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VY_32_INOVACE_OVF20760_ŽIŽ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xmlns="" val="3698810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79512" y="1415092"/>
            <a:ext cx="8712968" cy="473975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b="1" dirty="0"/>
              <a:t>Abychom normalizovali barevné zobrazení a tisk musíme v rámci správy barev ve </a:t>
            </a:r>
            <a:r>
              <a:rPr lang="cs-CZ" b="1" dirty="0" err="1"/>
              <a:t>Photoshopu</a:t>
            </a:r>
            <a:r>
              <a:rPr lang="cs-CZ" b="1" dirty="0"/>
              <a:t> dodržovat čtyři </a:t>
            </a:r>
            <a:r>
              <a:rPr lang="cs-CZ" b="1" dirty="0" smtClean="0"/>
              <a:t>klíčové </a:t>
            </a:r>
            <a:r>
              <a:rPr lang="cs-CZ" b="1" dirty="0"/>
              <a:t>zásady</a:t>
            </a:r>
            <a:r>
              <a:rPr lang="cs-CZ" b="1" dirty="0" smtClean="0"/>
              <a:t>:</a:t>
            </a:r>
          </a:p>
          <a:p>
            <a:pPr lvl="1"/>
            <a:endParaRPr lang="cs-CZ" sz="1600" dirty="0"/>
          </a:p>
          <a:p>
            <a:pPr marL="458788" lvl="2" indent="-458788">
              <a:buFont typeface="+mj-lt"/>
              <a:buAutoNum type="arabicPeriod"/>
            </a:pPr>
            <a:r>
              <a:rPr lang="cs-CZ" dirty="0"/>
              <a:t>Pracujeme v prostředí s vhodným  - neměnným - osvětlením  a stěnami v neutrálních </a:t>
            </a:r>
            <a:r>
              <a:rPr lang="cs-CZ" dirty="0" smtClean="0"/>
              <a:t>barvách. </a:t>
            </a:r>
          </a:p>
          <a:p>
            <a:pPr marL="0" lvl="2"/>
            <a:endParaRPr lang="cs-CZ" dirty="0" smtClean="0"/>
          </a:p>
          <a:p>
            <a:pPr marL="458788" lvl="2" indent="-458788">
              <a:buFont typeface="+mj-lt"/>
              <a:buAutoNum type="arabicPeriod" startAt="2"/>
            </a:pPr>
            <a:r>
              <a:rPr lang="cs-CZ" dirty="0" smtClean="0"/>
              <a:t>Máme  </a:t>
            </a:r>
            <a:r>
              <a:rPr lang="cs-CZ" dirty="0"/>
              <a:t>správně kalibrovaný monitor s odpovídajícím barevným profilem, který přímo ovlivňuje </a:t>
            </a:r>
            <a:r>
              <a:rPr lang="cs-CZ" dirty="0" smtClean="0"/>
              <a:t>zobrazení </a:t>
            </a:r>
            <a:r>
              <a:rPr lang="cs-CZ" dirty="0"/>
              <a:t>barev na monitoru.</a:t>
            </a:r>
          </a:p>
          <a:p>
            <a:pPr marL="342900" lvl="0" indent="-342900">
              <a:buFont typeface="+mj-lt"/>
              <a:buAutoNum type="arabicPeriod"/>
            </a:pPr>
            <a:endParaRPr lang="cs-CZ" dirty="0"/>
          </a:p>
          <a:p>
            <a:pPr marL="458788" lvl="2" indent="-458788">
              <a:buFont typeface="+mj-lt"/>
              <a:buAutoNum type="arabicPeriod" startAt="3"/>
            </a:pPr>
            <a:r>
              <a:rPr lang="cs-CZ" dirty="0"/>
              <a:t>Používáme pracovní prostor  RGB nezávislý na zařízení; jeho interpretace určitých čísel vyjadřujících zobrazení jednotlivých barev není ovlivněno limity konkrétního zařízení (např. monitoru, scanneru, fotoaparátu či tiskárny).</a:t>
            </a:r>
          </a:p>
          <a:p>
            <a:pPr marL="458788" lvl="2" indent="-458788">
              <a:buFont typeface="+mj-lt"/>
              <a:buAutoNum type="arabicPeriod" startAt="3"/>
            </a:pPr>
            <a:endParaRPr lang="cs-CZ" dirty="0"/>
          </a:p>
          <a:p>
            <a:pPr marL="458788" lvl="2" indent="-458788">
              <a:buFont typeface="+mj-lt"/>
              <a:buAutoNum type="arabicPeriod" startAt="3"/>
            </a:pPr>
            <a:r>
              <a:rPr lang="cs-CZ" dirty="0"/>
              <a:t>Přidáváme ICC profil do obrazového souboru, což říká </a:t>
            </a:r>
            <a:r>
              <a:rPr lang="cs-CZ" dirty="0" err="1"/>
              <a:t>Photoshopu</a:t>
            </a:r>
            <a:r>
              <a:rPr lang="cs-CZ" dirty="0"/>
              <a:t> jak by měl </a:t>
            </a:r>
            <a:r>
              <a:rPr lang="cs-CZ" dirty="0" smtClean="0"/>
              <a:t>zobrazovat </a:t>
            </a:r>
            <a:r>
              <a:rPr lang="cs-CZ" dirty="0"/>
              <a:t>barvy obrazového souboru. (Tyto barevné </a:t>
            </a:r>
            <a:r>
              <a:rPr lang="cs-CZ" dirty="0" err="1"/>
              <a:t>tagy</a:t>
            </a:r>
            <a:r>
              <a:rPr lang="cs-CZ" dirty="0"/>
              <a:t> konkretizují význam čísel barev u našeho obrázku).</a:t>
            </a:r>
          </a:p>
          <a:p>
            <a:endParaRPr lang="cs-CZ" sz="1600" dirty="0"/>
          </a:p>
        </p:txBody>
      </p:sp>
      <p:sp>
        <p:nvSpPr>
          <p:cNvPr id="11" name="Obdélník 10"/>
          <p:cNvSpPr/>
          <p:nvPr/>
        </p:nvSpPr>
        <p:spPr>
          <a:xfrm>
            <a:off x="2555776" y="349786"/>
            <a:ext cx="3931974" cy="63094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500" b="1" dirty="0">
                <a:solidFill>
                  <a:schemeClr val="bg1"/>
                </a:solidFill>
              </a:rPr>
              <a:t>NASTAVENÍ BAREV</a:t>
            </a:r>
          </a:p>
        </p:txBody>
      </p:sp>
      <p:sp>
        <p:nvSpPr>
          <p:cNvPr id="6" name="Obdélník 5"/>
          <p:cNvSpPr/>
          <p:nvPr/>
        </p:nvSpPr>
        <p:spPr>
          <a:xfrm>
            <a:off x="7027358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VY_32_INOVACE_OVF20760_ŽIŽ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xmlns="" val="2318417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23528" y="1452840"/>
            <a:ext cx="8424936" cy="34163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2" algn="ctr"/>
            <a:r>
              <a:rPr lang="cs-CZ" b="1" dirty="0"/>
              <a:t>Důležitost kalibrace a profilu </a:t>
            </a:r>
            <a:r>
              <a:rPr lang="cs-CZ" b="1" dirty="0" smtClean="0"/>
              <a:t>monitoru</a:t>
            </a:r>
          </a:p>
          <a:p>
            <a:pPr marL="0" lvl="2"/>
            <a:endParaRPr lang="cs-CZ" b="1" dirty="0"/>
          </a:p>
          <a:p>
            <a:pPr marL="285750" lvl="2" indent="-285750" algn="just">
              <a:buFont typeface="Wingdings" pitchFamily="2" charset="2"/>
              <a:buChar char="q"/>
            </a:pPr>
            <a:r>
              <a:rPr lang="cs-CZ" dirty="0"/>
              <a:t>Pokud nemáme správně nastaven (</a:t>
            </a:r>
            <a:r>
              <a:rPr lang="cs-CZ" dirty="0" err="1"/>
              <a:t>zkalibrován</a:t>
            </a:r>
            <a:r>
              <a:rPr lang="cs-CZ" dirty="0"/>
              <a:t>) monitor a profil není dostatečně </a:t>
            </a:r>
            <a:r>
              <a:rPr lang="cs-CZ" dirty="0" smtClean="0"/>
              <a:t>přesný</a:t>
            </a:r>
            <a:r>
              <a:rPr lang="cs-CZ" dirty="0"/>
              <a:t>, je lhostejno, kolik práce věnujete vyladění </a:t>
            </a:r>
            <a:r>
              <a:rPr lang="cs-CZ" dirty="0" smtClean="0"/>
              <a:t>barev </a:t>
            </a:r>
            <a:r>
              <a:rPr lang="cs-CZ" dirty="0"/>
              <a:t>- výsledek bude vždy špatný.</a:t>
            </a:r>
          </a:p>
          <a:p>
            <a:pPr marL="0" lvl="2" algn="just"/>
            <a:endParaRPr lang="cs-CZ" dirty="0" smtClean="0"/>
          </a:p>
          <a:p>
            <a:pPr marL="285750" lvl="2" indent="-285750" algn="just">
              <a:buFont typeface="Wingdings" pitchFamily="2" charset="2"/>
              <a:buChar char="q"/>
            </a:pPr>
            <a:r>
              <a:rPr lang="cs-CZ" dirty="0" smtClean="0"/>
              <a:t>Nastavení </a:t>
            </a:r>
            <a:r>
              <a:rPr lang="cs-CZ" dirty="0"/>
              <a:t>zobrazovacího </a:t>
            </a:r>
            <a:r>
              <a:rPr lang="cs-CZ" dirty="0" smtClean="0"/>
              <a:t>prostředí</a:t>
            </a:r>
            <a:r>
              <a:rPr lang="cs-CZ" dirty="0"/>
              <a:t>, přesného kalibrování (tj. nastavení výchozích vlastností zařízení) a tzv. profilování (tj. vytvoření </a:t>
            </a:r>
            <a:r>
              <a:rPr lang="cs-CZ" dirty="0" smtClean="0"/>
              <a:t>aktuálního </a:t>
            </a:r>
            <a:r>
              <a:rPr lang="cs-CZ" dirty="0"/>
              <a:t>profilu) monitoru je velice důležité. Pokud nikdy nevytvoříme profil </a:t>
            </a:r>
            <a:r>
              <a:rPr lang="cs-CZ" dirty="0" smtClean="0"/>
              <a:t>vašeho </a:t>
            </a:r>
            <a:r>
              <a:rPr lang="cs-CZ" dirty="0"/>
              <a:t>monitoru (jako poslední možnost můžeme použít utilitu  operačního systému), můžeme zcela zapomenout na </a:t>
            </a:r>
            <a:r>
              <a:rPr lang="cs-CZ" dirty="0" smtClean="0"/>
              <a:t>seriózní </a:t>
            </a:r>
            <a:r>
              <a:rPr lang="cs-CZ" dirty="0"/>
              <a:t>barevný tisk…</a:t>
            </a:r>
          </a:p>
          <a:p>
            <a:pPr marL="458788" lvl="2" indent="-458788">
              <a:buFont typeface="+mj-lt"/>
              <a:buAutoNum type="arabicPeriod"/>
            </a:pP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2534005" y="260648"/>
            <a:ext cx="3931974" cy="63094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500" b="1" dirty="0">
                <a:solidFill>
                  <a:schemeClr val="bg1"/>
                </a:solidFill>
              </a:rPr>
              <a:t>NASTAVENÍ BAREV</a:t>
            </a:r>
          </a:p>
        </p:txBody>
      </p:sp>
      <p:sp>
        <p:nvSpPr>
          <p:cNvPr id="6" name="Obdélník 5"/>
          <p:cNvSpPr/>
          <p:nvPr/>
        </p:nvSpPr>
        <p:spPr>
          <a:xfrm>
            <a:off x="7027358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VY_32_INOVACE_OVF20760_ŽIŽ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xmlns="" val="2295536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2534005" y="260648"/>
            <a:ext cx="3931974" cy="63094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500" b="1" dirty="0">
                <a:solidFill>
                  <a:schemeClr val="bg1"/>
                </a:solidFill>
              </a:rPr>
              <a:t>NASTAVENÍ BAREV</a:t>
            </a:r>
          </a:p>
        </p:txBody>
      </p:sp>
      <p:sp>
        <p:nvSpPr>
          <p:cNvPr id="6" name="Obdélník 5"/>
          <p:cNvSpPr/>
          <p:nvPr/>
        </p:nvSpPr>
        <p:spPr>
          <a:xfrm>
            <a:off x="359532" y="1452840"/>
            <a:ext cx="8424936" cy="39703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2" algn="ctr"/>
            <a:r>
              <a:rPr lang="cs-CZ" b="1" dirty="0" smtClean="0"/>
              <a:t>Důležitost </a:t>
            </a:r>
            <a:r>
              <a:rPr lang="cs-CZ" b="1" dirty="0"/>
              <a:t>pracovních </a:t>
            </a:r>
            <a:r>
              <a:rPr lang="cs-CZ" b="1" dirty="0" smtClean="0"/>
              <a:t>prostorů</a:t>
            </a:r>
          </a:p>
          <a:p>
            <a:pPr marL="0" lvl="2" algn="ctr"/>
            <a:endParaRPr lang="cs-CZ" b="1" dirty="0"/>
          </a:p>
          <a:p>
            <a:pPr marL="285750" lvl="2" indent="-285750">
              <a:buFont typeface="Wingdings" pitchFamily="2" charset="2"/>
              <a:buChar char="q"/>
            </a:pPr>
            <a:r>
              <a:rPr lang="cs-CZ" dirty="0"/>
              <a:t>Pracovní prostor ovlivňuje interpretaci čísel barev a přiřazuje těmto číslům konkrétní a neměnný vizuální význam. </a:t>
            </a:r>
            <a:endParaRPr lang="cs-CZ" dirty="0" smtClean="0"/>
          </a:p>
          <a:p>
            <a:pPr marL="285750" lvl="2" indent="-285750">
              <a:buFont typeface="Wingdings" pitchFamily="2" charset="2"/>
              <a:buChar char="q"/>
            </a:pPr>
            <a:endParaRPr lang="cs-CZ" dirty="0"/>
          </a:p>
          <a:p>
            <a:pPr marL="285750" lvl="2" indent="-285750">
              <a:buFont typeface="Wingdings" pitchFamily="2" charset="2"/>
              <a:buChar char="q"/>
            </a:pPr>
            <a:r>
              <a:rPr lang="cs-CZ" dirty="0" smtClean="0"/>
              <a:t>Pracovní </a:t>
            </a:r>
            <a:r>
              <a:rPr lang="cs-CZ" dirty="0"/>
              <a:t>prostor působí na všechny nové obrázky vytvořené ve </a:t>
            </a:r>
            <a:r>
              <a:rPr lang="cs-CZ" dirty="0" err="1" smtClean="0"/>
              <a:t>Photoshopu</a:t>
            </a:r>
            <a:r>
              <a:rPr lang="cs-CZ" dirty="0" smtClean="0"/>
              <a:t> </a:t>
            </a:r>
            <a:r>
              <a:rPr lang="cs-CZ" dirty="0"/>
              <a:t>a také na snímky bez </a:t>
            </a:r>
            <a:r>
              <a:rPr lang="cs-CZ" dirty="0" smtClean="0"/>
              <a:t>přiřazeného </a:t>
            </a:r>
            <a:r>
              <a:rPr lang="cs-CZ" dirty="0"/>
              <a:t>profilu (což je častý jev u souborů z digitálních fotoaparátů). </a:t>
            </a:r>
            <a:endParaRPr lang="cs-CZ" dirty="0" smtClean="0"/>
          </a:p>
          <a:p>
            <a:pPr marL="285750" lvl="2" indent="-285750">
              <a:buFont typeface="Wingdings" pitchFamily="2" charset="2"/>
              <a:buChar char="q"/>
            </a:pPr>
            <a:endParaRPr lang="cs-CZ" dirty="0"/>
          </a:p>
          <a:p>
            <a:pPr marL="285750" lvl="2" indent="-285750">
              <a:buFont typeface="Wingdings" pitchFamily="2" charset="2"/>
              <a:buChar char="q"/>
            </a:pPr>
            <a:r>
              <a:rPr lang="cs-CZ" dirty="0" smtClean="0"/>
              <a:t>Vzhledem </a:t>
            </a:r>
            <a:r>
              <a:rPr lang="cs-CZ" dirty="0"/>
              <a:t>ke skutečnosti, že pracovní barevné prostory ve </a:t>
            </a:r>
            <a:r>
              <a:rPr lang="cs-CZ" dirty="0" err="1"/>
              <a:t>Photoshopu</a:t>
            </a:r>
            <a:r>
              <a:rPr lang="cs-CZ" dirty="0"/>
              <a:t> necharakterizují barvu pro monitor nebo </a:t>
            </a:r>
            <a:r>
              <a:rPr lang="cs-CZ" dirty="0" smtClean="0"/>
              <a:t>tiskárnu</a:t>
            </a:r>
            <a:r>
              <a:rPr lang="cs-CZ" dirty="0"/>
              <a:t>,  potom, dokud používáme správný profil </a:t>
            </a:r>
            <a:r>
              <a:rPr lang="cs-CZ" dirty="0" smtClean="0"/>
              <a:t>monitoru </a:t>
            </a:r>
            <a:r>
              <a:rPr lang="cs-CZ" dirty="0"/>
              <a:t>a obrázek je ukládán s barevným profilem pak bude soubor zobrazen správně i na jiných kalibrovaných systémech používajících správu barev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7027358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VY_32_INOVACE_OVF20760_ŽIŽ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xmlns="" val="2295536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2534005" y="260648"/>
            <a:ext cx="3931974" cy="63094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500" b="1" dirty="0">
                <a:solidFill>
                  <a:schemeClr val="bg1"/>
                </a:solidFill>
              </a:rPr>
              <a:t>NASTAVENÍ BAREV</a:t>
            </a:r>
          </a:p>
        </p:txBody>
      </p:sp>
      <p:sp>
        <p:nvSpPr>
          <p:cNvPr id="6" name="Obdélník 5"/>
          <p:cNvSpPr/>
          <p:nvPr/>
        </p:nvSpPr>
        <p:spPr>
          <a:xfrm>
            <a:off x="361032" y="1136933"/>
            <a:ext cx="8424936" cy="45243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b="1" dirty="0" smtClean="0"/>
              <a:t>Význam </a:t>
            </a:r>
            <a:r>
              <a:rPr lang="cs-CZ" b="1" dirty="0"/>
              <a:t>barevných </a:t>
            </a:r>
            <a:r>
              <a:rPr lang="cs-CZ" b="1" dirty="0" smtClean="0"/>
              <a:t>profilů</a:t>
            </a:r>
          </a:p>
          <a:p>
            <a:pPr algn="ctr"/>
            <a:endParaRPr lang="cs-CZ" dirty="0"/>
          </a:p>
          <a:p>
            <a:pPr marL="285750" indent="-285750">
              <a:buFont typeface="Wingdings" pitchFamily="2" charset="2"/>
              <a:buChar char="q"/>
            </a:pPr>
            <a:r>
              <a:rPr lang="cs-CZ" b="1" dirty="0"/>
              <a:t>ICC profil</a:t>
            </a:r>
            <a:r>
              <a:rPr lang="cs-CZ" dirty="0"/>
              <a:t>  - zajišťuje u digitálního obrazu správnou interpretaci jeho barev, </a:t>
            </a:r>
            <a:r>
              <a:rPr lang="cs-CZ" dirty="0" smtClean="0"/>
              <a:t>popisuje </a:t>
            </a:r>
            <a:r>
              <a:rPr lang="cs-CZ" dirty="0"/>
              <a:t>jak by měly být barvy obsažené v obrazu zobrazeny a </a:t>
            </a:r>
            <a:r>
              <a:rPr lang="cs-CZ" dirty="0" smtClean="0"/>
              <a:t>vytištěny.</a:t>
            </a:r>
          </a:p>
          <a:p>
            <a:pPr marL="285750" indent="-285750">
              <a:buFont typeface="Wingdings" pitchFamily="2" charset="2"/>
              <a:buChar char="q"/>
            </a:pPr>
            <a:endParaRPr lang="cs-CZ" dirty="0"/>
          </a:p>
          <a:p>
            <a:pPr marL="285750" indent="-285750">
              <a:buFont typeface="Wingdings" pitchFamily="2" charset="2"/>
              <a:buChar char="q"/>
            </a:pPr>
            <a:r>
              <a:rPr lang="cs-CZ" b="1" dirty="0"/>
              <a:t>ICC profil </a:t>
            </a:r>
            <a:r>
              <a:rPr lang="cs-CZ" dirty="0"/>
              <a:t>spolu s</a:t>
            </a:r>
            <a:r>
              <a:rPr lang="cs-CZ" b="1" dirty="0"/>
              <a:t> profilem monitoru </a:t>
            </a:r>
            <a:r>
              <a:rPr lang="cs-CZ" dirty="0"/>
              <a:t>a</a:t>
            </a:r>
            <a:r>
              <a:rPr lang="cs-CZ" b="1" dirty="0"/>
              <a:t> </a:t>
            </a:r>
            <a:r>
              <a:rPr lang="cs-CZ" b="1" dirty="0" smtClean="0"/>
              <a:t>profilem </a:t>
            </a:r>
            <a:r>
              <a:rPr lang="cs-CZ" b="1" dirty="0"/>
              <a:t>pracovního prostoru</a:t>
            </a:r>
            <a:r>
              <a:rPr lang="cs-CZ" dirty="0"/>
              <a:t> (nezávislého na zařízení), představuje třetí rozhodující složku v správy barev ve </a:t>
            </a:r>
            <a:r>
              <a:rPr lang="cs-CZ" dirty="0" err="1"/>
              <a:t>Photoshopu</a:t>
            </a:r>
            <a:r>
              <a:rPr lang="cs-CZ" dirty="0"/>
              <a:t>. </a:t>
            </a:r>
            <a:endParaRPr lang="cs-CZ" dirty="0" smtClean="0"/>
          </a:p>
          <a:p>
            <a:pPr marL="285750" indent="-285750">
              <a:buFont typeface="Wingdings" pitchFamily="2" charset="2"/>
              <a:buChar char="q"/>
            </a:pPr>
            <a:endParaRPr lang="cs-CZ" dirty="0"/>
          </a:p>
          <a:p>
            <a:pPr marL="285750" indent="-285750">
              <a:buFont typeface="Wingdings" pitchFamily="2" charset="2"/>
              <a:buChar char="q"/>
            </a:pPr>
            <a:r>
              <a:rPr lang="cs-CZ" dirty="0" smtClean="0"/>
              <a:t>Každý </a:t>
            </a:r>
            <a:r>
              <a:rPr lang="cs-CZ" dirty="0"/>
              <a:t>soubor </a:t>
            </a:r>
            <a:r>
              <a:rPr lang="cs-CZ" dirty="0" err="1"/>
              <a:t>Photoshopu</a:t>
            </a:r>
            <a:r>
              <a:rPr lang="cs-CZ" dirty="0"/>
              <a:t> by měl být uložen s barevným profilem (tuto </a:t>
            </a:r>
            <a:r>
              <a:rPr lang="cs-CZ" dirty="0" smtClean="0"/>
              <a:t>volbu </a:t>
            </a:r>
            <a:r>
              <a:rPr lang="cs-CZ" dirty="0"/>
              <a:t>nalezneme v dialogovém okně Uložit jako). Přítomný profil sděluje </a:t>
            </a:r>
            <a:r>
              <a:rPr lang="cs-CZ" dirty="0" err="1"/>
              <a:t>Photoshopu</a:t>
            </a:r>
            <a:r>
              <a:rPr lang="cs-CZ" dirty="0"/>
              <a:t> jak by </a:t>
            </a:r>
            <a:r>
              <a:rPr lang="cs-CZ" dirty="0" smtClean="0"/>
              <a:t>barvy </a:t>
            </a:r>
            <a:r>
              <a:rPr lang="cs-CZ" dirty="0"/>
              <a:t>měly vypadat.</a:t>
            </a:r>
          </a:p>
          <a:p>
            <a:endParaRPr lang="cs-CZ" dirty="0"/>
          </a:p>
          <a:p>
            <a:pPr marL="285750" indent="-285750">
              <a:buFont typeface="Wingdings" pitchFamily="2" charset="2"/>
              <a:buChar char="q"/>
            </a:pPr>
            <a:r>
              <a:rPr lang="cs-CZ" dirty="0" err="1"/>
              <a:t>Photoshop</a:t>
            </a:r>
            <a:r>
              <a:rPr lang="cs-CZ" dirty="0"/>
              <a:t> sám o sobě nedokáže zpracovat barvy, takže je </a:t>
            </a:r>
            <a:r>
              <a:rPr lang="cs-CZ" dirty="0" smtClean="0"/>
              <a:t>zobrazí </a:t>
            </a:r>
            <a:r>
              <a:rPr lang="cs-CZ" dirty="0"/>
              <a:t>pouze podle pracovního prostoru, který ve většině případů poskytuje správnou interpretaci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7027358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VY_32_INOVACE_OVF20760_ŽIŽ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xmlns="" val="3642078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1417130" y="260648"/>
            <a:ext cx="6309741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600" b="1" dirty="0"/>
              <a:t>Konfigurace nastavení barev</a:t>
            </a:r>
            <a:endParaRPr lang="cs-CZ" sz="3600" dirty="0"/>
          </a:p>
        </p:txBody>
      </p:sp>
      <p:sp>
        <p:nvSpPr>
          <p:cNvPr id="6" name="Obdélník 5"/>
          <p:cNvSpPr/>
          <p:nvPr/>
        </p:nvSpPr>
        <p:spPr>
          <a:xfrm>
            <a:off x="323528" y="1646798"/>
            <a:ext cx="8424936" cy="258532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dirty="0" smtClean="0"/>
              <a:t>Vlastní­ dialogové okno Nastavení barev vyvoláme klávesovou zkratkou </a:t>
            </a:r>
            <a:r>
              <a:rPr lang="cs-CZ" b="1" dirty="0" err="1" smtClean="0"/>
              <a:t>Ctrl+Shift+K</a:t>
            </a:r>
            <a:r>
              <a:rPr lang="cs-CZ" b="1" dirty="0" smtClean="0"/>
              <a:t> </a:t>
            </a:r>
            <a:r>
              <a:rPr lang="cs-CZ" dirty="0" smtClean="0"/>
              <a:t>nebo jej nalezneme v menu </a:t>
            </a:r>
            <a:r>
              <a:rPr lang="cs-CZ" b="1" dirty="0" smtClean="0"/>
              <a:t>Úpravy-Nastavení barev</a:t>
            </a:r>
            <a:endParaRPr lang="cs-CZ" dirty="0" smtClean="0"/>
          </a:p>
          <a:p>
            <a:pPr algn="ctr"/>
            <a:r>
              <a:rPr lang="cs-CZ" b="1" dirty="0" smtClean="0"/>
              <a:t> </a:t>
            </a:r>
          </a:p>
          <a:p>
            <a:pPr algn="ctr"/>
            <a:endParaRPr lang="cs-CZ" dirty="0" smtClean="0"/>
          </a:p>
          <a:p>
            <a:pPr marL="285750" indent="-285750" algn="ctr">
              <a:buFont typeface="Wingdings" pitchFamily="2" charset="2"/>
              <a:buChar char="q"/>
            </a:pPr>
            <a:r>
              <a:rPr lang="cs-CZ" b="1" dirty="0" smtClean="0"/>
              <a:t>Nabídka Nastavení barev</a:t>
            </a:r>
          </a:p>
          <a:p>
            <a:pPr algn="ctr"/>
            <a:endParaRPr lang="cs-CZ" dirty="0" smtClean="0"/>
          </a:p>
          <a:p>
            <a:pPr algn="ctr"/>
            <a:r>
              <a:rPr lang="cs-CZ" dirty="0" smtClean="0"/>
              <a:t>Pro dosažení lepších výsledků při práci s fotografiemi se doporučuje přizpůsobit </a:t>
            </a:r>
            <a:r>
              <a:rPr lang="cs-CZ" dirty="0" smtClean="0"/>
              <a:t>standardní </a:t>
            </a:r>
            <a:r>
              <a:rPr lang="cs-CZ" dirty="0" smtClean="0"/>
              <a:t>přednastavení hned při prvním otevření programu nebo kdykoliv později na tyto hodnoty:</a:t>
            </a:r>
          </a:p>
        </p:txBody>
      </p:sp>
      <p:sp>
        <p:nvSpPr>
          <p:cNvPr id="5" name="Obdélník 4"/>
          <p:cNvSpPr/>
          <p:nvPr/>
        </p:nvSpPr>
        <p:spPr>
          <a:xfrm>
            <a:off x="7027358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VY_32_INOVACE_OVF20760_ŽIŽ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xmlns="" val="3362069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92325" y="281260"/>
            <a:ext cx="4959350" cy="643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élník 6"/>
          <p:cNvSpPr/>
          <p:nvPr/>
        </p:nvSpPr>
        <p:spPr>
          <a:xfrm>
            <a:off x="7027358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VY_32_INOVACE_OVF20760_ŽIŽ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xmlns="" val="3362069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1520</TotalTime>
  <Words>444</Words>
  <Application>Microsoft Office PowerPoint</Application>
  <PresentationFormat>Předvádění na obrazovce (4:3)</PresentationFormat>
  <Paragraphs>102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Aerodynamika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učitel</dc:creator>
  <cp:lastModifiedBy>ucitel</cp:lastModifiedBy>
  <cp:revision>148</cp:revision>
  <dcterms:created xsi:type="dcterms:W3CDTF">2012-07-11T22:42:20Z</dcterms:created>
  <dcterms:modified xsi:type="dcterms:W3CDTF">2013-01-21T09:12:17Z</dcterms:modified>
</cp:coreProperties>
</file>