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72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4737" autoAdjust="0"/>
  </p:normalViewPr>
  <p:slideViewPr>
    <p:cSldViewPr>
      <p:cViewPr varScale="1">
        <p:scale>
          <a:sx n="71" d="100"/>
          <a:sy n="71" d="100"/>
        </p:scale>
        <p:origin x="-474" y="-90"/>
      </p:cViewPr>
      <p:guideLst>
        <p:guide orient="horz" pos="363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7780E-C81E-4017-AF21-A417CE8D6C5D}" type="datetimeFigureOut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142A2-E94A-4BED-B215-29A7A9656A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796669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9F10E-9C76-4B2E-805F-637C88D17E75}" type="datetimeFigureOut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8D795-D4A6-4F0D-BE15-C18BF790F7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5554728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44590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4A60-9C78-4285-BDA3-171E0D586CE6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20F8-B995-4D2F-A016-8AA7DBFA8301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E1A-196F-405A-B3B0-A0F9D1DD24E0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3FB6-F281-4132-B32B-EE5B56963094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0111-7A0A-43DA-BD6E-80E69B3A22C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D15-679C-4E45-95A1-2A770F79CB8F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B20-FF1A-4AC1-94DD-BE026DA4544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B432-BD03-4A56-B336-35F48DF8BB11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FDE6-945C-46DA-995B-FCB75E4317F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C9B-EE21-413D-A92F-F684B68C70AF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FC-1A23-49CB-ACC0-EF0ABCE2DFD5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DCE1CA-B453-453F-83D1-516376782ED4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287524" y="1478389"/>
            <a:ext cx="8568952" cy="4524315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2"/>
                </a:solidFill>
              </a:rPr>
              <a:t>Výukový materiál v rámci projektu OPVK 1.5 Peníze středním školám</a:t>
            </a:r>
          </a:p>
          <a:p>
            <a:r>
              <a:rPr lang="cs-CZ" sz="1600" b="1" dirty="0">
                <a:solidFill>
                  <a:schemeClr val="tx2"/>
                </a:solidFill>
              </a:rPr>
              <a:t/>
            </a:r>
            <a:br>
              <a:rPr lang="cs-CZ" sz="1600" b="1" dirty="0">
                <a:solidFill>
                  <a:schemeClr val="tx2"/>
                </a:solidFill>
              </a:rPr>
            </a:br>
            <a:r>
              <a:rPr lang="cs-CZ" sz="1600" dirty="0"/>
              <a:t>Číslo projektu:		CZ.1.07/1.5.00/34.0883 </a:t>
            </a:r>
          </a:p>
          <a:p>
            <a:r>
              <a:rPr lang="cs-CZ" sz="1600" dirty="0"/>
              <a:t>Název projektu:		Rozvoj vzdělanosti</a:t>
            </a:r>
          </a:p>
          <a:p>
            <a:r>
              <a:rPr lang="cs-CZ" sz="1600" dirty="0"/>
              <a:t>Číslo šablony:   		III/2</a:t>
            </a:r>
            <a:br>
              <a:rPr lang="cs-CZ" sz="1600" dirty="0"/>
            </a:br>
            <a:r>
              <a:rPr lang="cs-CZ" sz="1600" dirty="0"/>
              <a:t>Datum vytvoření:	</a:t>
            </a:r>
            <a:r>
              <a:rPr lang="cs-CZ" sz="1600" dirty="0" smtClean="0"/>
              <a:t>	</a:t>
            </a:r>
            <a:r>
              <a:rPr lang="cs-CZ" sz="1600" dirty="0" smtClean="0"/>
              <a:t>9. </a:t>
            </a:r>
            <a:r>
              <a:rPr lang="cs-CZ" sz="1600" dirty="0" smtClean="0"/>
              <a:t>11. 2012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Autor:			</a:t>
            </a:r>
            <a:r>
              <a:rPr lang="cs-CZ" sz="1600" dirty="0" err="1" smtClean="0"/>
              <a:t>MgA</a:t>
            </a:r>
            <a:r>
              <a:rPr lang="cs-CZ" sz="1600" dirty="0" smtClean="0"/>
              <a:t>. Jiří Žižka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Určeno pro předmět:       </a:t>
            </a:r>
            <a:r>
              <a:rPr lang="cs-CZ" sz="1600" dirty="0" smtClean="0"/>
              <a:t>	Odborný výcvik 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Tematická </a:t>
            </a:r>
            <a:r>
              <a:rPr lang="cs-CZ" sz="1600" dirty="0" smtClean="0"/>
              <a:t>oblast:		</a:t>
            </a:r>
            <a:r>
              <a:rPr lang="cs-CZ" sz="1600" dirty="0" smtClean="0"/>
              <a:t>Porovnání </a:t>
            </a:r>
            <a:r>
              <a:rPr lang="cs-CZ" sz="1600" dirty="0"/>
              <a:t>klasické a digitální fotografie, 2. roč.</a:t>
            </a:r>
          </a:p>
          <a:p>
            <a:endParaRPr lang="cs-CZ" sz="1600" dirty="0"/>
          </a:p>
          <a:p>
            <a:r>
              <a:rPr lang="cs-CZ" sz="1600" dirty="0" smtClean="0"/>
              <a:t>Obor </a:t>
            </a:r>
            <a:r>
              <a:rPr lang="cs-CZ" sz="1600" dirty="0"/>
              <a:t>vzdělání:		</a:t>
            </a:r>
            <a:r>
              <a:rPr lang="cs-CZ" sz="1600" dirty="0" smtClean="0"/>
              <a:t> Fotograf (34-56-L/01), 2. </a:t>
            </a:r>
            <a:r>
              <a:rPr lang="cs-CZ" sz="1600" dirty="0"/>
              <a:t>ročník</a:t>
            </a:r>
            <a:br>
              <a:rPr lang="cs-CZ" sz="1600" dirty="0"/>
            </a:br>
            <a:r>
              <a:rPr lang="cs-CZ" sz="1600" dirty="0"/>
              <a:t>                                            </a:t>
            </a:r>
            <a:br>
              <a:rPr lang="cs-CZ" sz="1600" dirty="0"/>
            </a:br>
            <a:r>
              <a:rPr lang="cs-CZ" sz="1600" dirty="0"/>
              <a:t>Název výukového materiálu: </a:t>
            </a:r>
            <a:r>
              <a:rPr lang="cs-CZ" sz="1600" dirty="0" smtClean="0"/>
              <a:t>	Adobe </a:t>
            </a:r>
            <a:r>
              <a:rPr lang="cs-CZ" sz="1600" dirty="0" err="1" smtClean="0"/>
              <a:t>Photoshop</a:t>
            </a:r>
            <a:r>
              <a:rPr lang="cs-CZ" sz="1600" dirty="0" smtClean="0"/>
              <a:t>: lekce č. 8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Popis využití: </a:t>
            </a:r>
            <a:r>
              <a:rPr lang="cs-CZ" sz="1600" dirty="0" smtClean="0"/>
              <a:t>	Výukový materiál o úpravách a zpracování digitální fotografie </a:t>
            </a:r>
          </a:p>
          <a:p>
            <a:r>
              <a:rPr lang="cs-CZ" sz="1600" dirty="0" smtClean="0"/>
              <a:t>		s využitím programu Adobe </a:t>
            </a:r>
            <a:r>
              <a:rPr lang="cs-CZ" sz="1600" dirty="0" err="1" smtClean="0"/>
              <a:t>Photoshop</a:t>
            </a:r>
            <a:r>
              <a:rPr lang="cs-CZ" sz="1600" dirty="0" smtClean="0"/>
              <a:t>.</a:t>
            </a:r>
          </a:p>
          <a:p>
            <a:endParaRPr lang="cs-CZ" sz="1600" dirty="0"/>
          </a:p>
          <a:p>
            <a:r>
              <a:rPr lang="cs-CZ" sz="1600" dirty="0"/>
              <a:t>Čas</a:t>
            </a:r>
            <a:r>
              <a:rPr lang="cs-CZ" sz="1600" dirty="0" smtClean="0"/>
              <a:t>: 		60 minut</a:t>
            </a:r>
            <a:endParaRPr lang="cs-CZ" sz="1600" dirty="0"/>
          </a:p>
        </p:txBody>
      </p:sp>
      <p:pic>
        <p:nvPicPr>
          <p:cNvPr id="1026" name="Picture 2" descr="J:\_______SABLONY_PHOTOSHOP\_VYKAZY_ZAZNAMY\TITULKA+LOGA\loga_pruhled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6798" y="332656"/>
            <a:ext cx="5850405" cy="1080120"/>
          </a:xfrm>
          <a:prstGeom prst="rect">
            <a:avLst/>
          </a:prstGeom>
          <a:noFill/>
        </p:spPr>
      </p:pic>
      <p:sp>
        <p:nvSpPr>
          <p:cNvPr id="6" name="Zástupný symbol pro zápatí 17"/>
          <p:cNvSpPr txBox="1">
            <a:spLocks/>
          </p:cNvSpPr>
          <p:nvPr/>
        </p:nvSpPr>
        <p:spPr>
          <a:xfrm>
            <a:off x="6907831" y="-27384"/>
            <a:ext cx="22726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>
                <a:solidFill>
                  <a:schemeClr val="tx1"/>
                </a:solidFill>
              </a:rPr>
              <a:t>VY_32_INOVACE_OVF20860ŽIŽ</a:t>
            </a:r>
          </a:p>
        </p:txBody>
      </p:sp>
    </p:spTree>
    <p:extLst>
      <p:ext uri="{BB962C8B-B14F-4D97-AF65-F5344CB8AC3E}">
        <p14:creationId xmlns:p14="http://schemas.microsoft.com/office/powerpoint/2010/main" xmlns="" val="4286067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5250">
        <p:fade/>
      </p:transition>
    </mc:Choice>
    <mc:Fallback>
      <p:transition spd="med" advTm="52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708492" y="406405"/>
            <a:ext cx="572701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600" b="1" dirty="0" smtClean="0"/>
              <a:t>PRACOVNÍ PROSTORY RGB</a:t>
            </a:r>
            <a:endParaRPr lang="cs-CZ" sz="3600" dirty="0"/>
          </a:p>
        </p:txBody>
      </p:sp>
      <p:sp>
        <p:nvSpPr>
          <p:cNvPr id="7" name="Obdélník 6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VY_32_INOVACE_OVF20860_ŽIŽ</a:t>
            </a:r>
            <a:endParaRPr lang="cs-CZ" sz="11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467544" y="2276872"/>
            <a:ext cx="8208912" cy="44781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cs-CZ" sz="1500" dirty="0" smtClean="0"/>
              <a:t>vhodný </a:t>
            </a:r>
            <a:r>
              <a:rPr lang="cs-CZ" sz="1500" dirty="0"/>
              <a:t>pro digitální fotografy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1500" dirty="0"/>
              <a:t>slouží zejména pro přípravu obrázků na reprodukci tiskem 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1500" dirty="0"/>
              <a:t>standard pro komerční tisk 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1500" dirty="0"/>
              <a:t>obsahuje téměř všechny barvy, které bychom našli i  v běžně používaných </a:t>
            </a:r>
            <a:r>
              <a:rPr lang="cs-CZ" sz="1500" dirty="0" err="1"/>
              <a:t>gamutech</a:t>
            </a:r>
            <a:r>
              <a:rPr lang="cs-CZ" sz="1500" dirty="0"/>
              <a:t> </a:t>
            </a:r>
            <a:r>
              <a:rPr lang="cs-CZ" sz="1500" dirty="0" smtClean="0"/>
              <a:t>CMYK</a:t>
            </a:r>
            <a:endParaRPr lang="cs-CZ" sz="15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1500" dirty="0"/>
              <a:t>tento pracovní prostor má největší barevný </a:t>
            </a:r>
            <a:r>
              <a:rPr lang="cs-CZ" sz="1500" dirty="0" err="1"/>
              <a:t>gamut</a:t>
            </a:r>
            <a:r>
              <a:rPr lang="cs-CZ" sz="1500" dirty="0"/>
              <a:t> ze všech pracovních nabízených </a:t>
            </a:r>
            <a:r>
              <a:rPr lang="cs-CZ" sz="1500" dirty="0" err="1" smtClean="0"/>
              <a:t>Photoshopem</a:t>
            </a:r>
            <a:endParaRPr lang="cs-CZ" sz="1500" dirty="0"/>
          </a:p>
          <a:p>
            <a:endParaRPr lang="cs-CZ" sz="15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1500" dirty="0"/>
              <a:t>v oblasti světle zelených barev přesahuje možnosti </a:t>
            </a:r>
            <a:r>
              <a:rPr lang="cs-CZ" sz="1500" dirty="0" err="1"/>
              <a:t>CMYKu</a:t>
            </a:r>
            <a:r>
              <a:rPr lang="cs-CZ" sz="1500" dirty="0"/>
              <a:t> (nevýhoda při předtiskové přípravě)</a:t>
            </a:r>
          </a:p>
          <a:p>
            <a:endParaRPr lang="cs-CZ" sz="15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1500" dirty="0" smtClean="0"/>
              <a:t>Zvolíme-li </a:t>
            </a:r>
            <a:r>
              <a:rPr lang="cs-CZ" sz="1500" dirty="0"/>
              <a:t>z menu nastavení</a:t>
            </a:r>
            <a:r>
              <a:rPr lang="cs-CZ" sz="1500" b="1" dirty="0"/>
              <a:t> Standardní pro </a:t>
            </a:r>
            <a:r>
              <a:rPr lang="cs-CZ" sz="1500" b="1" dirty="0" err="1"/>
              <a:t>prepress</a:t>
            </a:r>
            <a:r>
              <a:rPr lang="cs-CZ" sz="1500" b="1" dirty="0"/>
              <a:t> v Evropě</a:t>
            </a:r>
            <a:r>
              <a:rPr lang="cs-CZ" sz="1500" dirty="0"/>
              <a:t>, aktivujeme současně  i Adobe RGB (1998</a:t>
            </a:r>
            <a:r>
              <a:rPr lang="cs-CZ" sz="1500" dirty="0" smtClean="0"/>
              <a:t>).</a:t>
            </a:r>
          </a:p>
          <a:p>
            <a:pPr lvl="0"/>
            <a:endParaRPr lang="cs-CZ" sz="15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1500" dirty="0"/>
              <a:t>Adobe RGB (1998) zahrnuje většinu barevných </a:t>
            </a:r>
            <a:r>
              <a:rPr lang="cs-CZ" sz="1500" dirty="0" err="1"/>
              <a:t>gamutů</a:t>
            </a:r>
            <a:r>
              <a:rPr lang="cs-CZ" sz="1500" dirty="0"/>
              <a:t> prakticky všech inkoustových tiskáren a fotografických tiskáren a je tou nejlepší volbou ze všech dostupných pracovních prostorů </a:t>
            </a:r>
            <a:r>
              <a:rPr lang="cs-CZ" sz="1500" dirty="0" err="1"/>
              <a:t>Photoshopu</a:t>
            </a:r>
            <a:endParaRPr lang="cs-CZ" sz="1500" dirty="0"/>
          </a:p>
          <a:p>
            <a:endParaRPr lang="cs-CZ" sz="1500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sz="1500" b="1" dirty="0"/>
              <a:t>Připravujeme-li obrazové soubory pro výstupní zařízení, je vhodné konzultovat všechna nastavení s obsluhou dané tiskárny</a:t>
            </a:r>
            <a:r>
              <a:rPr lang="cs-CZ" sz="1500" b="1" dirty="0" smtClean="0"/>
              <a:t>.</a:t>
            </a:r>
            <a:endParaRPr lang="cs-CZ" sz="1500" dirty="0"/>
          </a:p>
        </p:txBody>
      </p:sp>
      <p:sp>
        <p:nvSpPr>
          <p:cNvPr id="4" name="Obdélník 3"/>
          <p:cNvSpPr/>
          <p:nvPr/>
        </p:nvSpPr>
        <p:spPr>
          <a:xfrm>
            <a:off x="467544" y="1823616"/>
            <a:ext cx="2459328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000" b="1" dirty="0"/>
              <a:t>Adobe RGB (1998)</a:t>
            </a:r>
            <a:r>
              <a:rPr lang="cs-CZ" sz="2000" dirty="0"/>
              <a:t>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67544" y="1167160"/>
            <a:ext cx="8208912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500" dirty="0" err="1"/>
              <a:t>Photoshop</a:t>
            </a:r>
            <a:r>
              <a:rPr lang="cs-CZ" sz="1500" dirty="0"/>
              <a:t> nám poskytuje několik vlastních </a:t>
            </a:r>
            <a:r>
              <a:rPr lang="cs-CZ" sz="1500" dirty="0" smtClean="0"/>
              <a:t>pracovních </a:t>
            </a:r>
            <a:r>
              <a:rPr lang="cs-CZ" sz="1500" dirty="0"/>
              <a:t>prostorů RGB. Pouze dva z nich jsou však schopny dobré </a:t>
            </a:r>
            <a:r>
              <a:rPr lang="cs-CZ" sz="1500" dirty="0" smtClean="0"/>
              <a:t>reprodukce </a:t>
            </a:r>
            <a:r>
              <a:rPr lang="cs-CZ" sz="1500" dirty="0"/>
              <a:t>barev. Nyní si některé z nich </a:t>
            </a:r>
            <a:r>
              <a:rPr lang="cs-CZ" sz="1500" dirty="0" smtClean="0"/>
              <a:t>vyjmenujeme </a:t>
            </a:r>
            <a:r>
              <a:rPr lang="cs-CZ" sz="1500" dirty="0"/>
              <a:t>a popíšeme</a:t>
            </a:r>
            <a:r>
              <a:rPr lang="cs-CZ" sz="1500" dirty="0" smtClean="0"/>
              <a:t>: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xmlns="" val="3460238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691680" y="334397"/>
            <a:ext cx="572701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600" b="1" dirty="0" smtClean="0"/>
              <a:t>PRACOVNÍ PROSTORY RGB</a:t>
            </a:r>
            <a:endParaRPr lang="cs-CZ" sz="3600" dirty="0"/>
          </a:p>
        </p:txBody>
      </p:sp>
      <p:sp>
        <p:nvSpPr>
          <p:cNvPr id="7" name="Obdélník 6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VY_32_INOVACE_OVF20860_ŽIŽ</a:t>
            </a:r>
            <a:endParaRPr lang="cs-CZ" sz="1100" dirty="0"/>
          </a:p>
        </p:txBody>
      </p:sp>
      <p:sp>
        <p:nvSpPr>
          <p:cNvPr id="4" name="Obdélník 3"/>
          <p:cNvSpPr/>
          <p:nvPr/>
        </p:nvSpPr>
        <p:spPr>
          <a:xfrm>
            <a:off x="638069" y="1243360"/>
            <a:ext cx="947695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000" b="1" dirty="0" err="1"/>
              <a:t>sRGB</a:t>
            </a:r>
            <a:r>
              <a:rPr lang="cs-CZ" sz="2000" b="1" dirty="0"/>
              <a:t> </a:t>
            </a:r>
            <a:r>
              <a:rPr lang="cs-CZ" sz="2000" b="1" dirty="0" smtClean="0"/>
              <a:t>:</a:t>
            </a:r>
            <a:endParaRPr lang="cs-CZ" sz="2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1700808"/>
            <a:ext cx="8136904" cy="49398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cs-CZ" sz="1500" dirty="0"/>
              <a:t>standardní RGB pracovní prostor </a:t>
            </a:r>
            <a:r>
              <a:rPr lang="cs-CZ" sz="1500" dirty="0" err="1"/>
              <a:t>Photoshopu</a:t>
            </a:r>
            <a:r>
              <a:rPr lang="cs-CZ" sz="1500" dirty="0"/>
              <a:t> </a:t>
            </a:r>
            <a:endParaRPr lang="cs-CZ" sz="1500" dirty="0" smtClean="0"/>
          </a:p>
          <a:p>
            <a:pPr marL="285750" lvl="0" indent="-285750">
              <a:buFont typeface="Wingdings" pitchFamily="2" charset="2"/>
              <a:buChar char="Ø"/>
            </a:pPr>
            <a:endParaRPr lang="cs-CZ" sz="15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1500" dirty="0"/>
              <a:t>zpravidla bývá nastaven ihned po instalaci </a:t>
            </a:r>
            <a:r>
              <a:rPr lang="cs-CZ" sz="1500" dirty="0" smtClean="0"/>
              <a:t>programu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cs-CZ" sz="15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1500" dirty="0"/>
              <a:t>zjednodušeně řečeno zastupuje jakýsi „ univerzální monitor“ nenavržený pro seriózní práci s </a:t>
            </a:r>
            <a:r>
              <a:rPr lang="cs-CZ" sz="1500" dirty="0" smtClean="0"/>
              <a:t>obrazem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cs-CZ" sz="15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1500" dirty="0"/>
              <a:t>významně omezuje rozsah barev, především oblast azurové (cyan</a:t>
            </a:r>
            <a:r>
              <a:rPr lang="cs-CZ" sz="1500" dirty="0" smtClean="0"/>
              <a:t>)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cs-CZ" sz="15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1500" dirty="0"/>
              <a:t>u inkoustových tiskáren rovněž nepodává příliš uspokojivé výsledky kvůli problematickému </a:t>
            </a:r>
            <a:r>
              <a:rPr lang="cs-CZ" sz="1500" dirty="0" err="1" smtClean="0"/>
              <a:t>gamutu</a:t>
            </a:r>
            <a:endParaRPr lang="cs-CZ" sz="1500" dirty="0" smtClean="0"/>
          </a:p>
          <a:p>
            <a:pPr marL="285750" lvl="0" indent="-285750">
              <a:buFont typeface="Wingdings" pitchFamily="2" charset="2"/>
              <a:buChar char="Ø"/>
            </a:pPr>
            <a:endParaRPr lang="cs-CZ" sz="15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1500" dirty="0"/>
              <a:t>u většiny fotoaparátů bývá využíván jako </a:t>
            </a:r>
            <a:r>
              <a:rPr lang="cs-CZ" sz="1500" dirty="0" err="1"/>
              <a:t>interní-nativní</a:t>
            </a:r>
            <a:r>
              <a:rPr lang="cs-CZ" sz="1500" dirty="0"/>
              <a:t> barevný prostor </a:t>
            </a:r>
            <a:endParaRPr lang="cs-CZ" sz="1500" dirty="0" smtClean="0"/>
          </a:p>
          <a:p>
            <a:pPr marL="285750" lvl="0" indent="-285750">
              <a:buFont typeface="Wingdings" pitchFamily="2" charset="2"/>
              <a:buChar char="Ø"/>
            </a:pPr>
            <a:endParaRPr lang="cs-CZ" sz="15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1500" dirty="0"/>
              <a:t>nevhodný pro tištěný </a:t>
            </a:r>
            <a:r>
              <a:rPr lang="cs-CZ" sz="1500" dirty="0" smtClean="0"/>
              <a:t>výstup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cs-CZ" sz="15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1500" dirty="0"/>
              <a:t>naopak přijatelný jako alternativa pro běžné využití – zasílání fotografií elektronickou cestou za účelem prohlížení na jiném monitoru</a:t>
            </a:r>
            <a:r>
              <a:rPr lang="cs-CZ" sz="1500" dirty="0" smtClean="0"/>
              <a:t>, pro </a:t>
            </a:r>
            <a:r>
              <a:rPr lang="cs-CZ" sz="1500" dirty="0"/>
              <a:t>účely webové grafiky případně zhotovení fotografií do rodinného </a:t>
            </a:r>
            <a:r>
              <a:rPr lang="cs-CZ" sz="1500" dirty="0" smtClean="0"/>
              <a:t>alba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cs-CZ" sz="1500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cs-CZ" sz="1500" dirty="0"/>
              <a:t>pokud preferujeme kvalitní barevný výstup zvolíme raději Adobe RGB (1998</a:t>
            </a:r>
            <a:r>
              <a:rPr lang="cs-CZ" sz="1500" dirty="0" smtClean="0"/>
              <a:t>)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xmlns="" val="1643871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VY_32_INOVACE_OVF20860_ŽIŽ</a:t>
            </a:r>
            <a:endParaRPr lang="cs-CZ" sz="1100" dirty="0"/>
          </a:p>
        </p:txBody>
      </p:sp>
      <p:sp>
        <p:nvSpPr>
          <p:cNvPr id="4" name="Obdélník 3"/>
          <p:cNvSpPr/>
          <p:nvPr/>
        </p:nvSpPr>
        <p:spPr>
          <a:xfrm>
            <a:off x="2479114" y="332656"/>
            <a:ext cx="4338047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cs-CZ" sz="2400" b="1" dirty="0" smtClean="0"/>
              <a:t>Srovnání barevných prostorů</a:t>
            </a:r>
          </a:p>
          <a:p>
            <a:pPr algn="ctr"/>
            <a:r>
              <a:rPr lang="cs-CZ" sz="2400" b="1" dirty="0" smtClean="0"/>
              <a:t>Adobe RGB a </a:t>
            </a:r>
            <a:r>
              <a:rPr lang="cs-CZ" sz="2400" b="1" dirty="0" err="1" smtClean="0"/>
              <a:t>sRGB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478735" y="6309320"/>
            <a:ext cx="4186531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i="1" dirty="0"/>
              <a:t>Značka D65 označuje tzv. bílý bod.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43608" y="5805264"/>
            <a:ext cx="236475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dirty="0"/>
              <a:t>Adobe </a:t>
            </a:r>
            <a:r>
              <a:rPr lang="cs-CZ" sz="2000" b="1" dirty="0" smtClean="0"/>
              <a:t>RGB (1998)</a:t>
            </a:r>
            <a:endParaRPr lang="cs-CZ" sz="2000" dirty="0"/>
          </a:p>
        </p:txBody>
      </p:sp>
      <p:pic>
        <p:nvPicPr>
          <p:cNvPr id="2052" name="Picture 4" descr="File:CIExy1931 sRGB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2289" y="1757770"/>
            <a:ext cx="3565445" cy="394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6169737" y="5805264"/>
            <a:ext cx="776175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cs-CZ" sz="2000" b="1" dirty="0" err="1"/>
              <a:t>sRGB</a:t>
            </a:r>
            <a:endParaRPr lang="cs-CZ" sz="2000" dirty="0"/>
          </a:p>
        </p:txBody>
      </p:sp>
      <p:pic>
        <p:nvPicPr>
          <p:cNvPr id="2054" name="Picture 6" descr="Soubor: CIE1931xy AdobeRGB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33925"/>
            <a:ext cx="3623522" cy="385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517634" y="5549473"/>
            <a:ext cx="595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1</a:t>
            </a:r>
            <a:endParaRPr lang="cs-CZ" sz="1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617544" y="5542632"/>
            <a:ext cx="595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2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xmlns="" val="1643871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VY_32_INOVACE_OVF20860_ŽIŽ</a:t>
            </a:r>
            <a:endParaRPr lang="cs-CZ" sz="1100" dirty="0"/>
          </a:p>
        </p:txBody>
      </p:sp>
      <p:sp>
        <p:nvSpPr>
          <p:cNvPr id="6" name="Obdélník 5"/>
          <p:cNvSpPr/>
          <p:nvPr/>
        </p:nvSpPr>
        <p:spPr>
          <a:xfrm>
            <a:off x="1708492" y="406405"/>
            <a:ext cx="6057236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600" b="1" dirty="0" smtClean="0"/>
              <a:t>PRACOVNÍ PROSTORY CMYK</a:t>
            </a:r>
            <a:endParaRPr lang="cs-CZ" sz="3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826981"/>
            <a:ext cx="8496944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cs-CZ" dirty="0"/>
              <a:t>Do tohoto pracovního prostoru převádíme naše snímky pouze tehdy, když jsou-li určeny pro reprodukci tiskem v komerční sféře</a:t>
            </a:r>
            <a:r>
              <a:rPr lang="cs-CZ" dirty="0" smtClean="0"/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cs-CZ" dirty="0"/>
          </a:p>
          <a:p>
            <a:pPr marL="285750" indent="-285750" algn="just">
              <a:buFont typeface="Wingdings" pitchFamily="2" charset="2"/>
              <a:buChar char="q"/>
            </a:pPr>
            <a:r>
              <a:rPr lang="cs-CZ" dirty="0"/>
              <a:t>Výjimkou v tomto směru jsou však stolní inkoustové tiskárny využívající CMYK inkousty. Chovají se totiž jako RGB zařízení (převádějí RGB data do barev používaných CMYK inkoustů a zhotoví tzv. „pěkné tisky</a:t>
            </a:r>
            <a:r>
              <a:rPr lang="cs-CZ" dirty="0" smtClean="0"/>
              <a:t>“).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cs-CZ" dirty="0"/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cs-CZ" dirty="0"/>
              <a:t>Velmi specifický </a:t>
            </a:r>
            <a:r>
              <a:rPr lang="cs-CZ" dirty="0" smtClean="0"/>
              <a:t>prostor.</a:t>
            </a:r>
          </a:p>
          <a:p>
            <a:pPr marL="285750" lvl="0" indent="-285750" algn="just">
              <a:buFont typeface="Wingdings" pitchFamily="2" charset="2"/>
              <a:buChar char="q"/>
            </a:pPr>
            <a:endParaRPr lang="cs-CZ" dirty="0"/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cs-CZ" dirty="0"/>
              <a:t>Jeho nastavení ovlivňuje např. druh inkoustů, použitý papír, případně typ tiskařského </a:t>
            </a:r>
            <a:r>
              <a:rPr lang="cs-CZ" dirty="0" smtClean="0"/>
              <a:t>stroje.</a:t>
            </a:r>
          </a:p>
          <a:p>
            <a:pPr marL="285750" lvl="0" indent="-285750" algn="just">
              <a:buFont typeface="Wingdings" pitchFamily="2" charset="2"/>
              <a:buChar char="q"/>
            </a:pPr>
            <a:endParaRPr lang="cs-CZ" dirty="0"/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cs-CZ" dirty="0"/>
              <a:t>Proto neexistuje jednoduché a všeobecné doporučení nejvhodnějšího CMYK prostoru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33375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VY_32_INOVACE_OVF20860_ŽIŽ</a:t>
            </a:r>
            <a:endParaRPr lang="cs-CZ" sz="1100" dirty="0"/>
          </a:p>
        </p:txBody>
      </p:sp>
      <p:sp>
        <p:nvSpPr>
          <p:cNvPr id="5" name="Obdélník 4"/>
          <p:cNvSpPr/>
          <p:nvPr/>
        </p:nvSpPr>
        <p:spPr>
          <a:xfrm>
            <a:off x="2699792" y="476672"/>
            <a:ext cx="330411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cs-CZ" b="1" dirty="0" smtClean="0"/>
              <a:t>Srovnání barevných prostorů</a:t>
            </a:r>
          </a:p>
          <a:p>
            <a:pPr algn="ctr"/>
            <a:r>
              <a:rPr lang="cs-CZ" b="1" dirty="0" smtClean="0"/>
              <a:t>CMYK a </a:t>
            </a:r>
            <a:r>
              <a:rPr lang="cs-CZ" b="1" dirty="0" err="1" smtClean="0"/>
              <a:t>sRGB</a:t>
            </a:r>
            <a:endParaRPr lang="cs-CZ" dirty="0"/>
          </a:p>
        </p:txBody>
      </p:sp>
      <p:pic>
        <p:nvPicPr>
          <p:cNvPr id="8" name="Picture 2" descr="http://fotoroman.cz/glossary2/glossary_images/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2022" y="1416623"/>
            <a:ext cx="3639957" cy="4024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683568" y="5733256"/>
            <a:ext cx="777648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i="1" dirty="0" err="1"/>
              <a:t>Gamut</a:t>
            </a:r>
            <a:r>
              <a:rPr lang="cs-CZ" i="1" dirty="0"/>
              <a:t> barevného prostoru CMYK má složitější tvar a je menší než </a:t>
            </a:r>
            <a:r>
              <a:rPr lang="cs-CZ" i="1" dirty="0" err="1" smtClean="0"/>
              <a:t>sRGB</a:t>
            </a:r>
            <a:r>
              <a:rPr lang="cs-CZ" i="1" dirty="0"/>
              <a:t>.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895460" y="5398616"/>
            <a:ext cx="595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3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xmlns="" val="2409338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VY_32_INOVACE_OVF20860_ŽIŽ</a:t>
            </a:r>
            <a:endParaRPr lang="cs-CZ" sz="1100" dirty="0"/>
          </a:p>
        </p:txBody>
      </p:sp>
      <p:sp>
        <p:nvSpPr>
          <p:cNvPr id="6" name="Obdélník 5"/>
          <p:cNvSpPr/>
          <p:nvPr/>
        </p:nvSpPr>
        <p:spPr>
          <a:xfrm>
            <a:off x="742613" y="406405"/>
            <a:ext cx="7645811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600" b="1" dirty="0" smtClean="0"/>
              <a:t>PRACOVNÍ PROSTORY STUPŇŮ ŠEDI</a:t>
            </a:r>
            <a:endParaRPr lang="cs-CZ" sz="3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340768"/>
            <a:ext cx="835292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dirty="0"/>
              <a:t>Tisknete-li černobílé obrázky na stolní inkoustové tiskárně, </a:t>
            </a:r>
            <a:r>
              <a:rPr lang="cs-CZ" dirty="0" smtClean="0"/>
              <a:t>nastavíme stupně </a:t>
            </a:r>
            <a:r>
              <a:rPr lang="cs-CZ" dirty="0"/>
              <a:t>šedi na </a:t>
            </a:r>
            <a:r>
              <a:rPr lang="cs-CZ" dirty="0" err="1"/>
              <a:t>Gray</a:t>
            </a:r>
            <a:r>
              <a:rPr lang="cs-CZ" dirty="0"/>
              <a:t> </a:t>
            </a:r>
            <a:r>
              <a:rPr lang="cs-CZ" dirty="0" err="1"/>
              <a:t>Gamma</a:t>
            </a:r>
            <a:r>
              <a:rPr lang="cs-CZ" dirty="0"/>
              <a:t> 2.2.</a:t>
            </a:r>
          </a:p>
        </p:txBody>
      </p:sp>
      <p:sp>
        <p:nvSpPr>
          <p:cNvPr id="5" name="Obdélník 4"/>
          <p:cNvSpPr/>
          <p:nvPr/>
        </p:nvSpPr>
        <p:spPr>
          <a:xfrm>
            <a:off x="1492728" y="2782669"/>
            <a:ext cx="615854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600" b="1" dirty="0" smtClean="0"/>
              <a:t>PŘÍMÉ PRACOVNÍ PROSTORY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323528" y="3645024"/>
            <a:ext cx="8352928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dirty="0">
                <a:solidFill>
                  <a:schemeClr val="dk1"/>
                </a:solidFill>
              </a:rPr>
              <a:t>Toto specifické nastavení se vztahuje pouze ke speciálním případům, kdy se používají </a:t>
            </a:r>
            <a:r>
              <a:rPr lang="cs-CZ" dirty="0" smtClean="0">
                <a:solidFill>
                  <a:schemeClr val="dk1"/>
                </a:solidFill>
              </a:rPr>
              <a:t>přímé </a:t>
            </a:r>
            <a:r>
              <a:rPr lang="cs-CZ" dirty="0">
                <a:solidFill>
                  <a:schemeClr val="dk1"/>
                </a:solidFill>
              </a:rPr>
              <a:t>barvy, které se tisknou nikoliv jako složky CMYK, ale jako samostatná barva navíc. </a:t>
            </a:r>
            <a:endParaRPr lang="cs-CZ" dirty="0" smtClean="0">
              <a:solidFill>
                <a:schemeClr val="dk1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>
                <a:solidFill>
                  <a:schemeClr val="dk1"/>
                </a:solidFill>
              </a:rPr>
              <a:t>Typické </a:t>
            </a:r>
            <a:r>
              <a:rPr lang="cs-CZ" dirty="0">
                <a:solidFill>
                  <a:schemeClr val="dk1"/>
                </a:solidFill>
              </a:rPr>
              <a:t>je použití přímých barev např. u tvorby firemního loga, kde je třeba zachovat přesně určitou barvu. </a:t>
            </a:r>
            <a:endParaRPr lang="cs-CZ" dirty="0" smtClean="0">
              <a:solidFill>
                <a:schemeClr val="dk1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>
                <a:solidFill>
                  <a:schemeClr val="dk1"/>
                </a:solidFill>
              </a:rPr>
              <a:t>Při </a:t>
            </a:r>
            <a:r>
              <a:rPr lang="cs-CZ" dirty="0">
                <a:solidFill>
                  <a:schemeClr val="dk1"/>
                </a:solidFill>
              </a:rPr>
              <a:t>běžné práci s </a:t>
            </a:r>
            <a:r>
              <a:rPr lang="cs-CZ" dirty="0" smtClean="0">
                <a:solidFill>
                  <a:schemeClr val="dk1"/>
                </a:solidFill>
              </a:rPr>
              <a:t>fotografiemi </a:t>
            </a:r>
            <a:r>
              <a:rPr lang="cs-CZ" dirty="0">
                <a:solidFill>
                  <a:schemeClr val="dk1"/>
                </a:solidFill>
              </a:rPr>
              <a:t>s přímými pracovními prostory resp. barvami do styku nepřijdeme. </a:t>
            </a:r>
          </a:p>
        </p:txBody>
      </p:sp>
    </p:spTree>
    <p:extLst>
      <p:ext uri="{BB962C8B-B14F-4D97-AF65-F5344CB8AC3E}">
        <p14:creationId xmlns:p14="http://schemas.microsoft.com/office/powerpoint/2010/main" xmlns="" val="1800129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686" y="980728"/>
            <a:ext cx="8352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marL="342900" indent="-342900"/>
            <a:endParaRPr lang="cs-CZ" sz="1200" dirty="0" smtClean="0"/>
          </a:p>
          <a:p>
            <a:pPr marL="342900" indent="-342900"/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4" name="Obdélník 3"/>
          <p:cNvSpPr/>
          <p:nvPr/>
        </p:nvSpPr>
        <p:spPr>
          <a:xfrm>
            <a:off x="323528" y="677595"/>
            <a:ext cx="8568952" cy="305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 dirty="0" smtClean="0"/>
              <a:t>Obr. 1	http</a:t>
            </a:r>
            <a:r>
              <a:rPr lang="cs-CZ" sz="1050" dirty="0"/>
              <a:t>://commons.wikimedia.org/wiki/File:CIE1931xy_AdobeRGB.svg</a:t>
            </a:r>
            <a:r>
              <a:rPr lang="cs-CZ" sz="1050" dirty="0" smtClean="0"/>
              <a:t>, </a:t>
            </a:r>
            <a:r>
              <a:rPr lang="cs-CZ" sz="1050" dirty="0" smtClean="0"/>
              <a:t>9. 11. 2012</a:t>
            </a:r>
            <a:endParaRPr lang="cs-CZ" sz="1050" dirty="0"/>
          </a:p>
          <a:p>
            <a:r>
              <a:rPr lang="cs-CZ" sz="1050" dirty="0" smtClean="0"/>
              <a:t>Obr. 2	http://commons.wikimedia.org/wiki/File:CIExy1931_sRGB.svg?uselang=cs, </a:t>
            </a:r>
            <a:r>
              <a:rPr lang="cs-CZ" sz="1050" dirty="0" smtClean="0"/>
              <a:t>9. 11. 2012 </a:t>
            </a:r>
            <a:r>
              <a:rPr lang="cs-CZ" sz="1050" dirty="0" smtClean="0"/>
              <a:t>	</a:t>
            </a:r>
          </a:p>
          <a:p>
            <a:r>
              <a:rPr lang="cs-CZ" sz="1050" dirty="0" smtClean="0"/>
              <a:t>Obr. 3	http</a:t>
            </a:r>
            <a:r>
              <a:rPr lang="cs-CZ" sz="1050" dirty="0"/>
              <a:t>://</a:t>
            </a:r>
            <a:r>
              <a:rPr lang="cs-CZ" sz="1050" dirty="0" smtClean="0"/>
              <a:t>fotoroman.cz/glossary2/3_cmyk.htm, </a:t>
            </a:r>
            <a:r>
              <a:rPr lang="cs-CZ" sz="1050" dirty="0" smtClean="0"/>
              <a:t>9. 11. 2012</a:t>
            </a:r>
          </a:p>
          <a:p>
            <a:endParaRPr lang="cs-CZ" sz="1050" dirty="0" smtClean="0"/>
          </a:p>
          <a:p>
            <a:endParaRPr lang="cs-CZ" sz="1050" dirty="0" smtClean="0"/>
          </a:p>
          <a:p>
            <a:r>
              <a:rPr lang="cs-CZ" sz="1400" b="1" dirty="0" smtClean="0"/>
              <a:t>Použitá literatura:</a:t>
            </a:r>
          </a:p>
          <a:p>
            <a:endParaRPr lang="cs-CZ" sz="1050" dirty="0" smtClean="0"/>
          </a:p>
          <a:p>
            <a:r>
              <a:rPr lang="cs-CZ" sz="1050" dirty="0" smtClean="0"/>
              <a:t>1.	</a:t>
            </a:r>
            <a:r>
              <a:rPr lang="cs-CZ" sz="1050" dirty="0" err="1" smtClean="0"/>
              <a:t>Eismann</a:t>
            </a:r>
            <a:r>
              <a:rPr lang="cs-CZ" sz="1050" dirty="0" smtClean="0"/>
              <a:t>, </a:t>
            </a:r>
            <a:r>
              <a:rPr lang="cs-CZ" sz="1050" dirty="0" err="1" smtClean="0"/>
              <a:t>Katrin</a:t>
            </a:r>
            <a:r>
              <a:rPr lang="cs-CZ" sz="1050" dirty="0" smtClean="0"/>
              <a:t>: </a:t>
            </a:r>
            <a:r>
              <a:rPr lang="cs-CZ" sz="1050" dirty="0" err="1" smtClean="0"/>
              <a:t>Photoshop</a:t>
            </a:r>
            <a:r>
              <a:rPr lang="cs-CZ" sz="1050" dirty="0" smtClean="0"/>
              <a:t> – retuš a restaurování fotografie, </a:t>
            </a:r>
            <a:r>
              <a:rPr lang="cs-CZ" sz="1050" dirty="0" err="1" smtClean="0"/>
              <a:t>Zoner</a:t>
            </a:r>
            <a:r>
              <a:rPr lang="cs-CZ" sz="1050" dirty="0" smtClean="0"/>
              <a:t> </a:t>
            </a:r>
            <a:r>
              <a:rPr lang="cs-CZ" sz="1050" dirty="0" err="1" smtClean="0"/>
              <a:t>Press</a:t>
            </a:r>
            <a:r>
              <a:rPr lang="cs-CZ" sz="1050" dirty="0" smtClean="0"/>
              <a:t>, Brno 2008.</a:t>
            </a:r>
          </a:p>
          <a:p>
            <a:r>
              <a:rPr lang="cs-CZ" sz="1050" dirty="0" smtClean="0"/>
              <a:t>2.	</a:t>
            </a:r>
            <a:r>
              <a:rPr lang="cs-CZ" sz="1050" dirty="0" smtClean="0"/>
              <a:t>Adobe </a:t>
            </a:r>
            <a:r>
              <a:rPr lang="cs-CZ" sz="1050" dirty="0" err="1" smtClean="0"/>
              <a:t>Creative</a:t>
            </a:r>
            <a:r>
              <a:rPr lang="cs-CZ" sz="1050" dirty="0" smtClean="0"/>
              <a:t> Team: Adobe </a:t>
            </a:r>
            <a:r>
              <a:rPr lang="cs-CZ" sz="1050" dirty="0" err="1" smtClean="0"/>
              <a:t>Photoshop</a:t>
            </a:r>
            <a:r>
              <a:rPr lang="cs-CZ" sz="1050" dirty="0" smtClean="0"/>
              <a:t> CS5 - Oficiální výukový kurz, </a:t>
            </a:r>
            <a:r>
              <a:rPr lang="cs-CZ" sz="1050" dirty="0" err="1" smtClean="0"/>
              <a:t>Computer</a:t>
            </a:r>
            <a:r>
              <a:rPr lang="cs-CZ" sz="1050" dirty="0" smtClean="0"/>
              <a:t> </a:t>
            </a:r>
            <a:r>
              <a:rPr lang="cs-CZ" sz="1050" dirty="0" err="1" smtClean="0"/>
              <a:t>Press</a:t>
            </a:r>
            <a:r>
              <a:rPr lang="cs-CZ" sz="1050" dirty="0" smtClean="0"/>
              <a:t>, 2010.</a:t>
            </a:r>
            <a:endParaRPr lang="cs-CZ" sz="1050" dirty="0" smtClean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7542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Zdroje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VY_32_INOVACE_OVF20860_ŽIŽ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xmlns="" val="3680113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13182">
        <p:fade/>
      </p:transition>
    </mc:Choice>
    <mc:Fallback>
      <p:transition spd="med" advTm="1318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1627</TotalTime>
  <Words>271</Words>
  <Application>Microsoft Office PowerPoint</Application>
  <PresentationFormat>Předvádění na obrazovce (4:3)</PresentationFormat>
  <Paragraphs>123</Paragraphs>
  <Slides>8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učitel</dc:creator>
  <cp:lastModifiedBy>ucitel</cp:lastModifiedBy>
  <cp:revision>177</cp:revision>
  <dcterms:created xsi:type="dcterms:W3CDTF">2012-07-11T22:42:20Z</dcterms:created>
  <dcterms:modified xsi:type="dcterms:W3CDTF">2013-01-21T09:19:00Z</dcterms:modified>
</cp:coreProperties>
</file>