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78" r:id="rId2"/>
    <p:sldId id="265" r:id="rId3"/>
    <p:sldId id="272" r:id="rId4"/>
    <p:sldId id="273" r:id="rId5"/>
    <p:sldId id="274" r:id="rId6"/>
    <p:sldId id="275" r:id="rId7"/>
    <p:sldId id="276" r:id="rId8"/>
    <p:sldId id="277" r:id="rId9"/>
    <p:sldId id="27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0" autoAdjust="0"/>
    <p:restoredTop sz="94737" autoAdjust="0"/>
  </p:normalViewPr>
  <p:slideViewPr>
    <p:cSldViewPr>
      <p:cViewPr varScale="1">
        <p:scale>
          <a:sx n="71" d="100"/>
          <a:sy n="71" d="100"/>
        </p:scale>
        <p:origin x="-3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20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36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36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36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36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36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367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367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21. 11. 2012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	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(34-56-L/01),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9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  <p:sp>
        <p:nvSpPr>
          <p:cNvPr id="6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VY_32_INOVACE_OVF20960ŽIŽ</a:t>
            </a:r>
          </a:p>
        </p:txBody>
      </p:sp>
    </p:spTree>
    <p:extLst>
      <p:ext uri="{BB962C8B-B14F-4D97-AF65-F5344CB8AC3E}">
        <p14:creationId xmlns="" xmlns:p14="http://schemas.microsoft.com/office/powerpoint/2010/main" val="4286067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257183" y="406405"/>
            <a:ext cx="6577313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 smtClean="0"/>
              <a:t>ODDÍL ZÁSADY SPRÁVY BAREV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VY_32_INOVACE_OVF20960_ŽIŽ</a:t>
            </a:r>
            <a:endParaRPr lang="cs-CZ" sz="11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273" y="1186662"/>
            <a:ext cx="4209454" cy="546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602388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257183" y="406405"/>
            <a:ext cx="662963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3600" b="1" dirty="0"/>
              <a:t>ODDÍL </a:t>
            </a:r>
            <a:r>
              <a:rPr lang="cs-CZ" sz="3600" b="1" dirty="0" smtClean="0"/>
              <a:t>ZÁSADY SPRÁVY BAREV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VY_32_INOVACE_OVF20960_ŽIŽ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688743" y="1229881"/>
            <a:ext cx="7806462" cy="5355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cs-CZ" dirty="0"/>
              <a:t>Nástroj </a:t>
            </a:r>
            <a:r>
              <a:rPr lang="cs-CZ" b="1" dirty="0"/>
              <a:t>Nastavení barev, resp. panel Zásady správy barev</a:t>
            </a:r>
            <a:r>
              <a:rPr lang="cs-CZ" dirty="0"/>
              <a:t> </a:t>
            </a:r>
            <a:r>
              <a:rPr lang="cs-CZ" dirty="0" smtClean="0"/>
              <a:t>určuje chování </a:t>
            </a:r>
            <a:r>
              <a:rPr lang="cs-CZ" dirty="0" err="1"/>
              <a:t>Photoshopu</a:t>
            </a:r>
            <a:r>
              <a:rPr lang="cs-CZ" dirty="0"/>
              <a:t> v případech, když přijde do kontaktu s obrázkem </a:t>
            </a:r>
          </a:p>
          <a:p>
            <a:pPr marL="266700" lvl="0" algn="just"/>
            <a:r>
              <a:rPr lang="cs-CZ" dirty="0" smtClean="0"/>
              <a:t>bez </a:t>
            </a:r>
            <a:r>
              <a:rPr lang="cs-CZ" dirty="0"/>
              <a:t>vloženého profilu nebo </a:t>
            </a:r>
            <a:r>
              <a:rPr lang="cs-CZ" dirty="0" smtClean="0"/>
              <a:t>s </a:t>
            </a:r>
            <a:r>
              <a:rPr lang="cs-CZ" dirty="0"/>
              <a:t>vloženým profilem, který není v souladu s </a:t>
            </a:r>
            <a:r>
              <a:rPr lang="cs-CZ" dirty="0" smtClean="0"/>
              <a:t>    nastaveným </a:t>
            </a:r>
            <a:r>
              <a:rPr lang="cs-CZ" dirty="0"/>
              <a:t>pracovním prostorem. 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cs-CZ" b="1" dirty="0"/>
              <a:t>Panel Zásady správy barev tedy přímo ovládá</a:t>
            </a:r>
            <a:r>
              <a:rPr lang="cs-CZ" dirty="0"/>
              <a:t> některé výstrahy objevující se při otevření obrázku. 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cs-CZ" dirty="0"/>
              <a:t>V </a:t>
            </a:r>
            <a:r>
              <a:rPr lang="cs-CZ" dirty="0" smtClean="0"/>
              <a:t>panelu </a:t>
            </a:r>
            <a:r>
              <a:rPr lang="cs-CZ" dirty="0"/>
              <a:t>Zásady správy barev nalezneme tři možnosti pro </a:t>
            </a:r>
            <a:r>
              <a:rPr lang="cs-CZ" dirty="0" smtClean="0"/>
              <a:t>nastavení </a:t>
            </a:r>
            <a:r>
              <a:rPr lang="cs-CZ" dirty="0"/>
              <a:t>zásad správy barev u pracovních prostorů RGB, CMYK a stupňů </a:t>
            </a:r>
            <a:r>
              <a:rPr lang="cs-CZ" dirty="0" smtClean="0"/>
              <a:t>šedi.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Všechny barevné prostory nabízejí tři identické volby:</a:t>
            </a:r>
          </a:p>
          <a:p>
            <a:pPr marL="984250" lvl="0" indent="-285750">
              <a:buFont typeface="Wingdings" pitchFamily="2" charset="2"/>
              <a:buChar char="Ø"/>
            </a:pPr>
            <a:r>
              <a:rPr lang="cs-CZ" dirty="0"/>
              <a:t>Zachovat vložené </a:t>
            </a:r>
            <a:r>
              <a:rPr lang="cs-CZ" dirty="0" smtClean="0"/>
              <a:t>profily </a:t>
            </a:r>
            <a:endParaRPr lang="cs-CZ" dirty="0"/>
          </a:p>
          <a:p>
            <a:pPr marL="984250" lvl="0" indent="-285750">
              <a:buFont typeface="Wingdings" pitchFamily="2" charset="2"/>
              <a:buChar char="Ø"/>
            </a:pPr>
            <a:r>
              <a:rPr lang="cs-CZ" dirty="0"/>
              <a:t>Převést do pracovního RGB/CMYK/stupňů </a:t>
            </a:r>
            <a:r>
              <a:rPr lang="cs-CZ" dirty="0" smtClean="0"/>
              <a:t>šedi</a:t>
            </a:r>
            <a:endParaRPr lang="cs-CZ" dirty="0"/>
          </a:p>
          <a:p>
            <a:pPr marL="984250" lvl="0" indent="-285750">
              <a:buFont typeface="Wingdings" pitchFamily="2" charset="2"/>
              <a:buChar char="Ø"/>
            </a:pPr>
            <a:r>
              <a:rPr lang="cs-CZ" dirty="0"/>
              <a:t>Vypnuto</a:t>
            </a:r>
          </a:p>
          <a:p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Nastavení provedená v panelu Zásady správy barev pak přímo ovlivňují, zda při otevření konkrétního souboru bude zobrazeno příslušné varovné dialogové okno barevného profilu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122945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67744" y="129843"/>
            <a:ext cx="4598438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000" b="1" dirty="0" smtClean="0"/>
              <a:t>VOLBY ODDÍL ZÁSADY SPRÁVY BAREV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VY_32_INOVACE_OVF20960_ŽIŽ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107503" y="620688"/>
            <a:ext cx="8928992" cy="6124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Převést do pracovního </a:t>
            </a:r>
            <a:r>
              <a:rPr lang="cs-CZ" sz="1400" b="1" dirty="0" smtClean="0"/>
              <a:t>RGB</a:t>
            </a:r>
          </a:p>
          <a:p>
            <a:r>
              <a:rPr lang="cs-CZ" sz="1400" dirty="0" smtClean="0"/>
              <a:t>  </a:t>
            </a:r>
            <a:endParaRPr lang="cs-CZ" sz="1400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Tato volba převede obrázek z vloženého prostoru na nastavený RGB pracovní prostor.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Této volby využijeme tehdy, má-li obrazový soubor, který chceme otevřít, odlišný barevný prostor než je náš pracovní.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Jedná se o nejlepší volbu, když víme odkud všechny soubory pocházejí, jaký mají barevný prostor a používáme-li barevný profil Adobe RGB (1998).</a:t>
            </a:r>
          </a:p>
          <a:p>
            <a:pPr algn="just"/>
            <a:r>
              <a:rPr lang="cs-CZ" sz="1400" dirty="0"/>
              <a:t> </a:t>
            </a:r>
            <a:endParaRPr lang="cs-CZ" sz="1400" dirty="0" smtClean="0"/>
          </a:p>
          <a:p>
            <a:pPr algn="just"/>
            <a:endParaRPr lang="cs-CZ" sz="1400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cs-CZ" sz="1400" b="1" dirty="0"/>
              <a:t>Zachovat vložené </a:t>
            </a:r>
            <a:r>
              <a:rPr lang="cs-CZ" sz="1400" b="1" dirty="0" smtClean="0"/>
              <a:t>profily</a:t>
            </a:r>
          </a:p>
          <a:p>
            <a:pPr algn="just"/>
            <a:endParaRPr lang="cs-CZ" sz="1400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Tato volba je užitečná zejména tehdy, když pracujeme se soubory z různých zdrojů a chceme-li je převést do našeho </a:t>
            </a:r>
            <a:r>
              <a:rPr lang="cs-CZ" sz="1400" dirty="0" smtClean="0"/>
              <a:t>pracovního </a:t>
            </a:r>
            <a:r>
              <a:rPr lang="cs-CZ" sz="1400" dirty="0"/>
              <a:t>prostoru až po jejich prohlédnutí.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Díky této volbě zůstanou všechny vložené barevné profily odlišné od našeho pracovního prostoru zachovány. My tak můžeme pracovat na vlastních barvách obrázku aniž bychom jej převáděli.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Je-li náš monitor správně kalibrován, bude zobrazení obrázku vždy korektní.</a:t>
            </a:r>
          </a:p>
          <a:p>
            <a:pPr algn="just"/>
            <a:r>
              <a:rPr lang="cs-CZ" sz="1400" dirty="0"/>
              <a:t> </a:t>
            </a:r>
            <a:endParaRPr lang="cs-CZ" sz="1400" dirty="0" smtClean="0"/>
          </a:p>
          <a:p>
            <a:pPr algn="just"/>
            <a:endParaRPr lang="cs-CZ" sz="1400" dirty="0"/>
          </a:p>
          <a:p>
            <a:pPr marL="285750" indent="-285750" algn="just">
              <a:buFont typeface="Wingdings" pitchFamily="2" charset="2"/>
              <a:buChar char="q"/>
            </a:pPr>
            <a:r>
              <a:rPr lang="cs-CZ" sz="1400" b="1" dirty="0" smtClean="0"/>
              <a:t>Vypnuto</a:t>
            </a:r>
          </a:p>
          <a:p>
            <a:pPr algn="just"/>
            <a:r>
              <a:rPr lang="cs-CZ" sz="1400" dirty="0" smtClean="0"/>
              <a:t> </a:t>
            </a:r>
            <a:endParaRPr lang="cs-CZ" sz="1400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Aktivujeme-li tuto volbu, bude </a:t>
            </a:r>
            <a:r>
              <a:rPr lang="cs-CZ" sz="1400" dirty="0" err="1"/>
              <a:t>Photoshop</a:t>
            </a:r>
            <a:r>
              <a:rPr lang="cs-CZ" sz="1400" dirty="0"/>
              <a:t> považovat obrázek za neoznačený, resp. bude ignorovat jeho vložený barevný profil. Barvy obrazového souboru budou interpretovány na základě aktuálního pracovního prostoru.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Pokud správně pracujeme s barevnými profily, můžeme s jejich pomocí kontrolovat barvy v našich obrázcích. Z tohoto důvodu nebudeme tuto volbu raději vůbec používat.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cs-CZ" sz="1400" dirty="0"/>
              <a:t>V okamžiku, kdy od obrázku oddělíme  jeho profil přestáváme respektovat správný význam čísel jednotlivých barev a </a:t>
            </a:r>
            <a:r>
              <a:rPr lang="cs-CZ" sz="1400" dirty="0" err="1"/>
              <a:t>Photoshop</a:t>
            </a:r>
            <a:r>
              <a:rPr lang="cs-CZ" sz="1400" dirty="0"/>
              <a:t> zobrazí soubor, jako kdyby souhlasil s naším pracovním prostorem. Proto neexis­tuje žádný racionální důvod k výběru tohoto </a:t>
            </a:r>
            <a:r>
              <a:rPr lang="cs-CZ" sz="1400" dirty="0" smtClean="0"/>
              <a:t>nastavení.</a:t>
            </a:r>
            <a:endParaRPr lang="cs-CZ" sz="1400" dirty="0"/>
          </a:p>
        </p:txBody>
      </p:sp>
    </p:spTree>
    <p:extLst>
      <p:ext uri="{BB962C8B-B14F-4D97-AF65-F5344CB8AC3E}">
        <p14:creationId xmlns="" xmlns:p14="http://schemas.microsoft.com/office/powerpoint/2010/main" val="37574377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129843"/>
            <a:ext cx="4886146" cy="38472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1900" b="1" dirty="0" smtClean="0"/>
              <a:t>NESOULAD PROFILŮ A CHYBĚJÍCÍ PROFILY</a:t>
            </a:r>
            <a:endParaRPr lang="cs-CZ" sz="1900" b="1" dirty="0"/>
          </a:p>
        </p:txBody>
      </p:sp>
      <p:sp>
        <p:nvSpPr>
          <p:cNvPr id="9" name="Obdélník 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VY_32_INOVACE_OVF20960_ŽIŽ</a:t>
            </a:r>
            <a:endParaRPr lang="cs-CZ" sz="1100" dirty="0"/>
          </a:p>
        </p:txBody>
      </p:sp>
      <p:pic>
        <p:nvPicPr>
          <p:cNvPr id="2050" name="Picture 2" descr="nesoulad profilu a chybejici profil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481"/>
          <a:stretch/>
        </p:blipFill>
        <p:spPr bwMode="auto">
          <a:xfrm>
            <a:off x="2428885" y="620688"/>
            <a:ext cx="3987800" cy="468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34351" y="5445224"/>
            <a:ext cx="8276025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dirty="0"/>
              <a:t>Tyto tři volby mají vliv na to, zda  budeme při otevírání souborů dotazování v případě chybějících nebo nesouladných profilů</a:t>
            </a:r>
            <a:r>
              <a:rPr lang="cs-CZ" sz="1400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dirty="0"/>
              <a:t>U těchto třech voleb ponecháme alespoň dvě zapnuté. Vždy je totiž vhodné mít kontrolu nad tím, co se děje s barevnými profily souboru.</a:t>
            </a:r>
          </a:p>
        </p:txBody>
      </p:sp>
      <p:sp>
        <p:nvSpPr>
          <p:cNvPr id="6" name="Obdélník 5"/>
          <p:cNvSpPr/>
          <p:nvPr/>
        </p:nvSpPr>
        <p:spPr>
          <a:xfrm>
            <a:off x="6588501" y="1376364"/>
            <a:ext cx="1728192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400" b="1" dirty="0">
                <a:solidFill>
                  <a:schemeClr val="dk1"/>
                </a:solidFill>
              </a:rPr>
              <a:t>Dotaz při vkládání</a:t>
            </a:r>
          </a:p>
          <a:p>
            <a:pPr algn="ctr"/>
            <a:endParaRPr lang="cs-CZ" sz="1400" dirty="0" smtClean="0">
              <a:solidFill>
                <a:schemeClr val="dk1"/>
              </a:solidFill>
            </a:endParaRPr>
          </a:p>
          <a:p>
            <a:pPr algn="ctr"/>
            <a:r>
              <a:rPr lang="cs-CZ" sz="1400" dirty="0" smtClean="0">
                <a:solidFill>
                  <a:schemeClr val="dk1"/>
                </a:solidFill>
              </a:rPr>
              <a:t>Jedná </a:t>
            </a:r>
            <a:r>
              <a:rPr lang="cs-CZ" sz="1400" dirty="0">
                <a:solidFill>
                  <a:schemeClr val="dk1"/>
                </a:solidFill>
              </a:rPr>
              <a:t>se o volbu, kterou můžeme bezpečně </a:t>
            </a:r>
            <a:r>
              <a:rPr lang="cs-CZ" sz="1400" dirty="0" smtClean="0">
                <a:solidFill>
                  <a:schemeClr val="dk1"/>
                </a:solidFill>
              </a:rPr>
              <a:t>vypnout </a:t>
            </a:r>
            <a:endParaRPr lang="cs-CZ" sz="1400" dirty="0">
              <a:solidFill>
                <a:schemeClr val="dk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7504" y="1136064"/>
            <a:ext cx="216024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400" b="1" dirty="0"/>
              <a:t>Dotaz při otevírání</a:t>
            </a:r>
            <a:endParaRPr lang="cs-CZ" sz="1400" dirty="0"/>
          </a:p>
          <a:p>
            <a:pPr algn="ctr"/>
            <a:endParaRPr lang="cs-CZ" sz="1400" dirty="0" smtClean="0"/>
          </a:p>
          <a:p>
            <a:pPr algn="ctr"/>
            <a:r>
              <a:rPr lang="cs-CZ" sz="1400" dirty="0" smtClean="0"/>
              <a:t>Spouští </a:t>
            </a:r>
            <a:r>
              <a:rPr lang="cs-CZ" sz="1400" dirty="0"/>
              <a:t>upozornění při otevírání souboru buď bez profilu, nebo s profilem, který nesouhlasí s na­ším pracovním prostorem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4211960" y="1948517"/>
            <a:ext cx="2375901" cy="10993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3"/>
          </p:cNvCxnSpPr>
          <p:nvPr/>
        </p:nvCxnSpPr>
        <p:spPr>
          <a:xfrm>
            <a:off x="2267744" y="2044005"/>
            <a:ext cx="384872" cy="10038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2652616" y="3047826"/>
            <a:ext cx="648072" cy="237158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754441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411760" y="107340"/>
            <a:ext cx="4288353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/>
              <a:t>Jak zacházet s upozorněními profilu ?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VY_32_INOVACE_OVF20960_ŽIŽ</a:t>
            </a:r>
            <a:endParaRPr lang="cs-CZ" sz="1100" dirty="0"/>
          </a:p>
        </p:txBody>
      </p:sp>
      <p:pic>
        <p:nvPicPr>
          <p:cNvPr id="3074" name="Picture 2" descr="nesoulad vlozeneho profil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850" y="625863"/>
            <a:ext cx="2764299" cy="185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7"/>
          <p:cNvCxnSpPr>
            <a:stCxn id="10" idx="3"/>
          </p:cNvCxnSpPr>
          <p:nvPr/>
        </p:nvCxnSpPr>
        <p:spPr>
          <a:xfrm>
            <a:off x="2575954" y="1460737"/>
            <a:ext cx="1042159" cy="315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467543" y="1091405"/>
            <a:ext cx="2108411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400" dirty="0"/>
              <a:t>Ze třech nabídnutých možností jsou správnou volbou je první dvě.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71460" y="2703978"/>
            <a:ext cx="8568952" cy="38933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300" b="1" dirty="0"/>
              <a:t>Volba Použít vložený </a:t>
            </a:r>
            <a:r>
              <a:rPr lang="cs-CZ" sz="1300" b="1" dirty="0" smtClean="0"/>
              <a:t>profil:</a:t>
            </a:r>
          </a:p>
          <a:p>
            <a:endParaRPr lang="cs-CZ" sz="1300" dirty="0" smtClean="0"/>
          </a:p>
          <a:p>
            <a:r>
              <a:rPr lang="cs-CZ" sz="1300" dirty="0" smtClean="0"/>
              <a:t>Respektuje </a:t>
            </a:r>
            <a:r>
              <a:rPr lang="cs-CZ" sz="1300" dirty="0"/>
              <a:t>exis­tující barevný profil a dovoluje nám upravovat </a:t>
            </a:r>
            <a:r>
              <a:rPr lang="cs-CZ" sz="1300" dirty="0" smtClean="0"/>
              <a:t>obrázek </a:t>
            </a:r>
            <a:r>
              <a:rPr lang="cs-CZ" sz="1300" dirty="0"/>
              <a:t>v jeho původním prostoru. Náš stávající pracovní prostor je tedy přechodně přizpůsoben obrázku. </a:t>
            </a:r>
            <a:r>
              <a:rPr lang="cs-CZ" sz="1300" dirty="0" smtClean="0"/>
              <a:t>Volba </a:t>
            </a:r>
            <a:r>
              <a:rPr lang="cs-CZ" sz="1300" dirty="0"/>
              <a:t>Použít vložený profil nám podá stejný výsledek jako volba Zachovat vložené profily v menu Zásady správy barev.</a:t>
            </a:r>
          </a:p>
          <a:p>
            <a:r>
              <a:rPr lang="cs-CZ" sz="1300" b="1" dirty="0"/>
              <a:t> 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300" b="1" dirty="0"/>
              <a:t>Volba Převést barvy dokumentu do pracovní­ho </a:t>
            </a:r>
            <a:r>
              <a:rPr lang="cs-CZ" sz="1300" b="1" dirty="0" smtClean="0"/>
              <a:t>prostoru:</a:t>
            </a:r>
          </a:p>
          <a:p>
            <a:endParaRPr lang="cs-CZ" sz="1300" dirty="0"/>
          </a:p>
          <a:p>
            <a:r>
              <a:rPr lang="cs-CZ" sz="1300" dirty="0"/>
              <a:t>Jedná se o nejvhodnější volbu v případě, že pracujeme se snímky z DSLR. Většina snímků z DSLR má přiřazen profil </a:t>
            </a:r>
            <a:r>
              <a:rPr lang="cs-CZ" sz="1300" dirty="0" err="1"/>
              <a:t>sRGB</a:t>
            </a:r>
            <a:r>
              <a:rPr lang="cs-CZ" sz="1300" dirty="0"/>
              <a:t>. Protože je mnohem vhodnější editovat obrázek v prostoru Adobe RGB (1998) je konverze-převedení pracovního </a:t>
            </a:r>
            <a:r>
              <a:rPr lang="cs-CZ" sz="1300" dirty="0" smtClean="0"/>
              <a:t>prostoru </a:t>
            </a:r>
            <a:r>
              <a:rPr lang="cs-CZ" sz="1300" dirty="0"/>
              <a:t>žádoucí. Optický vzhled obrázku zůstane zachován a obrázek bude vypadat přesně tak, jako bychom jej otevřeli při volbě Zachovat vložený profil nebo Převést do </a:t>
            </a:r>
            <a:r>
              <a:rPr lang="cs-CZ" sz="1300" dirty="0" smtClean="0"/>
              <a:t>pracovního </a:t>
            </a:r>
            <a:r>
              <a:rPr lang="cs-CZ" sz="1300" dirty="0"/>
              <a:t>RGB v menu Zásady správy barev.</a:t>
            </a:r>
          </a:p>
          <a:p>
            <a:r>
              <a:rPr lang="cs-CZ" sz="1300" b="1" dirty="0"/>
              <a:t> 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300" b="1" dirty="0"/>
              <a:t>Poslední volbu Vypustit vložený profil (bez správy barev</a:t>
            </a:r>
            <a:r>
              <a:rPr lang="cs-CZ" sz="1300" b="1" dirty="0" smtClean="0"/>
              <a:t>): </a:t>
            </a:r>
          </a:p>
          <a:p>
            <a:endParaRPr lang="cs-CZ" sz="1300" dirty="0"/>
          </a:p>
          <a:p>
            <a:r>
              <a:rPr lang="cs-CZ" sz="1300" dirty="0" smtClean="0"/>
              <a:t>nebudeme </a:t>
            </a:r>
            <a:r>
              <a:rPr lang="cs-CZ" sz="1300" dirty="0"/>
              <a:t>používat, protože odstraňuje profil obrázku a barvy souboru jsou </a:t>
            </a:r>
            <a:r>
              <a:rPr lang="cs-CZ" sz="1300" dirty="0" smtClean="0"/>
              <a:t>interpretovány </a:t>
            </a:r>
            <a:r>
              <a:rPr lang="cs-CZ" sz="1300" dirty="0"/>
              <a:t>podle pracovního prostoru (tuto volbu můžeme využít pouze v mimořádném případě, kdy víme, že je přiřazený profil nesprávný, chceme jej odstranit a přiřadit profil nový.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3613350" y="1638326"/>
            <a:ext cx="108843" cy="27210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0" name="Skupina 19"/>
          <p:cNvGrpSpPr/>
          <p:nvPr/>
        </p:nvGrpSpPr>
        <p:grpSpPr>
          <a:xfrm>
            <a:off x="5842215" y="1316722"/>
            <a:ext cx="2834241" cy="528102"/>
            <a:chOff x="5986231" y="1172706"/>
            <a:chExt cx="2834241" cy="528102"/>
          </a:xfrm>
        </p:grpSpPr>
        <p:sp>
          <p:nvSpPr>
            <p:cNvPr id="19" name="Pětiúhelník 18"/>
            <p:cNvSpPr/>
            <p:nvPr/>
          </p:nvSpPr>
          <p:spPr>
            <a:xfrm flipH="1">
              <a:off x="6130245" y="1185139"/>
              <a:ext cx="2402194" cy="515669"/>
            </a:xfrm>
            <a:prstGeom prst="homePlat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5986231" y="1172706"/>
              <a:ext cx="283424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cs-CZ" sz="1300" dirty="0"/>
                <a:t>Dialogové okno </a:t>
              </a:r>
              <a:endParaRPr lang="cs-CZ" sz="1300" dirty="0" smtClean="0"/>
            </a:p>
            <a:p>
              <a:pPr algn="ctr"/>
              <a:r>
                <a:rPr lang="cs-CZ" sz="1300" dirty="0" smtClean="0"/>
                <a:t>Nesouhlas </a:t>
              </a:r>
              <a:r>
                <a:rPr lang="cs-CZ" sz="1300" dirty="0"/>
                <a:t>vloženého </a:t>
              </a:r>
              <a:r>
                <a:rPr lang="cs-CZ" sz="1300" dirty="0" smtClean="0"/>
                <a:t>profilu</a:t>
              </a:r>
              <a:endParaRPr lang="cs-CZ" sz="13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5454955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411760" y="395372"/>
            <a:ext cx="4288353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/>
              <a:t>Jak zacházet s upozorněními profilu ?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VY_32_INOVACE_OVF20960_ŽIŽ</a:t>
            </a:r>
            <a:endParaRPr lang="cs-CZ" sz="1100" dirty="0"/>
          </a:p>
        </p:txBody>
      </p:sp>
      <p:sp>
        <p:nvSpPr>
          <p:cNvPr id="18" name="Obdélník 17"/>
          <p:cNvSpPr/>
          <p:nvPr/>
        </p:nvSpPr>
        <p:spPr>
          <a:xfrm>
            <a:off x="3613350" y="1998366"/>
            <a:ext cx="108843" cy="272107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0" name="Skupina 19"/>
          <p:cNvGrpSpPr/>
          <p:nvPr/>
        </p:nvGrpSpPr>
        <p:grpSpPr>
          <a:xfrm>
            <a:off x="6084168" y="1356937"/>
            <a:ext cx="2834241" cy="528102"/>
            <a:chOff x="5986231" y="1172706"/>
            <a:chExt cx="2834241" cy="528102"/>
          </a:xfrm>
        </p:grpSpPr>
        <p:sp>
          <p:nvSpPr>
            <p:cNvPr id="19" name="Pětiúhelník 18"/>
            <p:cNvSpPr/>
            <p:nvPr/>
          </p:nvSpPr>
          <p:spPr>
            <a:xfrm flipH="1">
              <a:off x="6130245" y="1185139"/>
              <a:ext cx="2402194" cy="515669"/>
            </a:xfrm>
            <a:prstGeom prst="homePlat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22" name="Obdélník 21"/>
            <p:cNvSpPr/>
            <p:nvPr/>
          </p:nvSpPr>
          <p:spPr>
            <a:xfrm>
              <a:off x="5986231" y="1172706"/>
              <a:ext cx="2834241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cs-CZ" sz="1300" dirty="0"/>
            </a:p>
          </p:txBody>
        </p:sp>
      </p:grpSp>
      <p:pic>
        <p:nvPicPr>
          <p:cNvPr id="4098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53605"/>
            <a:ext cx="3183743" cy="1471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841332" y="1340768"/>
            <a:ext cx="1475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dirty="0" smtClean="0"/>
              <a:t>Dialogové okno</a:t>
            </a:r>
          </a:p>
          <a:p>
            <a:pPr algn="ctr"/>
            <a:r>
              <a:rPr lang="cs-CZ" sz="1400" dirty="0" smtClean="0"/>
              <a:t>Chybějící </a:t>
            </a:r>
            <a:r>
              <a:rPr lang="cs-CZ" sz="1400" dirty="0"/>
              <a:t>profil</a:t>
            </a:r>
          </a:p>
        </p:txBody>
      </p:sp>
      <p:sp>
        <p:nvSpPr>
          <p:cNvPr id="3" name="Obdélník 2"/>
          <p:cNvSpPr/>
          <p:nvPr/>
        </p:nvSpPr>
        <p:spPr>
          <a:xfrm>
            <a:off x="2267744" y="5283785"/>
            <a:ext cx="4572000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cs-CZ" sz="1400" dirty="0"/>
              <a:t>Při otevírání obrázku bez vloženého profilu, nemá </a:t>
            </a:r>
            <a:r>
              <a:rPr lang="cs-CZ" sz="1400" dirty="0" err="1"/>
              <a:t>Photoshop</a:t>
            </a:r>
            <a:r>
              <a:rPr lang="cs-CZ" sz="1400" dirty="0"/>
              <a:t> žádné údaje, z nichž by mohl při interpretaci barev vycházet. V dialogovém okně Chybějící profil se proto zeptá, jak chcete, aby </a:t>
            </a:r>
            <a:r>
              <a:rPr lang="cs-CZ" sz="1400" dirty="0" smtClean="0"/>
              <a:t>interpretoval </a:t>
            </a:r>
            <a:r>
              <a:rPr lang="cs-CZ" sz="1400" dirty="0"/>
              <a:t>čísla barev souboru.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475656" y="2924943"/>
            <a:ext cx="6192688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400" b="1" dirty="0">
                <a:solidFill>
                  <a:schemeClr val="dk1"/>
                </a:solidFill>
              </a:rPr>
              <a:t>Pokud otevíráme soubor z digitál­ního fotoaparátu můžeme přiřadit profil Adobe RGB (1998) nebo </a:t>
            </a:r>
            <a:r>
              <a:rPr lang="cs-CZ" sz="1400" b="1" dirty="0" err="1">
                <a:solidFill>
                  <a:schemeClr val="dk1"/>
                </a:solidFill>
              </a:rPr>
              <a:t>sRGB</a:t>
            </a:r>
            <a:r>
              <a:rPr lang="cs-CZ" sz="1400" dirty="0" smtClean="0">
                <a:solidFill>
                  <a:schemeClr val="dk1"/>
                </a:solidFill>
              </a:rPr>
              <a:t>.</a:t>
            </a:r>
          </a:p>
          <a:p>
            <a:pPr algn="ctr"/>
            <a:r>
              <a:rPr lang="cs-CZ" sz="1400" dirty="0" smtClean="0">
                <a:solidFill>
                  <a:schemeClr val="dk1"/>
                </a:solidFill>
              </a:rPr>
              <a:t>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400" dirty="0" smtClean="0">
                <a:solidFill>
                  <a:schemeClr val="dk1"/>
                </a:solidFill>
              </a:rPr>
              <a:t>Většina </a:t>
            </a:r>
            <a:r>
              <a:rPr lang="cs-CZ" sz="1400" dirty="0">
                <a:solidFill>
                  <a:schemeClr val="dk1"/>
                </a:solidFill>
              </a:rPr>
              <a:t>běžně dostupných digitálních fotoaparátů dosahuje dobrých výsledků i s prostorem </a:t>
            </a:r>
            <a:r>
              <a:rPr lang="cs-CZ" sz="1400" dirty="0" err="1" smtClean="0">
                <a:solidFill>
                  <a:schemeClr val="dk1"/>
                </a:solidFill>
              </a:rPr>
              <a:t>sRGB</a:t>
            </a:r>
            <a:r>
              <a:rPr lang="cs-CZ" sz="1400" dirty="0" smtClean="0">
                <a:solidFill>
                  <a:schemeClr val="dk1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400" dirty="0">
              <a:solidFill>
                <a:schemeClr val="dk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cs-CZ" sz="1400" dirty="0">
                <a:solidFill>
                  <a:schemeClr val="dk1"/>
                </a:solidFill>
              </a:rPr>
              <a:t>Umožňuje-li fotoaparát snímání v prostoru Adobe RGB (1998), můžeme jej zapnout, resp. snímek do tohoto prostoru převést.</a:t>
            </a:r>
          </a:p>
        </p:txBody>
      </p:sp>
      <p:cxnSp>
        <p:nvCxnSpPr>
          <p:cNvPr id="16" name="Přímá spojnice se šipkou 15"/>
          <p:cNvCxnSpPr>
            <a:stCxn id="4" idx="0"/>
            <a:endCxn id="24" idx="0"/>
          </p:cNvCxnSpPr>
          <p:nvPr/>
        </p:nvCxnSpPr>
        <p:spPr>
          <a:xfrm flipV="1">
            <a:off x="4572000" y="1878731"/>
            <a:ext cx="9525" cy="1046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 flipV="1">
            <a:off x="3294906" y="1757948"/>
            <a:ext cx="2573238" cy="12078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629098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411760" y="683404"/>
            <a:ext cx="4288353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/>
              <a:t>Jak zacházet s upozorněními profilu ?</a:t>
            </a:r>
          </a:p>
        </p:txBody>
      </p:sp>
      <p:sp>
        <p:nvSpPr>
          <p:cNvPr id="9" name="Obdélník 8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VY_32_INOVACE_OVF20960_ŽIŽ</a:t>
            </a:r>
            <a:endParaRPr lang="cs-CZ" sz="1100" dirty="0"/>
          </a:p>
        </p:txBody>
      </p:sp>
      <p:sp>
        <p:nvSpPr>
          <p:cNvPr id="15" name="Obdélník 14"/>
          <p:cNvSpPr/>
          <p:nvPr/>
        </p:nvSpPr>
        <p:spPr>
          <a:xfrm>
            <a:off x="359532" y="1340768"/>
            <a:ext cx="8460940" cy="37548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dirty="0"/>
              <a:t>Volba </a:t>
            </a:r>
            <a:r>
              <a:rPr lang="cs-CZ" sz="1400" b="1" dirty="0"/>
              <a:t>Nechat jak je (bez správy barev)</a:t>
            </a:r>
            <a:r>
              <a:rPr lang="cs-CZ" sz="1400" dirty="0"/>
              <a:t> odpovídá položce Vypnuto z varování Nesouladu profilů, </a:t>
            </a:r>
            <a:r>
              <a:rPr lang="cs-CZ" sz="1400" dirty="0" err="1"/>
              <a:t>Photoshop</a:t>
            </a:r>
            <a:r>
              <a:rPr lang="cs-CZ" sz="1400" dirty="0"/>
              <a:t> barvy </a:t>
            </a:r>
            <a:r>
              <a:rPr lang="cs-CZ" sz="1400" dirty="0" smtClean="0"/>
              <a:t>souboru </a:t>
            </a:r>
            <a:r>
              <a:rPr lang="cs-CZ" sz="1400" dirty="0"/>
              <a:t>interpretuje barvy podle toho, jak by v rámci pracovního prostoru měly být zobrazeny, avšak s rizikem chybné interpretace</a:t>
            </a:r>
            <a:r>
              <a:rPr lang="cs-CZ" sz="1400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400" dirty="0"/>
          </a:p>
          <a:p>
            <a:endParaRPr lang="cs-CZ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Přiřadit pracovní RGB</a:t>
            </a:r>
            <a:r>
              <a:rPr lang="cs-CZ" sz="1400" dirty="0"/>
              <a:t> chová se v podstatě shodně, jako předchozí volba, s tím rozdílem, že obrázek přiřadí profil pracovního prostoru. Tato volba je vhodná pouze tehdy, </a:t>
            </a:r>
            <a:r>
              <a:rPr lang="cs-CZ" sz="1400" dirty="0" smtClean="0"/>
              <a:t>víme-li, </a:t>
            </a:r>
            <a:r>
              <a:rPr lang="cs-CZ" sz="1400" dirty="0"/>
              <a:t>že soubor odpovídá našemu </a:t>
            </a:r>
            <a:r>
              <a:rPr lang="cs-CZ" sz="1400" dirty="0" smtClean="0"/>
              <a:t>pracovnímu </a:t>
            </a:r>
            <a:r>
              <a:rPr lang="cs-CZ" sz="1400" dirty="0"/>
              <a:t>prostoru</a:t>
            </a:r>
            <a:r>
              <a:rPr lang="cs-CZ" sz="1400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400" dirty="0"/>
          </a:p>
          <a:p>
            <a:endParaRPr lang="cs-CZ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dirty="0"/>
              <a:t>Volba </a:t>
            </a:r>
            <a:r>
              <a:rPr lang="cs-CZ" sz="1400" b="1" dirty="0"/>
              <a:t>Přiřadit profil</a:t>
            </a:r>
            <a:r>
              <a:rPr lang="cs-CZ" sz="1400" dirty="0"/>
              <a:t> umožňuje přiřazení specifického profilu a poté jej </a:t>
            </a:r>
            <a:r>
              <a:rPr lang="cs-CZ" sz="1400" dirty="0" smtClean="0"/>
              <a:t>konvertovat </a:t>
            </a:r>
            <a:r>
              <a:rPr lang="cs-CZ" sz="1400" dirty="0"/>
              <a:t>na pracovní prostor. Jedná se o dobrou volbu, otevíráme-li obrázky z DSLR, které však nemají přiřazeny profil.</a:t>
            </a:r>
          </a:p>
          <a:p>
            <a:endParaRPr lang="cs-CZ" sz="1400" dirty="0" smtClean="0"/>
          </a:p>
          <a:p>
            <a:endParaRPr lang="cs-CZ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dirty="0"/>
              <a:t>Při otevírání ukázkových obrázků z </a:t>
            </a:r>
            <a:r>
              <a:rPr lang="cs-CZ" sz="1400" dirty="0" smtClean="0"/>
              <a:t>tohoto </a:t>
            </a:r>
            <a:r>
              <a:rPr lang="cs-CZ" sz="1400" dirty="0"/>
              <a:t>DUM </a:t>
            </a:r>
            <a:r>
              <a:rPr lang="cs-CZ" sz="1400" dirty="0" smtClean="0"/>
              <a:t>zadejte </a:t>
            </a:r>
            <a:r>
              <a:rPr lang="cs-CZ" sz="1400" dirty="0"/>
              <a:t>prosím pro zachování barevné celistvosti obrázků volbu </a:t>
            </a:r>
            <a:r>
              <a:rPr lang="cs-CZ" sz="1400" b="1" dirty="0"/>
              <a:t>Použít vložený profil.</a:t>
            </a:r>
            <a:endParaRPr lang="cs-CZ" sz="1400" dirty="0"/>
          </a:p>
          <a:p>
            <a:r>
              <a:rPr lang="cs-CZ" sz="14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2432262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530677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/>
              <a:t>Použitá literatura:</a:t>
            </a:r>
          </a:p>
          <a:p>
            <a:endParaRPr lang="cs-CZ" sz="1400" dirty="0" smtClean="0"/>
          </a:p>
          <a:p>
            <a:r>
              <a:rPr lang="cs-CZ" sz="1400" dirty="0" smtClean="0"/>
              <a:t>1.	</a:t>
            </a:r>
            <a:r>
              <a:rPr lang="cs-CZ" sz="1400" dirty="0" err="1" smtClean="0"/>
              <a:t>Eismann</a:t>
            </a:r>
            <a:r>
              <a:rPr lang="cs-CZ" sz="1400" dirty="0" smtClean="0"/>
              <a:t>, </a:t>
            </a:r>
            <a:r>
              <a:rPr lang="cs-CZ" sz="1400" dirty="0" err="1" smtClean="0"/>
              <a:t>Katrin</a:t>
            </a:r>
            <a:r>
              <a:rPr lang="cs-CZ" sz="1400" dirty="0" smtClean="0"/>
              <a:t>: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– retuš a restaurování fotografie, </a:t>
            </a:r>
            <a:r>
              <a:rPr lang="cs-CZ" sz="1400" dirty="0" err="1" smtClean="0"/>
              <a:t>Zoner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Brno 2008.</a:t>
            </a:r>
          </a:p>
          <a:p>
            <a:r>
              <a:rPr lang="cs-CZ" sz="1400" dirty="0" smtClean="0"/>
              <a:t>2.	Adobe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Team: Adobe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CS5 - Oficiální výukový kurz, </a:t>
            </a:r>
            <a:r>
              <a:rPr lang="cs-CZ" sz="1400" dirty="0" err="1" smtClean="0"/>
              <a:t>Computer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2010.</a:t>
            </a:r>
            <a:endParaRPr lang="cs-CZ" sz="1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VY_32_INOVACE_OVF20960_ŽIŽ</a:t>
            </a:r>
            <a:endParaRPr lang="cs-CZ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1635</TotalTime>
  <Words>349</Words>
  <Application>Microsoft Office PowerPoint</Application>
  <PresentationFormat>Předvádění na obrazovce (4:3)</PresentationFormat>
  <Paragraphs>118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149</cp:revision>
  <dcterms:created xsi:type="dcterms:W3CDTF">2012-07-11T22:42:20Z</dcterms:created>
  <dcterms:modified xsi:type="dcterms:W3CDTF">2013-01-21T09:26:32Z</dcterms:modified>
</cp:coreProperties>
</file>