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handoutMasterIdLst>
    <p:handoutMasterId r:id="rId11"/>
  </p:handoutMasterIdLst>
  <p:sldIdLst>
    <p:sldId id="272" r:id="rId2"/>
    <p:sldId id="265" r:id="rId3"/>
    <p:sldId id="274" r:id="rId4"/>
    <p:sldId id="273" r:id="rId5"/>
    <p:sldId id="266" r:id="rId6"/>
    <p:sldId id="270" r:id="rId7"/>
    <p:sldId id="271" r:id="rId8"/>
    <p:sldId id="268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luszka" initials="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737" autoAdjust="0"/>
  </p:normalViewPr>
  <p:slideViewPr>
    <p:cSldViewPr>
      <p:cViewPr varScale="1">
        <p:scale>
          <a:sx n="71" d="100"/>
          <a:sy n="71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2040"/>
    </p:cViewPr>
  </p:sorterViewPr>
  <p:notesViewPr>
    <p:cSldViewPr>
      <p:cViewPr>
        <p:scale>
          <a:sx n="150" d="100"/>
          <a:sy n="150" d="100"/>
        </p:scale>
        <p:origin x="-468" y="246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9-29T15:53:32.619" idx="2">
    <p:pos x="10" y="10"/>
    <p:text/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404664" y="4343400"/>
            <a:ext cx="5767536" cy="4114800"/>
          </a:xfrm>
        </p:spPr>
        <p:txBody>
          <a:bodyPr/>
          <a:lstStyle/>
          <a:p>
            <a:pPr marL="0" lvl="1" indent="361950">
              <a:buFont typeface="Wingdings" pitchFamily="2" charset="2"/>
              <a:buChar char="q"/>
            </a:pPr>
            <a:r>
              <a:rPr lang="pl-PL" dirty="0" smtClean="0"/>
              <a:t>Barva charakterizuje vjem pozorovatele na </a:t>
            </a:r>
            <a:r>
              <a:rPr lang="cs-CZ" dirty="0" smtClean="0"/>
              <a:t>základě (viditelného) záření původně</a:t>
            </a:r>
          </a:p>
          <a:p>
            <a:r>
              <a:rPr lang="cs-CZ" dirty="0" smtClean="0"/>
              <a:t>přicházejícího ze světelného zdroje (směs záření o různých vlnových délkách) a změněného díky vlastnostem pozorovaných objektů.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 indent="361950">
              <a:buFont typeface="Wingdings" pitchFamily="2" charset="2"/>
              <a:buChar char="q"/>
            </a:pPr>
            <a:r>
              <a:rPr lang="cs-CZ" dirty="0" smtClean="0"/>
              <a:t>Barva tedy představuje </a:t>
            </a:r>
            <a:r>
              <a:rPr lang="cs-CZ" dirty="0" err="1" smtClean="0"/>
              <a:t>psychofyzikální</a:t>
            </a:r>
            <a:r>
              <a:rPr lang="cs-CZ" dirty="0" smtClean="0"/>
              <a:t> jev.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 indent="361950">
              <a:buFont typeface="Wingdings" pitchFamily="2" charset="2"/>
              <a:buChar char="q"/>
            </a:pPr>
            <a:r>
              <a:rPr lang="cs-CZ" dirty="0" smtClean="0"/>
              <a:t>Sama o sobě barva neexistuje, jde o lidský vjem.</a:t>
            </a:r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8336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44590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21. 11. 2012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10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42860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2975409" y="332656"/>
            <a:ext cx="3138551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600" dirty="0" smtClean="0"/>
              <a:t>SPRÁVA BAREV</a:t>
            </a:r>
            <a:endParaRPr lang="cs-CZ" sz="3500" b="1" dirty="0">
              <a:solidFill>
                <a:schemeClr val="bg1"/>
              </a:solidFill>
            </a:endParaRPr>
          </a:p>
        </p:txBody>
      </p:sp>
      <p:sp>
        <p:nvSpPr>
          <p:cNvPr id="1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431540" y="1484784"/>
            <a:ext cx="8280920" cy="424731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44500">
              <a:buFont typeface="Wingdings" pitchFamily="2" charset="2"/>
              <a:buChar char="q"/>
            </a:pPr>
            <a:r>
              <a:rPr lang="cs-CZ" dirty="0" smtClean="0"/>
              <a:t>Správa barev slouží k věrnému přenosu barev ze zdroje, přes náš obrazový soubor do cílového zobrazovacího nebo tiskového zařízení.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 marL="12700" lvl="1" indent="431800">
              <a:buFont typeface="Wingdings" pitchFamily="2" charset="2"/>
              <a:buChar char="q"/>
            </a:pPr>
            <a:r>
              <a:rPr lang="cs-CZ" dirty="0" smtClean="0"/>
              <a:t>Fyzikální zákony brání, aby byly zobrazeny všechny barvy, ve všech odstínech, </a:t>
            </a:r>
            <a:r>
              <a:rPr lang="pl-PL" dirty="0" smtClean="0"/>
              <a:t>sytostech a intenzitách. Obdobně je tomu s dynamickým rozsahem.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 indent="444500">
              <a:buFont typeface="Wingdings" pitchFamily="2" charset="2"/>
              <a:buChar char="q"/>
            </a:pPr>
            <a:r>
              <a:rPr lang="cs-CZ" dirty="0" smtClean="0"/>
              <a:t>Potřeba transformovat výchozí rozsah barev na cílový rozsah barev. Jejich průnik je často jen částí původních rozsahů barev.</a:t>
            </a:r>
          </a:p>
          <a:p>
            <a:pPr marL="0" lvl="1" indent="533400">
              <a:buFont typeface="Wingdings" pitchFamily="2" charset="2"/>
              <a:buChar char="q"/>
            </a:pPr>
            <a:endParaRPr lang="cs-CZ" dirty="0" smtClean="0"/>
          </a:p>
          <a:p>
            <a:pPr marL="0" lvl="1" indent="533400">
              <a:buFont typeface="Wingdings" pitchFamily="2" charset="2"/>
              <a:buChar char="q"/>
            </a:pPr>
            <a:r>
              <a:rPr lang="cs-CZ" dirty="0" smtClean="0"/>
              <a:t>Správa barev dovolí zajistit, aby sobě odpovídající barvy vypadaly velmi </a:t>
            </a:r>
            <a:r>
              <a:rPr lang="pl-PL" dirty="0" smtClean="0"/>
              <a:t>podobně na různých zobrazovacích a tiskových zařízeních.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 marL="0" lvl="1" indent="533400">
              <a:buFont typeface="Wingdings" pitchFamily="2" charset="2"/>
              <a:buChar char="q"/>
            </a:pPr>
            <a:r>
              <a:rPr lang="cs-CZ" dirty="0" smtClean="0"/>
              <a:t>Správa barev se opírá o způsob, jakým člověk vnímá barvy.</a:t>
            </a:r>
          </a:p>
          <a:p>
            <a:pPr>
              <a:buFont typeface="Wingdings" pitchFamily="2" charset="2"/>
              <a:buChar char="q"/>
            </a:pPr>
            <a:endParaRPr lang="cs-CZ" dirty="0" smtClean="0"/>
          </a:p>
          <a:p>
            <a:pPr marL="0" lvl="1" indent="533400">
              <a:buFont typeface="Wingdings" pitchFamily="2" charset="2"/>
              <a:buChar char="q"/>
            </a:pPr>
            <a:r>
              <a:rPr lang="cs-CZ" dirty="0" smtClean="0"/>
              <a:t>Vnímání barev člověkem je nutné kvantifikovat a modelovat.</a:t>
            </a:r>
          </a:p>
        </p:txBody>
      </p:sp>
    </p:spTree>
    <p:extLst>
      <p:ext uri="{BB962C8B-B14F-4D97-AF65-F5344CB8AC3E}">
        <p14:creationId xmlns="" xmlns:p14="http://schemas.microsoft.com/office/powerpoint/2010/main" val="3460238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55676" y="335558"/>
            <a:ext cx="5832648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/>
              <a:t>BARVA – UDÁLOST SPOJUJÍCÍ </a:t>
            </a:r>
          </a:p>
          <a:p>
            <a:pPr algn="ctr"/>
            <a:r>
              <a:rPr lang="cs-CZ" sz="3200" b="1" dirty="0"/>
              <a:t>TŘI </a:t>
            </a:r>
            <a:r>
              <a:rPr lang="cs-CZ" sz="3200" b="1" dirty="0" smtClean="0"/>
              <a:t>ÚČASTNÍKY</a:t>
            </a:r>
            <a:endParaRPr lang="cs-CZ" sz="3200" b="1" dirty="0">
              <a:solidFill>
                <a:schemeClr val="bg1"/>
              </a:solidFill>
            </a:endParaRPr>
          </a:p>
        </p:txBody>
      </p:sp>
      <p:sp>
        <p:nvSpPr>
          <p:cNvPr id="9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  <p:grpSp>
        <p:nvGrpSpPr>
          <p:cNvPr id="3" name="Skupina 10"/>
          <p:cNvGrpSpPr/>
          <p:nvPr/>
        </p:nvGrpSpPr>
        <p:grpSpPr>
          <a:xfrm>
            <a:off x="1743521" y="1556792"/>
            <a:ext cx="5656958" cy="2965446"/>
            <a:chOff x="158031" y="1640953"/>
            <a:chExt cx="8518425" cy="4465462"/>
          </a:xfrm>
        </p:grpSpPr>
        <p:pic>
          <p:nvPicPr>
            <p:cNvPr id="1030" name="Picture 6" descr="Female Profile Drawing Clip Ar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438" y="1772816"/>
              <a:ext cx="2046018" cy="22091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Počasí Sunny Klipar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031" y="1640953"/>
              <a:ext cx="2857500" cy="272415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ile:Rose bud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4761" y="3530752"/>
              <a:ext cx="1711375" cy="257566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Přímá spojnice se šipkou 7"/>
            <p:cNvCxnSpPr/>
            <p:nvPr/>
          </p:nvCxnSpPr>
          <p:spPr>
            <a:xfrm flipV="1">
              <a:off x="5076056" y="3429000"/>
              <a:ext cx="1944216" cy="201622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2627784" y="3861048"/>
              <a:ext cx="2448272" cy="1584176"/>
            </a:xfrm>
            <a:prstGeom prst="line">
              <a:avLst/>
            </a:prstGeom>
            <a:ln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ovéPole 9"/>
            <p:cNvSpPr txBox="1"/>
            <p:nvPr/>
          </p:nvSpPr>
          <p:spPr>
            <a:xfrm>
              <a:off x="2051720" y="4437112"/>
              <a:ext cx="700833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500" dirty="0" smtClean="0"/>
                <a:t>Obr. 5</a:t>
              </a:r>
              <a:endParaRPr lang="cs-CZ" sz="1500" dirty="0"/>
            </a:p>
          </p:txBody>
        </p:sp>
      </p:grpSp>
      <p:sp>
        <p:nvSpPr>
          <p:cNvPr id="12" name="Obdélník 11"/>
          <p:cNvSpPr/>
          <p:nvPr/>
        </p:nvSpPr>
        <p:spPr>
          <a:xfrm>
            <a:off x="323528" y="4653136"/>
            <a:ext cx="8496944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3400" indent="-533400"/>
            <a:r>
              <a:rPr lang="cs-CZ" u="sng" dirty="0" smtClean="0"/>
              <a:t>Barva popisuje jev vznikající souhrou tří jevů:</a:t>
            </a:r>
          </a:p>
          <a:p>
            <a:pPr marL="533400" indent="-533400">
              <a:buFont typeface="Wingdings" pitchFamily="2" charset="2"/>
              <a:buChar char="q"/>
            </a:pPr>
            <a:endParaRPr lang="cs-CZ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pt-BR" dirty="0" smtClean="0"/>
              <a:t>Barva souvisí s vlastnostmi pozorovaného</a:t>
            </a:r>
            <a:r>
              <a:rPr lang="cs-CZ" dirty="0" smtClean="0"/>
              <a:t> objektu.</a:t>
            </a:r>
          </a:p>
          <a:p>
            <a:pPr marL="533400" indent="-533400">
              <a:buFont typeface="Wingdings" pitchFamily="2" charset="2"/>
              <a:buChar char="q"/>
            </a:pPr>
            <a:endParaRPr lang="cs-CZ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cs-CZ" dirty="0" smtClean="0"/>
              <a:t>Barva souvisí s vlastnostmi světla (osvětlení scény).</a:t>
            </a:r>
          </a:p>
          <a:p>
            <a:pPr marL="533400" indent="-533400">
              <a:buFont typeface="Wingdings" pitchFamily="2" charset="2"/>
              <a:buChar char="q"/>
            </a:pPr>
            <a:endParaRPr lang="cs-CZ" dirty="0" smtClean="0"/>
          </a:p>
          <a:p>
            <a:pPr marL="533400" lvl="2" indent="-533400">
              <a:buFont typeface="Wingdings" pitchFamily="2" charset="2"/>
              <a:buChar char="q"/>
            </a:pPr>
            <a:r>
              <a:rPr lang="pt-BR" dirty="0" smtClean="0"/>
              <a:t>Barva souvisí s mechanismy vnímání</a:t>
            </a:r>
            <a:r>
              <a:rPr lang="cs-CZ" dirty="0" smtClean="0"/>
              <a:t> člověkem.</a:t>
            </a:r>
          </a:p>
        </p:txBody>
      </p:sp>
    </p:spTree>
    <p:extLst>
      <p:ext uri="{BB962C8B-B14F-4D97-AF65-F5344CB8AC3E}">
        <p14:creationId xmlns="" xmlns:p14="http://schemas.microsoft.com/office/powerpoint/2010/main" val="34691771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259632" y="622429"/>
            <a:ext cx="66524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600" dirty="0" smtClean="0"/>
              <a:t>WORKFLOW BEZ SPRÁVY BAREV</a:t>
            </a:r>
            <a:endParaRPr lang="cs-CZ" sz="35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upload.wikimedia.org/wikipedia/commons/1/1c/Rose_bu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42415"/>
            <a:ext cx="1710585" cy="2573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male Profile Drawing Clip 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60848"/>
            <a:ext cx="2046018" cy="220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upload.wikimedia.org/wikipedia/commons/1/1c/Rose_bu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rightnessContrast bright="1000" contrast="6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36287">
            <a:off x="6286827" y="3861831"/>
            <a:ext cx="1710585" cy="25731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20" y="2142415"/>
            <a:ext cx="2480789" cy="27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2072742" y="3212976"/>
            <a:ext cx="1044078" cy="43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5868144" y="3210339"/>
            <a:ext cx="1044078" cy="43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320974" y="466380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</a:t>
            </a:r>
            <a:endParaRPr lang="cs-CZ" sz="15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028431" y="4624561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2</a:t>
            </a:r>
            <a:endParaRPr lang="cs-CZ" sz="15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8407671" y="4077072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3</a:t>
            </a:r>
            <a:endParaRPr lang="cs-CZ" sz="1500" dirty="0"/>
          </a:p>
        </p:txBody>
      </p:sp>
    </p:spTree>
    <p:extLst>
      <p:ext uri="{BB962C8B-B14F-4D97-AF65-F5344CB8AC3E}">
        <p14:creationId xmlns="" xmlns:p14="http://schemas.microsoft.com/office/powerpoint/2010/main" val="3460238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187624" y="404664"/>
            <a:ext cx="671690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sz="3600" dirty="0" smtClean="0"/>
              <a:t>WORKFLOW SE SPRÁVOU BAREV</a:t>
            </a:r>
            <a:endParaRPr lang="cs-CZ" sz="35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Female Profile Drawing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090" y="1460847"/>
            <a:ext cx="2046018" cy="2209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23" y="1542414"/>
            <a:ext cx="2480789" cy="271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Šipka doprava 3"/>
          <p:cNvSpPr/>
          <p:nvPr/>
        </p:nvSpPr>
        <p:spPr>
          <a:xfrm>
            <a:off x="1958552" y="2348880"/>
            <a:ext cx="1044078" cy="43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>
            <a:off x="5753954" y="2348880"/>
            <a:ext cx="1044078" cy="43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95376"/>
            <a:ext cx="1686010" cy="258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7435">
            <a:off x="6411279" y="3217097"/>
            <a:ext cx="1647430" cy="252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 descr="http://upload.wikimedia.org/wikipedia/commons/thumb/a/af/Inkscape_icons_color_management.svg/2000px-Inkscape_icons_color_management.svg.png?uselang=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20" y="4485183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>
            <a:off x="4214032" y="4773443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ICC PROFIL</a:t>
            </a:r>
          </a:p>
        </p:txBody>
      </p:sp>
      <p:sp>
        <p:nvSpPr>
          <p:cNvPr id="20" name="Šipka doprava 19"/>
          <p:cNvSpPr/>
          <p:nvPr/>
        </p:nvSpPr>
        <p:spPr>
          <a:xfrm>
            <a:off x="2051720" y="5226563"/>
            <a:ext cx="1044078" cy="4346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Picture 5" descr="http://upload.wikimedia.org/wikipedia/commons/thumb/a/af/Inkscape_icons_color_management.svg/2000px-Inkscape_icons_color_management.svg.png?uselang=c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2" y="4562948"/>
            <a:ext cx="1824137" cy="18241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1119364" y="4851208"/>
            <a:ext cx="1366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ICC PROFIL</a:t>
            </a:r>
          </a:p>
        </p:txBody>
      </p:sp>
      <p:sp>
        <p:nvSpPr>
          <p:cNvPr id="15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140196" y="6021288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4</a:t>
            </a:r>
            <a:endParaRPr lang="cs-CZ" sz="1500" dirty="0"/>
          </a:p>
        </p:txBody>
      </p:sp>
    </p:spTree>
    <p:extLst>
      <p:ext uri="{BB962C8B-B14F-4D97-AF65-F5344CB8AC3E}">
        <p14:creationId xmlns="" xmlns:p14="http://schemas.microsoft.com/office/powerpoint/2010/main" val="1820301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  <p:pic>
        <p:nvPicPr>
          <p:cNvPr id="37" name="Obrázek 36" descr="COLOR MANA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244" y="296652"/>
            <a:ext cx="8861513" cy="6264696"/>
          </a:xfrm>
          <a:prstGeom prst="rect">
            <a:avLst/>
          </a:prstGeom>
        </p:spPr>
      </p:pic>
      <p:sp>
        <p:nvSpPr>
          <p:cNvPr id="38" name="TextovéPole 37"/>
          <p:cNvSpPr txBox="1"/>
          <p:nvPr/>
        </p:nvSpPr>
        <p:spPr>
          <a:xfrm>
            <a:off x="7402464" y="6509435"/>
            <a:ext cx="171874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6, 7, 8, 9, 10</a:t>
            </a:r>
            <a:endParaRPr lang="cs-CZ" sz="1500" dirty="0"/>
          </a:p>
        </p:txBody>
      </p:sp>
    </p:spTree>
    <p:extLst>
      <p:ext uri="{BB962C8B-B14F-4D97-AF65-F5344CB8AC3E}">
        <p14:creationId xmlns="" xmlns:p14="http://schemas.microsoft.com/office/powerpoint/2010/main" val="3794435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11760" y="335558"/>
            <a:ext cx="4284476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Barevná tabulka</a:t>
            </a:r>
          </a:p>
          <a:p>
            <a:pPr algn="ctr"/>
            <a:r>
              <a:rPr lang="cs-CZ" sz="3200" dirty="0" err="1" smtClean="0"/>
              <a:t>Gretag</a:t>
            </a:r>
            <a:r>
              <a:rPr lang="cs-CZ" sz="3200" dirty="0" smtClean="0"/>
              <a:t> </a:t>
            </a:r>
            <a:r>
              <a:rPr lang="cs-CZ" sz="3200" dirty="0" err="1" smtClean="0"/>
              <a:t>Macbeth</a:t>
            </a:r>
            <a:endParaRPr lang="cs-CZ" sz="3200" dirty="0"/>
          </a:p>
        </p:txBody>
      </p:sp>
      <p:pic>
        <p:nvPicPr>
          <p:cNvPr id="5122" name="Picture 2" descr="http://upload.wikimedia.org/wikipedia/commons/a/ad/Gretag-Macbeth_ColorCheck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9316"/>
            <a:ext cx="3588339" cy="29280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304508" y="4401979"/>
            <a:ext cx="80182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11</a:t>
            </a:r>
            <a:endParaRPr lang="cs-CZ" sz="15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48552" y="5013176"/>
            <a:ext cx="8446897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Při práci ve smíšených světelných podmínkách používáme barevnou kalibrační </a:t>
            </a:r>
          </a:p>
          <a:p>
            <a:r>
              <a:rPr lang="cs-CZ" dirty="0" smtClean="0"/>
              <a:t>a referenční tabulku </a:t>
            </a:r>
            <a:r>
              <a:rPr lang="cs-CZ" dirty="0" err="1" smtClean="0"/>
              <a:t>Macbeth</a:t>
            </a:r>
            <a:r>
              <a:rPr lang="cs-CZ" dirty="0" smtClean="0"/>
              <a:t> </a:t>
            </a:r>
            <a:r>
              <a:rPr lang="cs-CZ" dirty="0" err="1" smtClean="0"/>
              <a:t>Color</a:t>
            </a:r>
            <a:r>
              <a:rPr lang="cs-CZ" dirty="0" smtClean="0"/>
              <a:t> Checker. Tato tabulka je pečlivě vyráběna</a:t>
            </a:r>
          </a:p>
          <a:p>
            <a:r>
              <a:rPr lang="cs-CZ" dirty="0" smtClean="0"/>
              <a:t>podle norem v různých velikostech a je osvědčenou referenční pomůckou v oblasti profesionálního tisku a fotografie.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72194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9686" y="980728"/>
            <a:ext cx="835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179512" y="836712"/>
            <a:ext cx="8568952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622300" algn="l"/>
              </a:tabLst>
            </a:pPr>
            <a:r>
              <a:rPr lang="cs-CZ" sz="1050" dirty="0" smtClean="0"/>
              <a:t>Obr .1		http</a:t>
            </a:r>
            <a:r>
              <a:rPr lang="cs-CZ" sz="1050" dirty="0"/>
              <a:t>://</a:t>
            </a:r>
            <a:r>
              <a:rPr lang="cs-CZ" sz="1050" dirty="0" smtClean="0"/>
              <a:t>commons.wikimedia.org/wiki/File:Rose_bud.jpg?uselang=cs, 21. 11. 2012</a:t>
            </a:r>
            <a:endParaRPr lang="cs-CZ" sz="1050" dirty="0"/>
          </a:p>
          <a:p>
            <a:r>
              <a:rPr lang="cs-CZ" sz="1050" dirty="0" smtClean="0"/>
              <a:t>Obr. 2	http</a:t>
            </a:r>
            <a:r>
              <a:rPr lang="cs-CZ" sz="1050" dirty="0"/>
              <a:t>://</a:t>
            </a:r>
            <a:r>
              <a:rPr lang="cs-CZ" sz="1050" dirty="0" smtClean="0"/>
              <a:t>commons.wikimedia.org/wiki/File:Computer_monitor.jpg, 21. 11. 2012</a:t>
            </a:r>
            <a:endParaRPr lang="cs-CZ" sz="1050" dirty="0"/>
          </a:p>
          <a:p>
            <a:r>
              <a:rPr lang="cs-CZ" sz="1050" dirty="0" smtClean="0"/>
              <a:t>Obr .3	http</a:t>
            </a:r>
            <a:r>
              <a:rPr lang="cs-CZ" sz="1050" dirty="0"/>
              <a:t>://</a:t>
            </a:r>
            <a:r>
              <a:rPr lang="cs-CZ" sz="1050" dirty="0" smtClean="0"/>
              <a:t>www.clker.com/clipart-9360.html, 21. 11. 2012</a:t>
            </a:r>
            <a:endParaRPr lang="cs-CZ" sz="1050" dirty="0"/>
          </a:p>
          <a:p>
            <a:r>
              <a:rPr lang="cs-CZ" sz="1050" dirty="0" smtClean="0"/>
              <a:t>Obr. 4	http://commons.wikimedia.org/wiki/File:Inkscape_icons_color_management.svg?uselang=cs, 21. 11. 2012</a:t>
            </a:r>
            <a:endParaRPr lang="cs-CZ" sz="1050" dirty="0"/>
          </a:p>
          <a:p>
            <a:r>
              <a:rPr lang="cs-CZ" sz="1050" dirty="0" smtClean="0"/>
              <a:t>Obr. 5	http://www.</a:t>
            </a:r>
            <a:r>
              <a:rPr lang="cs-CZ" sz="1050" dirty="0" err="1" smtClean="0"/>
              <a:t>clker.com</a:t>
            </a:r>
            <a:r>
              <a:rPr lang="cs-CZ" sz="1050" dirty="0" smtClean="0"/>
              <a:t>/</a:t>
            </a:r>
            <a:r>
              <a:rPr lang="cs-CZ" sz="1050" dirty="0" err="1" smtClean="0"/>
              <a:t>clipart</a:t>
            </a:r>
            <a:r>
              <a:rPr lang="cs-CZ" sz="1050" dirty="0" smtClean="0"/>
              <a:t>-6492.html, 21. 11. 2012</a:t>
            </a:r>
          </a:p>
          <a:p>
            <a:r>
              <a:rPr lang="cs-CZ" sz="1050" dirty="0" smtClean="0"/>
              <a:t>Obr. 6	http://commons.wikimedia.org/wiki/File:Crystal_Scanner.png, 21. 11. 2012</a:t>
            </a:r>
          </a:p>
          <a:p>
            <a:r>
              <a:rPr lang="cs-CZ" sz="1050" dirty="0" smtClean="0"/>
              <a:t>Obr. 7	http://www.</a:t>
            </a:r>
            <a:r>
              <a:rPr lang="cs-CZ" sz="1050" dirty="0" err="1" smtClean="0"/>
              <a:t>pdclipart.org</a:t>
            </a:r>
            <a:r>
              <a:rPr lang="cs-CZ" sz="1050" dirty="0" smtClean="0"/>
              <a:t>/</a:t>
            </a:r>
            <a:r>
              <a:rPr lang="cs-CZ" sz="1050" dirty="0" err="1" smtClean="0"/>
              <a:t>displayimage.php</a:t>
            </a:r>
            <a:r>
              <a:rPr lang="cs-CZ" sz="1050" dirty="0" smtClean="0"/>
              <a:t>?album=30&amp;</a:t>
            </a:r>
            <a:r>
              <a:rPr lang="cs-CZ" sz="1050" dirty="0" err="1" smtClean="0"/>
              <a:t>pos</a:t>
            </a:r>
            <a:r>
              <a:rPr lang="cs-CZ" sz="1050" dirty="0" smtClean="0"/>
              <a:t>=8, 21. 11. 2012</a:t>
            </a:r>
          </a:p>
          <a:p>
            <a:r>
              <a:rPr lang="cs-CZ" sz="1050" dirty="0" smtClean="0"/>
              <a:t>Obr. 8	http://www.</a:t>
            </a:r>
            <a:r>
              <a:rPr lang="cs-CZ" sz="1050" dirty="0" err="1" smtClean="0"/>
              <a:t>eizo.cz</a:t>
            </a:r>
            <a:r>
              <a:rPr lang="cs-CZ" sz="1050" dirty="0" smtClean="0"/>
              <a:t>/monitory/</a:t>
            </a:r>
            <a:r>
              <a:rPr lang="cs-CZ" sz="1050" dirty="0" err="1" smtClean="0"/>
              <a:t>colorgraphic</a:t>
            </a:r>
            <a:r>
              <a:rPr lang="cs-CZ" sz="1050" dirty="0" smtClean="0"/>
              <a:t>/30/CG303W.html, 21. 11. 2012</a:t>
            </a:r>
          </a:p>
          <a:p>
            <a:r>
              <a:rPr lang="cs-CZ" sz="1050" dirty="0" smtClean="0"/>
              <a:t>Obr. 9	http://commons.wikimedia.org/wiki/File:A05dc_Asus-Vento-Gaming-TA-M21-ATX-Kasa-Siyah.jpg, 21. 11. 2012</a:t>
            </a:r>
          </a:p>
          <a:p>
            <a:r>
              <a:rPr lang="cs-CZ" sz="1050" dirty="0" smtClean="0"/>
              <a:t>Obr. 10	http://www.</a:t>
            </a:r>
            <a:r>
              <a:rPr lang="cs-CZ" sz="1050" dirty="0" err="1" smtClean="0"/>
              <a:t>canon.cz</a:t>
            </a:r>
            <a:r>
              <a:rPr lang="cs-CZ" sz="1050" dirty="0" smtClean="0"/>
              <a:t>/</a:t>
            </a:r>
            <a:r>
              <a:rPr lang="cs-CZ" sz="1050" dirty="0" err="1" smtClean="0"/>
              <a:t>About</a:t>
            </a:r>
            <a:r>
              <a:rPr lang="cs-CZ" sz="1050" dirty="0" smtClean="0"/>
              <a:t>_</a:t>
            </a:r>
            <a:r>
              <a:rPr lang="cs-CZ" sz="1050" dirty="0" err="1" smtClean="0"/>
              <a:t>Us</a:t>
            </a:r>
            <a:r>
              <a:rPr lang="cs-CZ" sz="1050" dirty="0" smtClean="0"/>
              <a:t>/</a:t>
            </a:r>
            <a:r>
              <a:rPr lang="cs-CZ" sz="1050" dirty="0" err="1" smtClean="0"/>
              <a:t>Press</a:t>
            </a:r>
            <a:r>
              <a:rPr lang="cs-CZ" sz="1050" dirty="0" smtClean="0"/>
              <a:t>_Centre/</a:t>
            </a:r>
            <a:r>
              <a:rPr lang="cs-CZ" sz="1050" dirty="0" err="1" smtClean="0"/>
              <a:t>Product</a:t>
            </a:r>
            <a:r>
              <a:rPr lang="cs-CZ" sz="1050" dirty="0" smtClean="0"/>
              <a:t>_</a:t>
            </a:r>
            <a:r>
              <a:rPr lang="cs-CZ" sz="1050" dirty="0" err="1" smtClean="0"/>
              <a:t>Information</a:t>
            </a:r>
            <a:r>
              <a:rPr lang="cs-CZ" sz="1050" dirty="0" smtClean="0"/>
              <a:t>/</a:t>
            </a:r>
            <a:r>
              <a:rPr lang="cs-CZ" sz="1050" dirty="0" err="1" smtClean="0"/>
              <a:t>Large</a:t>
            </a:r>
            <a:r>
              <a:rPr lang="cs-CZ" sz="1050" dirty="0" smtClean="0"/>
              <a:t>_</a:t>
            </a:r>
            <a:r>
              <a:rPr lang="cs-CZ" sz="1050" dirty="0" err="1" smtClean="0"/>
              <a:t>format</a:t>
            </a:r>
            <a:r>
              <a:rPr lang="cs-CZ" sz="1050" dirty="0" smtClean="0"/>
              <a:t>_</a:t>
            </a:r>
            <a:r>
              <a:rPr lang="cs-CZ" sz="1050" dirty="0" err="1" smtClean="0"/>
              <a:t>printing</a:t>
            </a:r>
            <a:r>
              <a:rPr lang="cs-CZ" sz="1050" dirty="0" smtClean="0"/>
              <a:t>/</a:t>
            </a:r>
            <a:r>
              <a:rPr lang="cs-CZ" sz="1050" dirty="0" err="1" smtClean="0"/>
              <a:t>imagePROGRAF</a:t>
            </a:r>
            <a:r>
              <a:rPr lang="cs-CZ" sz="1050" dirty="0" smtClean="0"/>
              <a:t>_IPF8300.aspx, 	21. 11. 2012</a:t>
            </a:r>
          </a:p>
          <a:p>
            <a:r>
              <a:rPr lang="cs-CZ" sz="1050" dirty="0" smtClean="0"/>
              <a:t>Obr. 11	http://en.wikipedia.org/wiki/File:Gretag-Macbeth_ColorChecker.jpg, 21. 11. </a:t>
            </a:r>
            <a:r>
              <a:rPr lang="cs-CZ" sz="1050" dirty="0" smtClean="0"/>
              <a:t>2012</a:t>
            </a:r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050" dirty="0" smtClean="0"/>
          </a:p>
          <a:p>
            <a:r>
              <a:rPr lang="cs-CZ" sz="1200" dirty="0" smtClean="0"/>
              <a:t>1.	</a:t>
            </a:r>
            <a:r>
              <a:rPr lang="cs-CZ" sz="1200" dirty="0" err="1" smtClean="0"/>
              <a:t>Eismann</a:t>
            </a:r>
            <a:r>
              <a:rPr lang="cs-CZ" sz="1200" dirty="0" smtClean="0"/>
              <a:t>, </a:t>
            </a:r>
            <a:r>
              <a:rPr lang="cs-CZ" sz="1200" dirty="0" err="1" smtClean="0"/>
              <a:t>Katrin</a:t>
            </a:r>
            <a:r>
              <a:rPr lang="cs-CZ" sz="1200" dirty="0" smtClean="0"/>
              <a:t>: </a:t>
            </a:r>
            <a:r>
              <a:rPr lang="cs-CZ" sz="1200" dirty="0" err="1" smtClean="0"/>
              <a:t>Photoshop</a:t>
            </a:r>
            <a:r>
              <a:rPr lang="cs-CZ" sz="1200" dirty="0" smtClean="0"/>
              <a:t> – retuš a restaurování fotografie, </a:t>
            </a:r>
            <a:r>
              <a:rPr lang="cs-CZ" sz="1200" dirty="0" err="1" smtClean="0"/>
              <a:t>Zoner</a:t>
            </a:r>
            <a:r>
              <a:rPr lang="cs-CZ" sz="1200" dirty="0" smtClean="0"/>
              <a:t> </a:t>
            </a:r>
            <a:r>
              <a:rPr lang="cs-CZ" sz="1200" dirty="0" err="1" smtClean="0"/>
              <a:t>Press</a:t>
            </a:r>
            <a:r>
              <a:rPr lang="cs-CZ" sz="1200" dirty="0" smtClean="0"/>
              <a:t>, Brno 2008.</a:t>
            </a:r>
          </a:p>
          <a:p>
            <a:r>
              <a:rPr lang="cs-CZ" sz="1200" dirty="0" smtClean="0"/>
              <a:t>2.	</a:t>
            </a:r>
            <a:r>
              <a:rPr lang="cs-CZ" sz="1200" dirty="0" smtClean="0"/>
              <a:t>Adobe </a:t>
            </a:r>
            <a:r>
              <a:rPr lang="cs-CZ" sz="1200" dirty="0" err="1" smtClean="0"/>
              <a:t>Creative</a:t>
            </a:r>
            <a:r>
              <a:rPr lang="cs-CZ" sz="1200" dirty="0" smtClean="0"/>
              <a:t> Team: Adobe </a:t>
            </a:r>
            <a:r>
              <a:rPr lang="cs-CZ" sz="1200" dirty="0" err="1" smtClean="0"/>
              <a:t>Photoshop</a:t>
            </a:r>
            <a:r>
              <a:rPr lang="cs-CZ" sz="1200" dirty="0" smtClean="0"/>
              <a:t> CS5 - Oficiální výukový kurz, </a:t>
            </a:r>
            <a:r>
              <a:rPr lang="cs-CZ" sz="1200" dirty="0" err="1" smtClean="0"/>
              <a:t>Computer</a:t>
            </a:r>
            <a:r>
              <a:rPr lang="cs-CZ" sz="1200" dirty="0" smtClean="0"/>
              <a:t> </a:t>
            </a:r>
            <a:r>
              <a:rPr lang="cs-CZ" sz="1200" dirty="0" err="1" smtClean="0"/>
              <a:t>Press</a:t>
            </a:r>
            <a:r>
              <a:rPr lang="cs-CZ" sz="1200" dirty="0" smtClean="0"/>
              <a:t>, 2010.</a:t>
            </a:r>
            <a:endParaRPr lang="cs-CZ" sz="1200" dirty="0" smtClean="0"/>
          </a:p>
        </p:txBody>
      </p:sp>
      <p:sp>
        <p:nvSpPr>
          <p:cNvPr id="2" name="TextovéPole 1"/>
          <p:cNvSpPr txBox="1"/>
          <p:nvPr/>
        </p:nvSpPr>
        <p:spPr>
          <a:xfrm>
            <a:off x="179512" y="40466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smtClean="0"/>
              <a:t>Zdroje</a:t>
            </a:r>
            <a:r>
              <a:rPr lang="cs-CZ" b="1" dirty="0" smtClean="0"/>
              <a:t>:</a:t>
            </a:r>
            <a:endParaRPr lang="cs-CZ" b="1" dirty="0"/>
          </a:p>
        </p:txBody>
      </p:sp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VY_32_INOVACE_OVF21060ŽIŽ</a:t>
            </a:r>
          </a:p>
        </p:txBody>
      </p:sp>
    </p:spTree>
    <p:extLst>
      <p:ext uri="{BB962C8B-B14F-4D97-AF65-F5344CB8AC3E}">
        <p14:creationId xmlns="" xmlns:p14="http://schemas.microsoft.com/office/powerpoint/2010/main" val="34034709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13182">
        <p:fade/>
      </p:transition>
    </mc:Choice>
    <mc:Fallback>
      <p:transition spd="med" advTm="1318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1814</TotalTime>
  <Words>312</Words>
  <Application>Microsoft Office PowerPoint</Application>
  <PresentationFormat>Předvádění na obrazovce (4:3)</PresentationFormat>
  <Paragraphs>104</Paragraphs>
  <Slides>8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Aerodynamika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320</cp:revision>
  <dcterms:created xsi:type="dcterms:W3CDTF">2012-07-11T22:42:20Z</dcterms:created>
  <dcterms:modified xsi:type="dcterms:W3CDTF">2013-01-21T09:25:01Z</dcterms:modified>
</cp:coreProperties>
</file>