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73" r:id="rId2"/>
    <p:sldId id="256" r:id="rId3"/>
    <p:sldId id="263" r:id="rId4"/>
    <p:sldId id="264" r:id="rId5"/>
    <p:sldId id="265" r:id="rId6"/>
    <p:sldId id="267" r:id="rId7"/>
    <p:sldId id="266" r:id="rId8"/>
    <p:sldId id="268" r:id="rId9"/>
    <p:sldId id="269" r:id="rId10"/>
    <p:sldId id="270" r:id="rId11"/>
    <p:sldId id="271" r:id="rId12"/>
    <p:sldId id="272" r:id="rId13"/>
    <p:sldId id="26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737" autoAdjust="0"/>
  </p:normalViewPr>
  <p:slideViewPr>
    <p:cSldViewPr>
      <p:cViewPr varScale="1">
        <p:scale>
          <a:sx n="71" d="100"/>
          <a:sy n="71" d="100"/>
        </p:scale>
        <p:origin x="-384" y="-90"/>
      </p:cViewPr>
      <p:guideLst>
        <p:guide orient="horz" pos="1979"/>
        <p:guide pos="2880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200" d="100"/>
        <a:sy n="200" d="100"/>
      </p:scale>
      <p:origin x="0" y="442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780E-C81E-4017-AF21-A417CE8D6C5D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42A2-E94A-4BED-B215-29A7A9656A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96669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9F10E-9C76-4B2E-805F-637C88D17E75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D795-D4A6-4F0D-BE15-C18BF79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55472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4590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A60-9C78-4285-BDA3-171E0D586CE6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0F8-B995-4D2F-A016-8AA7DBFA830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E1A-196F-405A-B3B0-A0F9D1DD24E0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3FB6-F281-4132-B32B-EE5B5696309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0111-7A0A-43DA-BD6E-80E69B3A22C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D15-679C-4E45-95A1-2A770F79CB8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B20-FF1A-4AC1-94DD-BE026DA4544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B432-BD03-4A56-B336-35F48DF8BB1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FDE6-945C-46DA-995B-FCB75E4317F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C9B-EE21-413D-A92F-F684B68C70A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FC-1A23-49CB-ACC0-EF0ABCE2DFD5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DCE1CA-B453-453F-83D1-516376782ED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87524" y="1478389"/>
            <a:ext cx="8568952" cy="452431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sz="1600" b="1" dirty="0">
                <a:solidFill>
                  <a:schemeClr val="tx2"/>
                </a:solidFill>
              </a:rPr>
              <a:t/>
            </a:r>
            <a:br>
              <a:rPr lang="cs-CZ" sz="1600" b="1" dirty="0">
                <a:solidFill>
                  <a:schemeClr val="tx2"/>
                </a:solidFill>
              </a:rPr>
            </a:br>
            <a:r>
              <a:rPr lang="cs-CZ" sz="1600" dirty="0"/>
              <a:t>Číslo projektu:		CZ.1.07/1.5.00/34.0883 </a:t>
            </a:r>
          </a:p>
          <a:p>
            <a:r>
              <a:rPr lang="cs-CZ" sz="1600" dirty="0"/>
              <a:t>Název projektu:		Rozvoj vzdělanosti</a:t>
            </a:r>
          </a:p>
          <a:p>
            <a:r>
              <a:rPr lang="cs-CZ" sz="1600" dirty="0"/>
              <a:t>Číslo šablony:   		III/2</a:t>
            </a:r>
            <a:br>
              <a:rPr lang="cs-CZ" sz="1600" dirty="0"/>
            </a:br>
            <a:r>
              <a:rPr lang="cs-CZ" sz="1600" dirty="0"/>
              <a:t>Datum vytvoření:	</a:t>
            </a:r>
            <a:r>
              <a:rPr lang="cs-CZ" sz="1600" dirty="0" smtClean="0"/>
              <a:t>	</a:t>
            </a:r>
            <a:r>
              <a:rPr lang="cs-CZ" sz="1600" dirty="0" smtClean="0"/>
              <a:t>22. </a:t>
            </a:r>
            <a:r>
              <a:rPr lang="cs-CZ" sz="1600" dirty="0" smtClean="0"/>
              <a:t>11. 2012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Autor:			</a:t>
            </a:r>
            <a:r>
              <a:rPr lang="cs-CZ" sz="1600" dirty="0" err="1" smtClean="0"/>
              <a:t>MgA</a:t>
            </a:r>
            <a:r>
              <a:rPr lang="cs-CZ" sz="1600" dirty="0" smtClean="0"/>
              <a:t>. Jiří Žižka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Určeno pro předmět:       </a:t>
            </a:r>
            <a:r>
              <a:rPr lang="cs-CZ" sz="1600" dirty="0" smtClean="0"/>
              <a:t>	Odborný výcvik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Tematická </a:t>
            </a:r>
            <a:r>
              <a:rPr lang="cs-CZ" sz="1600" dirty="0" smtClean="0"/>
              <a:t>oblast:		</a:t>
            </a:r>
            <a:r>
              <a:rPr lang="cs-CZ" sz="1600" dirty="0" smtClean="0"/>
              <a:t>Porovnání </a:t>
            </a:r>
            <a:r>
              <a:rPr lang="cs-CZ" sz="1600" dirty="0"/>
              <a:t>klasické a digitální fotografie, 2. roč.</a:t>
            </a:r>
          </a:p>
          <a:p>
            <a:endParaRPr lang="cs-CZ" sz="1600" dirty="0"/>
          </a:p>
          <a:p>
            <a:r>
              <a:rPr lang="cs-CZ" sz="1600" dirty="0" smtClean="0"/>
              <a:t>Obor </a:t>
            </a:r>
            <a:r>
              <a:rPr lang="cs-CZ" sz="1600" dirty="0"/>
              <a:t>vzdělání:		</a:t>
            </a:r>
            <a:r>
              <a:rPr lang="cs-CZ" sz="1600" dirty="0" smtClean="0"/>
              <a:t> Fotograf (34-56-L/01), 2. </a:t>
            </a:r>
            <a:r>
              <a:rPr lang="cs-CZ" sz="1600" dirty="0"/>
              <a:t>ročník</a:t>
            </a:r>
            <a:br>
              <a:rPr lang="cs-CZ" sz="1600" dirty="0"/>
            </a:br>
            <a:r>
              <a:rPr lang="cs-CZ" sz="1600" dirty="0"/>
              <a:t>                                            </a:t>
            </a:r>
            <a:br>
              <a:rPr lang="cs-CZ" sz="1600" dirty="0"/>
            </a:br>
            <a:r>
              <a:rPr lang="cs-CZ" sz="1600" dirty="0"/>
              <a:t>Název výukového materiálu: </a:t>
            </a:r>
            <a:r>
              <a:rPr lang="cs-CZ" sz="1600" dirty="0" smtClean="0"/>
              <a:t>	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: lekce č. 11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Popis využití: </a:t>
            </a:r>
            <a:r>
              <a:rPr lang="cs-CZ" sz="1600" dirty="0" smtClean="0"/>
              <a:t>	Výukový materiál o úpravách a zpracování digitální fotografie </a:t>
            </a:r>
          </a:p>
          <a:p>
            <a:r>
              <a:rPr lang="cs-CZ" sz="1600" dirty="0" smtClean="0"/>
              <a:t>		s využitím programu 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/>
              <a:t>Čas</a:t>
            </a:r>
            <a:r>
              <a:rPr lang="cs-CZ" sz="1600" dirty="0" smtClean="0"/>
              <a:t>: 		60 minut</a:t>
            </a:r>
            <a:endParaRPr lang="cs-CZ" sz="1600" dirty="0"/>
          </a:p>
        </p:txBody>
      </p:sp>
      <p:pic>
        <p:nvPicPr>
          <p:cNvPr id="1026" name="Picture 2" descr="J:\_______SABLONY_PHOTOSHOP\_VYKAZY_ZAZNAMY\TITULKA+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798" y="332656"/>
            <a:ext cx="5850405" cy="1080120"/>
          </a:xfrm>
          <a:prstGeom prst="rect">
            <a:avLst/>
          </a:prstGeom>
          <a:noFill/>
        </p:spPr>
      </p:pic>
      <p:sp>
        <p:nvSpPr>
          <p:cNvPr id="6" name="Zástupný symbol pro zápatí 17"/>
          <p:cNvSpPr txBox="1">
            <a:spLocks/>
          </p:cNvSpPr>
          <p:nvPr/>
        </p:nvSpPr>
        <p:spPr>
          <a:xfrm>
            <a:off x="6907831" y="-27384"/>
            <a:ext cx="2272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solidFill>
                  <a:schemeClr val="tx1"/>
                </a:solidFill>
              </a:rPr>
              <a:t>VY_32_INOVACE_OVF21160ŽIŽ</a:t>
            </a:r>
          </a:p>
        </p:txBody>
      </p:sp>
    </p:spTree>
    <p:extLst>
      <p:ext uri="{BB962C8B-B14F-4D97-AF65-F5344CB8AC3E}">
        <p14:creationId xmlns:p14="http://schemas.microsoft.com/office/powerpoint/2010/main" xmlns="" val="4286067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5250">
        <p:fade/>
      </p:transition>
    </mc:Choice>
    <mc:Fallback>
      <p:transition spd="med" advTm="52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sp>
        <p:nvSpPr>
          <p:cNvPr id="2" name="Obdélník 1"/>
          <p:cNvSpPr/>
          <p:nvPr/>
        </p:nvSpPr>
        <p:spPr>
          <a:xfrm>
            <a:off x="2664006" y="404664"/>
            <a:ext cx="38827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/>
              <a:t>Uložení přednastavených nástrojů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4121069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638588" y="1066586"/>
            <a:ext cx="3965860" cy="17081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500" dirty="0" err="1"/>
              <a:t>Photoshop</a:t>
            </a:r>
            <a:r>
              <a:rPr lang="cs-CZ" sz="1500" dirty="0"/>
              <a:t> umožňuje  uložit </a:t>
            </a:r>
            <a:r>
              <a:rPr lang="cs-CZ" sz="1500" b="1" dirty="0" smtClean="0"/>
              <a:t>knihov­nu </a:t>
            </a:r>
            <a:r>
              <a:rPr lang="cs-CZ" sz="1500" b="1" dirty="0"/>
              <a:t>všech nástrojů</a:t>
            </a:r>
            <a:r>
              <a:rPr lang="cs-CZ" sz="1500" dirty="0"/>
              <a:t>, které často používáme</a:t>
            </a:r>
            <a:r>
              <a:rPr lang="cs-CZ" sz="1500" dirty="0" smtClean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5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500" dirty="0"/>
              <a:t>Tyto knihovny nástrojů  jsou pak </a:t>
            </a:r>
            <a:r>
              <a:rPr lang="cs-CZ" sz="1500" b="1" dirty="0"/>
              <a:t>přístupny pouhým kliknutím</a:t>
            </a:r>
            <a:r>
              <a:rPr lang="cs-CZ" sz="1500" dirty="0"/>
              <a:t>, aniž bychom museli znovu museli zadávat jakékoli hodnoty.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1763688" y="1901825"/>
            <a:ext cx="2989287" cy="188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Obdélník 33"/>
          <p:cNvSpPr/>
          <p:nvPr/>
        </p:nvSpPr>
        <p:spPr>
          <a:xfrm>
            <a:off x="2020524" y="3448836"/>
            <a:ext cx="55781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/>
              <a:t>Vytvoření přednastavení nástroje Oříznutí (</a:t>
            </a:r>
            <a:r>
              <a:rPr lang="cs-CZ" b="1" dirty="0" err="1"/>
              <a:t>Crop</a:t>
            </a:r>
            <a:r>
              <a:rPr lang="cs-CZ" b="1" dirty="0"/>
              <a:t>):</a:t>
            </a:r>
          </a:p>
        </p:txBody>
      </p: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404" y="5328426"/>
            <a:ext cx="69151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Obdélník 35"/>
          <p:cNvSpPr/>
          <p:nvPr/>
        </p:nvSpPr>
        <p:spPr>
          <a:xfrm>
            <a:off x="580364" y="4178207"/>
            <a:ext cx="820891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cs-CZ" b="1" dirty="0" smtClean="0"/>
              <a:t>1.</a:t>
            </a:r>
            <a:r>
              <a:rPr lang="cs-CZ" sz="1400" b="1" dirty="0" smtClean="0"/>
              <a:t>	</a:t>
            </a:r>
            <a:r>
              <a:rPr lang="cs-CZ" sz="1400" dirty="0" smtClean="0"/>
              <a:t>Zvolte </a:t>
            </a:r>
            <a:r>
              <a:rPr lang="cs-CZ" sz="1400" dirty="0"/>
              <a:t>nástroj </a:t>
            </a:r>
            <a:r>
              <a:rPr lang="cs-CZ" sz="1400" b="1" dirty="0"/>
              <a:t>Oříznutí - C </a:t>
            </a:r>
            <a:r>
              <a:rPr lang="cs-CZ" sz="1400" b="1" dirty="0" smtClean="0"/>
              <a:t>            </a:t>
            </a:r>
            <a:r>
              <a:rPr lang="cs-CZ" sz="1400" dirty="0" smtClean="0"/>
              <a:t>a  do </a:t>
            </a:r>
            <a:r>
              <a:rPr lang="cs-CZ" sz="1400" dirty="0"/>
              <a:t>pruhu voleb napište požadované </a:t>
            </a:r>
            <a:r>
              <a:rPr lang="cs-CZ" sz="1400" dirty="0" smtClean="0"/>
              <a:t>hodnoty:</a:t>
            </a:r>
          </a:p>
          <a:p>
            <a:pPr lvl="0" algn="just"/>
            <a:r>
              <a:rPr lang="cs-CZ" sz="1400" b="1" dirty="0" smtClean="0"/>
              <a:t>21 </a:t>
            </a:r>
            <a:r>
              <a:rPr lang="cs-CZ" sz="1400" b="1" dirty="0"/>
              <a:t>cm a 29,7 cm</a:t>
            </a:r>
            <a:r>
              <a:rPr lang="cs-CZ" sz="1400" dirty="0"/>
              <a:t>. </a:t>
            </a:r>
            <a:r>
              <a:rPr lang="cs-CZ" sz="1400" dirty="0" smtClean="0"/>
              <a:t>Lze </a:t>
            </a:r>
            <a:r>
              <a:rPr lang="cs-CZ" sz="1400" dirty="0"/>
              <a:t>použít i obrazové body, </a:t>
            </a:r>
            <a:r>
              <a:rPr lang="cs-CZ" sz="1400" dirty="0" smtClean="0"/>
              <a:t>a </a:t>
            </a:r>
            <a:r>
              <a:rPr lang="cs-CZ" sz="1400" dirty="0"/>
              <a:t>to tak, že za čísly napíšeme ob, pro </a:t>
            </a:r>
            <a:r>
              <a:rPr lang="cs-CZ" sz="1400" dirty="0" smtClean="0"/>
              <a:t>milimetry </a:t>
            </a:r>
            <a:r>
              <a:rPr lang="cs-CZ" sz="1400" dirty="0"/>
              <a:t>napište mm. </a:t>
            </a:r>
            <a:r>
              <a:rPr lang="cs-CZ" sz="1400" dirty="0" smtClean="0"/>
              <a:t>Nakonec </a:t>
            </a:r>
            <a:r>
              <a:rPr lang="cs-CZ" sz="1400" dirty="0"/>
              <a:t>zadejte rozlišení do pole </a:t>
            </a:r>
            <a:r>
              <a:rPr lang="cs-CZ" sz="1400" b="1" dirty="0" smtClean="0"/>
              <a:t>Rozlišení (300 DPI)</a:t>
            </a:r>
            <a:r>
              <a:rPr lang="cs-CZ" sz="1400" dirty="0" smtClean="0"/>
              <a:t>. </a:t>
            </a:r>
            <a:r>
              <a:rPr lang="cs-CZ" sz="1400" dirty="0"/>
              <a:t>Tuto </a:t>
            </a:r>
            <a:r>
              <a:rPr lang="cs-CZ" sz="1400" dirty="0" smtClean="0"/>
              <a:t>hodnotu </a:t>
            </a:r>
            <a:r>
              <a:rPr lang="cs-CZ" sz="1400" dirty="0"/>
              <a:t>je možné </a:t>
            </a:r>
            <a:r>
              <a:rPr lang="cs-CZ" sz="1400" dirty="0" smtClean="0"/>
              <a:t>nevyplnit</a:t>
            </a:r>
            <a:r>
              <a:rPr lang="cs-CZ" sz="1400" dirty="0"/>
              <a:t>, </a:t>
            </a:r>
            <a:r>
              <a:rPr lang="cs-CZ" sz="1400" dirty="0" smtClean="0"/>
              <a:t>abychom </a:t>
            </a:r>
            <a:r>
              <a:rPr lang="cs-CZ" sz="1400" dirty="0"/>
              <a:t>se vyhnuli nechtěné změně rozlišení během </a:t>
            </a:r>
            <a:r>
              <a:rPr lang="cs-CZ" sz="1400" dirty="0" smtClean="0"/>
              <a:t>oříznutí</a:t>
            </a:r>
            <a:r>
              <a:rPr lang="cs-CZ" sz="1400" dirty="0"/>
              <a:t>.</a:t>
            </a: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rId6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4037" y="4034192"/>
            <a:ext cx="576064" cy="41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9565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sp>
        <p:nvSpPr>
          <p:cNvPr id="6" name="Obdélník 5"/>
          <p:cNvSpPr/>
          <p:nvPr/>
        </p:nvSpPr>
        <p:spPr>
          <a:xfrm>
            <a:off x="467544" y="908720"/>
            <a:ext cx="820891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cs-CZ" b="1" dirty="0" smtClean="0">
                <a:solidFill>
                  <a:schemeClr val="dk1"/>
                </a:solidFill>
              </a:rPr>
              <a:t>2.</a:t>
            </a:r>
            <a:r>
              <a:rPr lang="cs-CZ" sz="1400" b="1" dirty="0" smtClean="0">
                <a:solidFill>
                  <a:schemeClr val="dk1"/>
                </a:solidFill>
              </a:rPr>
              <a:t>	</a:t>
            </a:r>
            <a:r>
              <a:rPr lang="cs-CZ" sz="1400" dirty="0" smtClean="0">
                <a:solidFill>
                  <a:schemeClr val="dk1"/>
                </a:solidFill>
              </a:rPr>
              <a:t>Klikněte </a:t>
            </a:r>
            <a:r>
              <a:rPr lang="cs-CZ" sz="1400" dirty="0">
                <a:solidFill>
                  <a:schemeClr val="dk1"/>
                </a:solidFill>
              </a:rPr>
              <a:t>na tlačítko nástroje (umístěné vlevo) a pak na </a:t>
            </a:r>
            <a:r>
              <a:rPr lang="cs-CZ" sz="1400" b="1" dirty="0">
                <a:solidFill>
                  <a:schemeClr val="dk1"/>
                </a:solidFill>
              </a:rPr>
              <a:t>Vytvoření nového </a:t>
            </a:r>
            <a:r>
              <a:rPr lang="cs-CZ" sz="1400" b="1" dirty="0" smtClean="0">
                <a:solidFill>
                  <a:schemeClr val="dk1"/>
                </a:solidFill>
              </a:rPr>
              <a:t>přednastaveného </a:t>
            </a:r>
            <a:r>
              <a:rPr lang="cs-CZ" sz="1400" b="1" dirty="0">
                <a:solidFill>
                  <a:schemeClr val="dk1"/>
                </a:solidFill>
              </a:rPr>
              <a:t>nástroje</a:t>
            </a:r>
            <a:r>
              <a:rPr lang="cs-CZ" sz="1400" dirty="0">
                <a:solidFill>
                  <a:schemeClr val="dk1"/>
                </a:solidFill>
              </a:rPr>
              <a:t> pro uložení </a:t>
            </a:r>
            <a:r>
              <a:rPr lang="cs-CZ" sz="1400" dirty="0" smtClean="0">
                <a:solidFill>
                  <a:schemeClr val="dk1"/>
                </a:solidFill>
              </a:rPr>
              <a:t>jednoho </a:t>
            </a:r>
            <a:r>
              <a:rPr lang="cs-CZ" sz="1400" dirty="0">
                <a:solidFill>
                  <a:schemeClr val="dk1"/>
                </a:solidFill>
              </a:rPr>
              <a:t>přednastavení</a:t>
            </a:r>
            <a:r>
              <a:rPr lang="cs-CZ" b="1" dirty="0"/>
              <a:t>.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67544" y="3501008"/>
            <a:ext cx="419313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just"/>
            <a:r>
              <a:rPr lang="cs-CZ" b="1" dirty="0" smtClean="0">
                <a:solidFill>
                  <a:schemeClr val="dk1"/>
                </a:solidFill>
              </a:rPr>
              <a:t>3. 	</a:t>
            </a:r>
            <a:r>
              <a:rPr lang="cs-CZ" sz="1400" dirty="0" smtClean="0">
                <a:solidFill>
                  <a:schemeClr val="dk1"/>
                </a:solidFill>
              </a:rPr>
              <a:t>Pojmenujte </a:t>
            </a:r>
            <a:r>
              <a:rPr lang="cs-CZ" sz="1400" dirty="0">
                <a:solidFill>
                  <a:schemeClr val="dk1"/>
                </a:solidFill>
              </a:rPr>
              <a:t>přednastavený nástroj </a:t>
            </a:r>
            <a:r>
              <a:rPr lang="cs-CZ" sz="1400" b="1" dirty="0">
                <a:solidFill>
                  <a:schemeClr val="dk1"/>
                </a:solidFill>
              </a:rPr>
              <a:t>A4</a:t>
            </a:r>
            <a:r>
              <a:rPr lang="cs-CZ" sz="1400" dirty="0">
                <a:solidFill>
                  <a:schemeClr val="dk1"/>
                </a:solidFill>
              </a:rPr>
              <a:t>.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7351" y="1700808"/>
            <a:ext cx="5289298" cy="153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492927"/>
            <a:ext cx="1850531" cy="138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Obdélník 19"/>
          <p:cNvSpPr/>
          <p:nvPr/>
        </p:nvSpPr>
        <p:spPr>
          <a:xfrm>
            <a:off x="1763688" y="323364"/>
            <a:ext cx="55781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/>
              <a:t>Vytvoření přednastavení nástroje Oříznutí (</a:t>
            </a:r>
            <a:r>
              <a:rPr lang="cs-CZ" b="1" dirty="0" err="1"/>
              <a:t>Crop</a:t>
            </a:r>
            <a:r>
              <a:rPr lang="cs-CZ" b="1" dirty="0"/>
              <a:t>):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971600" y="5295451"/>
            <a:ext cx="5041636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400" dirty="0"/>
              <a:t>Vytvoření přednastaveného nástroje je </a:t>
            </a:r>
            <a:r>
              <a:rPr lang="cs-CZ" sz="1400" dirty="0" smtClean="0"/>
              <a:t>osvědčená cesta</a:t>
            </a:r>
            <a:r>
              <a:rPr lang="cs-CZ" sz="1400" dirty="0"/>
              <a:t>, </a:t>
            </a:r>
            <a:r>
              <a:rPr lang="cs-CZ" sz="1400" dirty="0" smtClean="0"/>
              <a:t>jak </a:t>
            </a:r>
            <a:r>
              <a:rPr lang="cs-CZ" sz="1400" b="1" dirty="0"/>
              <a:t>zrychlit</a:t>
            </a:r>
            <a:r>
              <a:rPr lang="cs-CZ" sz="1400" dirty="0"/>
              <a:t> svou práci ve </a:t>
            </a:r>
            <a:r>
              <a:rPr lang="cs-CZ" sz="1400" dirty="0" err="1"/>
              <a:t>Photoshopu</a:t>
            </a:r>
            <a:r>
              <a:rPr lang="cs-CZ" sz="1400" dirty="0"/>
              <a:t>. </a:t>
            </a:r>
          </a:p>
          <a:p>
            <a:r>
              <a:rPr lang="cs-CZ" sz="1400" dirty="0"/>
              <a:t> 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400" dirty="0"/>
              <a:t>Pro prohlížení a přístup k přednastaveným nástrojům </a:t>
            </a:r>
          </a:p>
          <a:p>
            <a:r>
              <a:rPr lang="cs-CZ" sz="1400" dirty="0"/>
              <a:t>použijte paletu </a:t>
            </a:r>
            <a:r>
              <a:rPr lang="cs-CZ" sz="1400" b="1" dirty="0"/>
              <a:t>Přednastavené </a:t>
            </a:r>
            <a:r>
              <a:rPr lang="cs-CZ" sz="1400" b="1" dirty="0" smtClean="0"/>
              <a:t>nástroje. </a:t>
            </a:r>
            <a:endParaRPr lang="cs-CZ" sz="1400" b="1" dirty="0"/>
          </a:p>
        </p:txBody>
      </p:sp>
      <p:sp>
        <p:nvSpPr>
          <p:cNvPr id="14" name="Obdélník 13"/>
          <p:cNvSpPr/>
          <p:nvPr/>
        </p:nvSpPr>
        <p:spPr>
          <a:xfrm>
            <a:off x="1981548" y="1722512"/>
            <a:ext cx="288032" cy="194320"/>
          </a:xfrm>
          <a:prstGeom prst="rect">
            <a:avLst/>
          </a:prstGeom>
          <a:solidFill>
            <a:schemeClr val="accent6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>
            <a:off x="4427984" y="6309320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00232"/>
            <a:ext cx="1854324" cy="2400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3795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sp>
        <p:nvSpPr>
          <p:cNvPr id="20" name="Obdélník 19"/>
          <p:cNvSpPr/>
          <p:nvPr/>
        </p:nvSpPr>
        <p:spPr>
          <a:xfrm>
            <a:off x="1763688" y="323364"/>
            <a:ext cx="55781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/>
              <a:t>Vytvoření přednastavení nástroje Oříznutí (</a:t>
            </a:r>
            <a:r>
              <a:rPr lang="cs-CZ" b="1" dirty="0" err="1"/>
              <a:t>Crop</a:t>
            </a:r>
            <a:r>
              <a:rPr lang="cs-CZ" b="1" dirty="0"/>
              <a:t>):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395536" y="4293096"/>
            <a:ext cx="4158396" cy="492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300" dirty="0" smtClean="0"/>
              <a:t>Po </a:t>
            </a:r>
            <a:r>
              <a:rPr lang="cs-CZ" sz="1300" dirty="0"/>
              <a:t>vytvoření ucelené sady přednastavených nástrojů, </a:t>
            </a:r>
            <a:endParaRPr lang="cs-CZ" sz="1300" dirty="0" smtClean="0"/>
          </a:p>
          <a:p>
            <a:r>
              <a:rPr lang="cs-CZ" sz="1300" dirty="0" smtClean="0"/>
              <a:t>zvolíme </a:t>
            </a:r>
            <a:r>
              <a:rPr lang="cs-CZ" sz="1300" b="1" dirty="0"/>
              <a:t>Uložit přednastavené </a:t>
            </a:r>
            <a:r>
              <a:rPr lang="cs-CZ" sz="1300" b="1" dirty="0" smtClean="0"/>
              <a:t>nástro­je. </a:t>
            </a: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953" r="39533"/>
          <a:stretch/>
        </p:blipFill>
        <p:spPr bwMode="auto">
          <a:xfrm>
            <a:off x="6806144" y="4077072"/>
            <a:ext cx="1617754" cy="197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ětiúhelník 2"/>
          <p:cNvSpPr/>
          <p:nvPr/>
        </p:nvSpPr>
        <p:spPr>
          <a:xfrm>
            <a:off x="661603" y="5517232"/>
            <a:ext cx="6154258" cy="738664"/>
          </a:xfrm>
          <a:prstGeom prst="homePlat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27584" y="5517232"/>
            <a:ext cx="56886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Pro větší přehlednost viditelného seznamu </a:t>
            </a:r>
            <a:endParaRPr lang="cs-CZ" sz="1400" dirty="0" smtClean="0"/>
          </a:p>
          <a:p>
            <a:pPr algn="ctr"/>
            <a:r>
              <a:rPr lang="cs-CZ" sz="1400" dirty="0" smtClean="0"/>
              <a:t>Přednastavených </a:t>
            </a:r>
            <a:r>
              <a:rPr lang="cs-CZ" sz="1400" dirty="0"/>
              <a:t>nástrojů, zaškrtneme políčko </a:t>
            </a:r>
            <a:r>
              <a:rPr lang="cs-CZ" sz="1400" b="1" dirty="0"/>
              <a:t>Pouze platný nástroj</a:t>
            </a:r>
          </a:p>
          <a:p>
            <a:pPr algn="ctr"/>
            <a:r>
              <a:rPr lang="cs-CZ" sz="1400" dirty="0"/>
              <a:t>Zobrazíme tak pouze </a:t>
            </a:r>
            <a:r>
              <a:rPr lang="cs-CZ" sz="1400" dirty="0" smtClean="0"/>
              <a:t>přednastavení </a:t>
            </a:r>
            <a:r>
              <a:rPr lang="cs-CZ" sz="1400" dirty="0"/>
              <a:t>pro aktivní nástroj.</a:t>
            </a:r>
          </a:p>
        </p:txBody>
      </p:sp>
      <p:sp>
        <p:nvSpPr>
          <p:cNvPr id="4" name="Obdélník 3"/>
          <p:cNvSpPr/>
          <p:nvPr/>
        </p:nvSpPr>
        <p:spPr>
          <a:xfrm>
            <a:off x="4300042" y="1284816"/>
            <a:ext cx="3887748" cy="129266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300" dirty="0">
                <a:solidFill>
                  <a:schemeClr val="dk1"/>
                </a:solidFill>
              </a:rPr>
              <a:t>Pro správu všech </a:t>
            </a:r>
            <a:r>
              <a:rPr lang="cs-CZ" sz="1300" dirty="0" smtClean="0">
                <a:solidFill>
                  <a:schemeClr val="dk1"/>
                </a:solidFill>
              </a:rPr>
              <a:t>přednastavených </a:t>
            </a:r>
            <a:r>
              <a:rPr lang="cs-CZ" sz="1300" dirty="0">
                <a:solidFill>
                  <a:schemeClr val="dk1"/>
                </a:solidFill>
              </a:rPr>
              <a:t>nástrojů používáme </a:t>
            </a:r>
            <a:r>
              <a:rPr lang="cs-CZ" sz="1300" b="1" dirty="0" smtClean="0">
                <a:solidFill>
                  <a:schemeClr val="dk1"/>
                </a:solidFill>
              </a:rPr>
              <a:t>Správce </a:t>
            </a:r>
            <a:r>
              <a:rPr lang="cs-CZ" sz="1300" b="1" dirty="0">
                <a:solidFill>
                  <a:schemeClr val="dk1"/>
                </a:solidFill>
              </a:rPr>
              <a:t>přednastavení </a:t>
            </a:r>
            <a:endParaRPr lang="cs-CZ" sz="1300" b="1" dirty="0" smtClean="0">
              <a:solidFill>
                <a:schemeClr val="dk1"/>
              </a:solidFill>
            </a:endParaRPr>
          </a:p>
          <a:p>
            <a:r>
              <a:rPr lang="cs-CZ" sz="1300" b="1" dirty="0" smtClean="0"/>
              <a:t>      (</a:t>
            </a:r>
            <a:r>
              <a:rPr lang="cs-CZ" sz="1300" b="1" dirty="0"/>
              <a:t>Úpravy &gt; Správce přednastavení).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300" dirty="0">
              <a:solidFill>
                <a:schemeClr val="dk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cs-CZ" sz="1300" dirty="0">
                <a:solidFill>
                  <a:schemeClr val="dk1"/>
                </a:solidFill>
              </a:rPr>
              <a:t>Obsahuje nespočet  nastavení, které můžeme načítat nebo sdílet s ostatními </a:t>
            </a:r>
            <a:r>
              <a:rPr lang="cs-CZ" sz="1300" dirty="0" smtClean="0">
                <a:solidFill>
                  <a:schemeClr val="dk1"/>
                </a:solidFill>
              </a:rPr>
              <a:t>uživateli</a:t>
            </a:r>
            <a:r>
              <a:rPr lang="cs-CZ" sz="1300" dirty="0">
                <a:solidFill>
                  <a:schemeClr val="dk1"/>
                </a:solidFill>
              </a:rPr>
              <a:t>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6405" y="980728"/>
            <a:ext cx="3748924" cy="291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Přímá spojnice se šipkou 7"/>
          <p:cNvCxnSpPr/>
          <p:nvPr/>
        </p:nvCxnSpPr>
        <p:spPr>
          <a:xfrm flipH="1">
            <a:off x="3563888" y="1700808"/>
            <a:ext cx="736154" cy="14408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3715941" y="3789040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46937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31627" y="980728"/>
            <a:ext cx="8352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indent="12700"/>
            <a:endParaRPr lang="cs-CZ" sz="1200" dirty="0" smtClean="0"/>
          </a:p>
          <a:p>
            <a:pPr marL="342900" indent="-342900"/>
            <a:endParaRPr lang="cs-CZ" sz="1200" dirty="0" smtClean="0"/>
          </a:p>
          <a:p>
            <a:pPr marL="342900" indent="-342900"/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4" name="Obdélník 3"/>
          <p:cNvSpPr/>
          <p:nvPr/>
        </p:nvSpPr>
        <p:spPr>
          <a:xfrm>
            <a:off x="323528" y="605587"/>
            <a:ext cx="8568952" cy="9733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50" dirty="0" smtClean="0"/>
              <a:t>Obr. 1	http</a:t>
            </a:r>
            <a:r>
              <a:rPr lang="cs-CZ" sz="1050" dirty="0"/>
              <a:t>://</a:t>
            </a:r>
            <a:r>
              <a:rPr lang="cs-CZ" sz="1050" dirty="0" smtClean="0"/>
              <a:t>commons.wikimedia.org/wiki/File:Computer_keyboard_US.svg, </a:t>
            </a:r>
            <a:r>
              <a:rPr lang="cs-CZ" sz="1050" dirty="0" smtClean="0"/>
              <a:t>22. </a:t>
            </a:r>
            <a:r>
              <a:rPr lang="cs-CZ" sz="1050" dirty="0" smtClean="0"/>
              <a:t>11. </a:t>
            </a:r>
            <a:r>
              <a:rPr lang="cs-CZ" sz="1050" dirty="0" smtClean="0"/>
              <a:t>2012</a:t>
            </a:r>
          </a:p>
          <a:p>
            <a:endParaRPr lang="cs-CZ" sz="1050" dirty="0" smtClean="0"/>
          </a:p>
          <a:p>
            <a:endParaRPr lang="cs-CZ" sz="1050" dirty="0" smtClean="0"/>
          </a:p>
          <a:p>
            <a:endParaRPr lang="cs-CZ" sz="1400" b="1" dirty="0" smtClean="0"/>
          </a:p>
          <a:p>
            <a:r>
              <a:rPr lang="cs-CZ" sz="1400" b="1" dirty="0" smtClean="0"/>
              <a:t>Použitá literatura:</a:t>
            </a:r>
          </a:p>
          <a:p>
            <a:endParaRPr lang="cs-CZ" sz="1050" dirty="0" smtClean="0"/>
          </a:p>
          <a:p>
            <a:r>
              <a:rPr lang="cs-CZ" sz="1050" dirty="0" smtClean="0"/>
              <a:t>1.	</a:t>
            </a:r>
            <a:r>
              <a:rPr lang="cs-CZ" sz="1050" dirty="0" err="1" smtClean="0"/>
              <a:t>Eismann</a:t>
            </a:r>
            <a:r>
              <a:rPr lang="cs-CZ" sz="1050" dirty="0" smtClean="0"/>
              <a:t>, </a:t>
            </a:r>
            <a:r>
              <a:rPr lang="cs-CZ" sz="1050" dirty="0" err="1" smtClean="0"/>
              <a:t>Katrin</a:t>
            </a:r>
            <a:r>
              <a:rPr lang="cs-CZ" sz="1050" dirty="0" smtClean="0"/>
              <a:t>: </a:t>
            </a:r>
            <a:r>
              <a:rPr lang="cs-CZ" sz="1050" dirty="0" err="1" smtClean="0"/>
              <a:t>Photoshop</a:t>
            </a:r>
            <a:r>
              <a:rPr lang="cs-CZ" sz="1050" dirty="0" smtClean="0"/>
              <a:t> – retuš a restaurování fotografie, </a:t>
            </a:r>
            <a:r>
              <a:rPr lang="cs-CZ" sz="1050" dirty="0" err="1" smtClean="0"/>
              <a:t>Zoner</a:t>
            </a:r>
            <a:r>
              <a:rPr lang="cs-CZ" sz="1050" dirty="0" smtClean="0"/>
              <a:t> </a:t>
            </a:r>
            <a:r>
              <a:rPr lang="cs-CZ" sz="1050" dirty="0" err="1" smtClean="0"/>
              <a:t>Press</a:t>
            </a:r>
            <a:r>
              <a:rPr lang="cs-CZ" sz="1050" dirty="0" smtClean="0"/>
              <a:t>, Brno 2008.</a:t>
            </a:r>
          </a:p>
          <a:p>
            <a:r>
              <a:rPr lang="cs-CZ" sz="1050" dirty="0" smtClean="0"/>
              <a:t>2.</a:t>
            </a:r>
            <a:r>
              <a:rPr lang="cs-CZ" sz="1050" smtClean="0"/>
              <a:t>	</a:t>
            </a:r>
            <a:r>
              <a:rPr lang="cs-CZ" sz="1050" smtClean="0"/>
              <a:t>Adobe </a:t>
            </a:r>
            <a:r>
              <a:rPr lang="cs-CZ" sz="1050" dirty="0" err="1" smtClean="0"/>
              <a:t>Creative</a:t>
            </a:r>
            <a:r>
              <a:rPr lang="cs-CZ" sz="1050" dirty="0" smtClean="0"/>
              <a:t> Team: Adobe </a:t>
            </a:r>
            <a:r>
              <a:rPr lang="cs-CZ" sz="1050" dirty="0" err="1" smtClean="0"/>
              <a:t>Photoshop</a:t>
            </a:r>
            <a:r>
              <a:rPr lang="cs-CZ" sz="1050" dirty="0" smtClean="0"/>
              <a:t> CS5 - Oficiální výukový kurz, </a:t>
            </a:r>
            <a:r>
              <a:rPr lang="cs-CZ" sz="1050" dirty="0" err="1" smtClean="0"/>
              <a:t>Computer</a:t>
            </a:r>
            <a:r>
              <a:rPr lang="cs-CZ" sz="1050" dirty="0" smtClean="0"/>
              <a:t> </a:t>
            </a:r>
            <a:r>
              <a:rPr lang="cs-CZ" sz="1050" dirty="0" err="1" smtClean="0"/>
              <a:t>Press</a:t>
            </a:r>
            <a:r>
              <a:rPr lang="cs-CZ" sz="1050" dirty="0" smtClean="0"/>
              <a:t>, 2010.</a:t>
            </a:r>
            <a:endParaRPr lang="cs-CZ" sz="1050" dirty="0" smtClean="0"/>
          </a:p>
          <a:p>
            <a:endParaRPr lang="cs-CZ" sz="1050" dirty="0" smtClean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  <a:p>
            <a:endParaRPr lang="cs-CZ" sz="1050" dirty="0" smtClean="0"/>
          </a:p>
          <a:p>
            <a:endParaRPr lang="cs-CZ" sz="1050" dirty="0"/>
          </a:p>
          <a:p>
            <a:endParaRPr lang="cs-CZ" sz="105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313793" y="332656"/>
            <a:ext cx="8018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/>
              <a:t>Zdroje:</a:t>
            </a:r>
          </a:p>
        </p:txBody>
      </p:sp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36099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13182"/>
    </mc:Choice>
    <mc:Fallback>
      <p:transition advTm="1318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sp>
        <p:nvSpPr>
          <p:cNvPr id="3" name="Obdélník 2"/>
          <p:cNvSpPr/>
          <p:nvPr/>
        </p:nvSpPr>
        <p:spPr>
          <a:xfrm>
            <a:off x="323528" y="1845399"/>
            <a:ext cx="8496944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600" dirty="0" err="1" smtClean="0"/>
              <a:t>Photoshop</a:t>
            </a:r>
            <a:r>
              <a:rPr lang="cs-CZ" sz="1600" dirty="0" smtClean="0"/>
              <a:t>  </a:t>
            </a:r>
            <a:r>
              <a:rPr lang="cs-CZ" sz="1600" dirty="0"/>
              <a:t>byl navržen pro ovládání dvěma rukama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/>
              <a:t>Jednu </a:t>
            </a:r>
            <a:r>
              <a:rPr lang="cs-CZ" sz="1600" smtClean="0"/>
              <a:t>ruku </a:t>
            </a:r>
            <a:r>
              <a:rPr lang="cs-CZ" sz="1600" dirty="0"/>
              <a:t>máme </a:t>
            </a:r>
            <a:r>
              <a:rPr lang="cs-CZ" sz="1600" dirty="0" smtClean="0"/>
              <a:t>vždy </a:t>
            </a:r>
            <a:r>
              <a:rPr lang="cs-CZ" sz="1600" dirty="0"/>
              <a:t>na klávesnici a druhou na myši</a:t>
            </a:r>
            <a:r>
              <a:rPr lang="cs-CZ" sz="1600" dirty="0" smtClean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/>
              <a:t>Používáním příslušných klávesových zkratek pro aktivaci některého nástroje či příkazu:</a:t>
            </a:r>
          </a:p>
          <a:p>
            <a:pPr marL="1260475" indent="-285750">
              <a:buFont typeface="Wingdings" pitchFamily="2" charset="2"/>
              <a:buChar char="Ø"/>
            </a:pPr>
            <a:r>
              <a:rPr lang="cs-CZ" sz="1600" dirty="0"/>
              <a:t>šetří čas  </a:t>
            </a:r>
          </a:p>
          <a:p>
            <a:pPr marL="1260475" indent="-285750">
              <a:buFont typeface="Wingdings" pitchFamily="2" charset="2"/>
              <a:buChar char="Ø"/>
            </a:pPr>
            <a:r>
              <a:rPr lang="cs-CZ" sz="1600" dirty="0"/>
              <a:t>přispívá k efektivnější práci</a:t>
            </a:r>
          </a:p>
          <a:p>
            <a:pPr marL="1260475" indent="-285750">
              <a:buFont typeface="Wingdings" pitchFamily="2" charset="2"/>
              <a:buChar char="Ø"/>
            </a:pPr>
            <a:r>
              <a:rPr lang="cs-CZ" sz="1600" dirty="0"/>
              <a:t>předchází ztrátě produktivity v důsledku namožení </a:t>
            </a:r>
            <a:r>
              <a:rPr lang="cs-CZ" sz="1600" dirty="0" smtClean="0"/>
              <a:t>zápěstí</a:t>
            </a:r>
          </a:p>
          <a:p>
            <a:endParaRPr lang="cs-CZ" sz="1600" dirty="0" smtClean="0"/>
          </a:p>
          <a:p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 err="1"/>
              <a:t>Photoshop</a:t>
            </a:r>
            <a:r>
              <a:rPr lang="cs-CZ" sz="1600" dirty="0"/>
              <a:t> nabízí přes 600 klávesových zkratek pro </a:t>
            </a:r>
            <a:r>
              <a:rPr lang="cs-CZ" sz="1600" dirty="0" smtClean="0"/>
              <a:t>volby </a:t>
            </a:r>
            <a:r>
              <a:rPr lang="cs-CZ" sz="1600" dirty="0"/>
              <a:t>nástrojů a otevírání položek menu</a:t>
            </a:r>
            <a:r>
              <a:rPr lang="cs-CZ" sz="1600" dirty="0" smtClean="0"/>
              <a:t>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6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600" dirty="0"/>
              <a:t>Při opakovaném  používání  některého  nástroje  je vhodné se naučit klávesovou zkratku, případně si  vytvořit vlastní.</a:t>
            </a:r>
          </a:p>
        </p:txBody>
      </p:sp>
      <p:sp>
        <p:nvSpPr>
          <p:cNvPr id="5" name="Obdélník 4"/>
          <p:cNvSpPr/>
          <p:nvPr/>
        </p:nvSpPr>
        <p:spPr>
          <a:xfrm>
            <a:off x="1691680" y="404664"/>
            <a:ext cx="5688632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cs-CZ" sz="2800" b="1" dirty="0"/>
              <a:t>EFEKTIVNÍ PRÁCE </a:t>
            </a:r>
            <a:endParaRPr lang="cs-CZ" sz="2800" b="1" dirty="0" smtClean="0"/>
          </a:p>
          <a:p>
            <a:pPr lvl="0" algn="ctr"/>
            <a:r>
              <a:rPr lang="cs-CZ" sz="2800" b="1" dirty="0" smtClean="0"/>
              <a:t>POMOCÍ </a:t>
            </a:r>
            <a:r>
              <a:rPr lang="cs-CZ" sz="2800" b="1" dirty="0"/>
              <a:t>KLÁVESOVÝCH ZKRATEK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177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sp>
        <p:nvSpPr>
          <p:cNvPr id="2" name="Obdélník 1"/>
          <p:cNvSpPr/>
          <p:nvPr/>
        </p:nvSpPr>
        <p:spPr>
          <a:xfrm>
            <a:off x="2339752" y="179348"/>
            <a:ext cx="4426981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b="1" dirty="0"/>
              <a:t>Definování nových klávesových zkratek</a:t>
            </a:r>
          </a:p>
        </p:txBody>
      </p:sp>
      <p:sp>
        <p:nvSpPr>
          <p:cNvPr id="3" name="Obdélník 2"/>
          <p:cNvSpPr/>
          <p:nvPr/>
        </p:nvSpPr>
        <p:spPr>
          <a:xfrm>
            <a:off x="611560" y="692696"/>
            <a:ext cx="7848872" cy="286232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dirty="0"/>
              <a:t>Zvolte Úpravy &gt; Klávesové zkratky a Nabídky  </a:t>
            </a:r>
            <a:r>
              <a:rPr lang="cs-CZ" b="1" dirty="0" smtClean="0">
                <a:solidFill>
                  <a:srgbClr val="FF0000"/>
                </a:solidFill>
              </a:rPr>
              <a:t>(ALT+SHIFT+CTRL+K). 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Zde </a:t>
            </a:r>
            <a:r>
              <a:rPr lang="cs-CZ" dirty="0"/>
              <a:t>můžete vidět existující  klávesové zkratky nebo  si vytvořit své vlastní. </a:t>
            </a:r>
            <a:endParaRPr lang="cs-CZ" dirty="0" smtClean="0"/>
          </a:p>
          <a:p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/>
              <a:t>Pro vytvoření nového příkazu budeme muset s největší pravděpodobností  zrušit některý exitující. </a:t>
            </a: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Změn </a:t>
            </a:r>
            <a:r>
              <a:rPr lang="cs-CZ" dirty="0"/>
              <a:t>se však není třeba obávat, klávesové zkratky můžeme totiž vždy vrátit do výchozího nastavení.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319"/>
          <a:stretch/>
        </p:blipFill>
        <p:spPr bwMode="auto">
          <a:xfrm>
            <a:off x="683568" y="3606343"/>
            <a:ext cx="7686675" cy="320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Přímá spojnice se šipkou 14"/>
          <p:cNvCxnSpPr/>
          <p:nvPr/>
        </p:nvCxnSpPr>
        <p:spPr>
          <a:xfrm flipH="1">
            <a:off x="2483768" y="3501008"/>
            <a:ext cx="93610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4795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sp>
        <p:nvSpPr>
          <p:cNvPr id="2" name="Obdélník 1"/>
          <p:cNvSpPr/>
          <p:nvPr/>
        </p:nvSpPr>
        <p:spPr>
          <a:xfrm>
            <a:off x="2447764" y="260648"/>
            <a:ext cx="4248472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dirty="0"/>
              <a:t>Hlavní klávesové zkratky pro navigaci </a:t>
            </a:r>
            <a:endParaRPr lang="cs-CZ" b="1" dirty="0" smtClean="0"/>
          </a:p>
          <a:p>
            <a:pPr algn="ctr"/>
            <a:r>
              <a:rPr lang="cs-CZ" b="1" dirty="0" smtClean="0"/>
              <a:t>a </a:t>
            </a:r>
            <a:r>
              <a:rPr lang="cs-CZ" b="1" dirty="0"/>
              <a:t>pro efektivnější práci</a:t>
            </a:r>
          </a:p>
        </p:txBody>
      </p:sp>
      <p:sp>
        <p:nvSpPr>
          <p:cNvPr id="3" name="Obdélník 2"/>
          <p:cNvSpPr/>
          <p:nvPr/>
        </p:nvSpPr>
        <p:spPr>
          <a:xfrm>
            <a:off x="1331640" y="1484784"/>
            <a:ext cx="720080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 smtClean="0"/>
              <a:t>Aktivaci </a:t>
            </a:r>
            <a:r>
              <a:rPr lang="cs-CZ" dirty="0"/>
              <a:t>určitého nástroje provádíme stisknutím vybrané  klávesy</a:t>
            </a:r>
            <a:r>
              <a:rPr lang="cs-CZ" dirty="0" smtClean="0"/>
              <a:t>.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Zpravidla se jedná o první písmeno z anglického názvu nástroje, </a:t>
            </a:r>
            <a:endParaRPr lang="cs-CZ" dirty="0" smtClean="0"/>
          </a:p>
          <a:p>
            <a:pPr algn="ctr"/>
            <a:r>
              <a:rPr lang="cs-CZ" dirty="0" smtClean="0"/>
              <a:t>např</a:t>
            </a:r>
            <a:r>
              <a:rPr lang="cs-CZ" dirty="0"/>
              <a:t>. </a:t>
            </a:r>
            <a:r>
              <a:rPr lang="cs-CZ" dirty="0" smtClean="0"/>
              <a:t>Štětci–</a:t>
            </a:r>
            <a:r>
              <a:rPr lang="cs-CZ" dirty="0" err="1" smtClean="0"/>
              <a:t>Brush</a:t>
            </a:r>
            <a:r>
              <a:rPr lang="cs-CZ" dirty="0" smtClean="0"/>
              <a:t> </a:t>
            </a:r>
            <a:r>
              <a:rPr lang="cs-CZ" dirty="0"/>
              <a:t>je přiřazena klávesa B</a:t>
            </a:r>
            <a:r>
              <a:rPr lang="cs-CZ" dirty="0" smtClean="0"/>
              <a:t>.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(</a:t>
            </a:r>
            <a:r>
              <a:rPr lang="cs-CZ" dirty="0"/>
              <a:t>V</a:t>
            </a:r>
            <a:r>
              <a:rPr lang="cs-CZ" dirty="0" smtClean="0"/>
              <a:t>ýjimku </a:t>
            </a:r>
            <a:r>
              <a:rPr lang="cs-CZ" dirty="0"/>
              <a:t>tvoří např. Bodový retušovací </a:t>
            </a:r>
            <a:r>
              <a:rPr lang="cs-CZ" dirty="0" smtClean="0"/>
              <a:t>štětec-</a:t>
            </a:r>
          </a:p>
          <a:p>
            <a:pPr algn="ctr"/>
            <a:r>
              <a:rPr lang="cs-CZ" dirty="0" smtClean="0"/>
              <a:t>Spot </a:t>
            </a:r>
            <a:r>
              <a:rPr lang="cs-CZ" dirty="0" err="1"/>
              <a:t>Healing</a:t>
            </a:r>
            <a:r>
              <a:rPr lang="cs-CZ" dirty="0"/>
              <a:t> </a:t>
            </a:r>
            <a:r>
              <a:rPr lang="cs-CZ" dirty="0" err="1"/>
              <a:t>Brush</a:t>
            </a:r>
            <a:r>
              <a:rPr lang="cs-CZ" dirty="0"/>
              <a:t> s písmenem </a:t>
            </a:r>
            <a:r>
              <a:rPr lang="cs-CZ" dirty="0" smtClean="0"/>
              <a:t>J).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99792" y="5013176"/>
            <a:ext cx="173996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/>
              <a:t>Panel nástrojů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409575" cy="599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Přímá spojnice se šipkou 15"/>
          <p:cNvCxnSpPr/>
          <p:nvPr/>
        </p:nvCxnSpPr>
        <p:spPr>
          <a:xfrm flipH="1">
            <a:off x="1093144" y="5197842"/>
            <a:ext cx="16066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4795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sp>
        <p:nvSpPr>
          <p:cNvPr id="12" name="Obdélník 11"/>
          <p:cNvSpPr/>
          <p:nvPr/>
        </p:nvSpPr>
        <p:spPr>
          <a:xfrm>
            <a:off x="1691680" y="332656"/>
            <a:ext cx="583264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 smtClean="0"/>
              <a:t>Klávesové příkazy </a:t>
            </a:r>
            <a:r>
              <a:rPr lang="cs-CZ" b="1" dirty="0"/>
              <a:t>pro aktivaci jednotlivých nástrojů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06555"/>
            <a:ext cx="6408712" cy="5921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4795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8866" y="116632"/>
            <a:ext cx="410626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Přepínání mezi jednotlivými nástroji</a:t>
            </a:r>
            <a:endParaRPr lang="cs-CZ" b="1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097143"/>
            <a:ext cx="2524910" cy="891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bdélník 12"/>
          <p:cNvSpPr/>
          <p:nvPr/>
        </p:nvSpPr>
        <p:spPr>
          <a:xfrm>
            <a:off x="504056" y="605587"/>
            <a:ext cx="457200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400" dirty="0" smtClean="0"/>
              <a:t>Některé </a:t>
            </a:r>
            <a:r>
              <a:rPr lang="cs-CZ" sz="1400" dirty="0"/>
              <a:t>nástroje jsou </a:t>
            </a:r>
            <a:r>
              <a:rPr lang="cs-CZ" sz="1400" dirty="0" smtClean="0"/>
              <a:t>skryté </a:t>
            </a:r>
            <a:r>
              <a:rPr lang="cs-CZ" sz="1400" dirty="0"/>
              <a:t>v </a:t>
            </a:r>
            <a:r>
              <a:rPr lang="cs-CZ" sz="1400" dirty="0" smtClean="0"/>
              <a:t>sadách.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4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400" dirty="0" smtClean="0"/>
              <a:t>Například </a:t>
            </a:r>
            <a:r>
              <a:rPr lang="cs-CZ" sz="1400" dirty="0"/>
              <a:t>nástroje </a:t>
            </a:r>
            <a:r>
              <a:rPr lang="cs-CZ" sz="1400" dirty="0" err="1" smtClean="0"/>
              <a:t>Obdelníkový</a:t>
            </a:r>
            <a:r>
              <a:rPr lang="cs-CZ" sz="1400" dirty="0" smtClean="0"/>
              <a:t> výběr, Eliptický výběr aj. sdílejí </a:t>
            </a:r>
            <a:r>
              <a:rPr lang="cs-CZ" sz="1400" dirty="0"/>
              <a:t>v </a:t>
            </a:r>
            <a:r>
              <a:rPr lang="cs-CZ" sz="1400" dirty="0" smtClean="0"/>
              <a:t>panelu </a:t>
            </a:r>
            <a:r>
              <a:rPr lang="cs-CZ" sz="1400" dirty="0" smtClean="0"/>
              <a:t>nástrojů </a:t>
            </a:r>
            <a:r>
              <a:rPr lang="cs-CZ" sz="1400" dirty="0"/>
              <a:t>stejné místo. </a:t>
            </a:r>
            <a:endParaRPr lang="cs-CZ" sz="1400" dirty="0" smtClean="0"/>
          </a:p>
          <a:p>
            <a:pPr marL="285750" indent="-285750">
              <a:buFont typeface="Wingdings" pitchFamily="2" charset="2"/>
              <a:buChar char="q"/>
            </a:pPr>
            <a:endParaRPr lang="cs-CZ" sz="14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400" dirty="0" smtClean="0"/>
              <a:t>Těmito </a:t>
            </a:r>
            <a:r>
              <a:rPr lang="cs-CZ" sz="1400" dirty="0"/>
              <a:t>nástroji můžete cyklicky procházet držením klávesy </a:t>
            </a:r>
            <a:r>
              <a:rPr lang="cs-CZ" sz="1400" b="1" dirty="0">
                <a:solidFill>
                  <a:srgbClr val="FF0000"/>
                </a:solidFill>
              </a:rPr>
              <a:t>Shift</a:t>
            </a:r>
            <a:r>
              <a:rPr lang="cs-CZ" sz="1400" dirty="0"/>
              <a:t> za současného mač­kání příslušné klávesové zkratky </a:t>
            </a:r>
            <a:r>
              <a:rPr lang="cs-CZ" sz="1400" dirty="0" smtClean="0"/>
              <a:t>(v našem případě M), </a:t>
            </a:r>
            <a:r>
              <a:rPr lang="cs-CZ" sz="1400" dirty="0"/>
              <a:t>dokud se nedostanete </a:t>
            </a:r>
            <a:r>
              <a:rPr lang="cs-CZ" sz="1400" dirty="0" smtClean="0"/>
              <a:t>na vybraný </a:t>
            </a:r>
            <a:r>
              <a:rPr lang="cs-CZ" sz="1400" dirty="0"/>
              <a:t>nástroj</a:t>
            </a:r>
            <a:r>
              <a:rPr lang="cs-CZ" sz="1400" dirty="0" smtClean="0"/>
              <a:t>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5043" y="3415333"/>
            <a:ext cx="7173913" cy="336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Obdélník 13"/>
          <p:cNvSpPr/>
          <p:nvPr/>
        </p:nvSpPr>
        <p:spPr>
          <a:xfrm>
            <a:off x="1043608" y="2708920"/>
            <a:ext cx="748883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400" b="1" dirty="0" smtClean="0"/>
              <a:t>Přímý výběr nástroje opakovaným stisknutím vybrané klávesy </a:t>
            </a:r>
            <a:r>
              <a:rPr lang="cs-CZ" sz="1400" b="1" dirty="0" smtClean="0">
                <a:solidFill>
                  <a:srgbClr val="FF0000"/>
                </a:solidFill>
              </a:rPr>
              <a:t>(bez klávesy Shift)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/>
              <a:t>stiskněte </a:t>
            </a:r>
            <a:r>
              <a:rPr lang="cs-CZ" sz="1400" b="1" dirty="0" err="1"/>
              <a:t>Ctrl+K</a:t>
            </a:r>
            <a:r>
              <a:rPr lang="cs-CZ" sz="1400" dirty="0"/>
              <a:t> a zrušte zaškrtnutí u volby Používat Shift pro přepínání </a:t>
            </a:r>
            <a:r>
              <a:rPr lang="cs-CZ" sz="1400" dirty="0" smtClean="0"/>
              <a:t>nástrojů.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77456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ětiúhelník 5"/>
          <p:cNvSpPr/>
          <p:nvPr/>
        </p:nvSpPr>
        <p:spPr>
          <a:xfrm flipH="1">
            <a:off x="3258107" y="764704"/>
            <a:ext cx="4264548" cy="646921"/>
          </a:xfrm>
          <a:prstGeom prst="homePlat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cs-CZ" sz="14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sp>
        <p:nvSpPr>
          <p:cNvPr id="2" name="Obdélník 1"/>
          <p:cNvSpPr/>
          <p:nvPr/>
        </p:nvSpPr>
        <p:spPr>
          <a:xfrm>
            <a:off x="966521" y="1751278"/>
            <a:ext cx="6845839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400" dirty="0" smtClean="0"/>
              <a:t>Funkce </a:t>
            </a:r>
            <a:r>
              <a:rPr lang="cs-CZ" sz="1400" dirty="0"/>
              <a:t>Zobrazovat tipy nástrojů </a:t>
            </a:r>
            <a:r>
              <a:rPr lang="cs-CZ" sz="1400" dirty="0" smtClean="0"/>
              <a:t>je při </a:t>
            </a:r>
            <a:r>
              <a:rPr lang="cs-CZ" sz="1400" dirty="0"/>
              <a:t>výchozím nastavení </a:t>
            </a:r>
            <a:r>
              <a:rPr lang="cs-CZ" sz="1400" dirty="0" smtClean="0"/>
              <a:t>zapnuta.</a:t>
            </a:r>
          </a:p>
          <a:p>
            <a:pPr algn="ctr"/>
            <a:endParaRPr lang="cs-CZ" sz="1400" dirty="0"/>
          </a:p>
          <a:p>
            <a:pPr algn="ctr"/>
            <a:r>
              <a:rPr lang="cs-CZ" sz="1400" dirty="0" smtClean="0"/>
              <a:t>V opačném případě lze funkci aktivovat stisknutím klávesové zkratky </a:t>
            </a:r>
            <a:r>
              <a:rPr lang="cs-CZ" sz="1400" b="1" dirty="0" smtClean="0"/>
              <a:t>CTRL+K</a:t>
            </a:r>
            <a:r>
              <a:rPr lang="cs-CZ" sz="1400" dirty="0" smtClean="0"/>
              <a:t> </a:t>
            </a:r>
          </a:p>
          <a:p>
            <a:pPr algn="ctr"/>
            <a:r>
              <a:rPr lang="cs-CZ" sz="1400" dirty="0" smtClean="0"/>
              <a:t>a zaškrtnutím </a:t>
            </a:r>
            <a:r>
              <a:rPr lang="cs-CZ" sz="1400" dirty="0"/>
              <a:t>Zobrazovat tipy </a:t>
            </a:r>
            <a:r>
              <a:rPr lang="cs-CZ" sz="1400" dirty="0" smtClean="0"/>
              <a:t>nástrojů.</a:t>
            </a:r>
            <a:endParaRPr lang="cs-CZ" sz="1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056209" y="188640"/>
            <a:ext cx="309996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/>
              <a:t>Zobrazení tipů k </a:t>
            </a:r>
            <a:r>
              <a:rPr lang="cs-CZ" b="1" dirty="0" smtClean="0"/>
              <a:t>nástrojům</a:t>
            </a:r>
            <a:endParaRPr lang="cs-CZ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764704"/>
            <a:ext cx="18161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915816" y="824540"/>
            <a:ext cx="5040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/>
              <a:t>Přidržte kurzor myši nad nástrojem a objeví se </a:t>
            </a:r>
            <a:endParaRPr lang="cs-CZ" sz="1400" dirty="0" smtClean="0"/>
          </a:p>
          <a:p>
            <a:pPr algn="ctr"/>
            <a:r>
              <a:rPr lang="cs-CZ" sz="1400" dirty="0" smtClean="0"/>
              <a:t>jeho </a:t>
            </a:r>
            <a:r>
              <a:rPr lang="cs-CZ" sz="1400" dirty="0"/>
              <a:t>název </a:t>
            </a:r>
            <a:r>
              <a:rPr lang="cs-CZ" sz="1400" dirty="0" smtClean="0"/>
              <a:t>a </a:t>
            </a:r>
            <a:r>
              <a:rPr lang="cs-CZ" sz="1400" dirty="0"/>
              <a:t>příslušná klávesová zkratka.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7687"/>
          <a:stretch/>
        </p:blipFill>
        <p:spPr bwMode="auto">
          <a:xfrm>
            <a:off x="755576" y="2924944"/>
            <a:ext cx="7351713" cy="322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4795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139952" y="251356"/>
            <a:ext cx="93610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dirty="0" smtClean="0"/>
              <a:t>Štětce</a:t>
            </a:r>
            <a:endParaRPr lang="cs-CZ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6035" y="2457763"/>
            <a:ext cx="7618413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3532301" y="1374645"/>
            <a:ext cx="4789480" cy="7848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500" dirty="0" smtClean="0"/>
              <a:t>Lze </a:t>
            </a:r>
            <a:r>
              <a:rPr lang="cs-CZ" sz="1500" dirty="0"/>
              <a:t>měnit hodnoty </a:t>
            </a:r>
            <a:r>
              <a:rPr lang="cs-CZ" sz="1500" b="1" dirty="0" smtClean="0"/>
              <a:t>krytí</a:t>
            </a:r>
            <a:endParaRPr lang="cs-CZ" sz="1500" b="1" dirty="0"/>
          </a:p>
          <a:p>
            <a:r>
              <a:rPr lang="cs-CZ" sz="1500" dirty="0"/>
              <a:t>pouhým vyťukáváním požadované hodnoty </a:t>
            </a:r>
            <a:endParaRPr lang="cs-CZ" sz="1500" dirty="0" smtClean="0"/>
          </a:p>
          <a:p>
            <a:r>
              <a:rPr lang="cs-CZ" sz="1500" dirty="0" smtClean="0"/>
              <a:t>na </a:t>
            </a:r>
            <a:r>
              <a:rPr lang="cs-CZ" sz="1500" dirty="0"/>
              <a:t>numerické </a:t>
            </a:r>
            <a:r>
              <a:rPr lang="cs-CZ" sz="1500" dirty="0" smtClean="0"/>
              <a:t>klávesnici, např. </a:t>
            </a:r>
            <a:r>
              <a:rPr lang="cs-CZ" sz="1500" dirty="0"/>
              <a:t>z</a:t>
            </a:r>
            <a:r>
              <a:rPr lang="cs-CZ" sz="1500" dirty="0" smtClean="0"/>
              <a:t>adání </a:t>
            </a:r>
            <a:r>
              <a:rPr lang="cs-CZ" sz="1500" dirty="0"/>
              <a:t>0 nastaví 100</a:t>
            </a:r>
            <a:r>
              <a:rPr lang="cs-CZ" sz="1500" dirty="0" smtClean="0"/>
              <a:t>%.</a:t>
            </a:r>
          </a:p>
        </p:txBody>
      </p:sp>
      <p:sp>
        <p:nvSpPr>
          <p:cNvPr id="9" name="Obdélník 8"/>
          <p:cNvSpPr/>
          <p:nvPr/>
        </p:nvSpPr>
        <p:spPr>
          <a:xfrm>
            <a:off x="579973" y="1272808"/>
            <a:ext cx="244827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500" b="1" dirty="0" smtClean="0"/>
              <a:t>U nástrojů: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 smtClean="0"/>
              <a:t>Klonova­cí razítko - S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 smtClean="0"/>
              <a:t>Štětec historie - Y </a:t>
            </a:r>
            <a:endParaRPr lang="cs-CZ" sz="1500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 smtClean="0"/>
              <a:t>Guma – E</a:t>
            </a:r>
          </a:p>
        </p:txBody>
      </p:sp>
      <p:sp>
        <p:nvSpPr>
          <p:cNvPr id="10" name="Obdélník 9"/>
          <p:cNvSpPr/>
          <p:nvPr/>
        </p:nvSpPr>
        <p:spPr>
          <a:xfrm>
            <a:off x="2524189" y="3033827"/>
            <a:ext cx="3692036" cy="3231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500" dirty="0"/>
              <a:t>Není nutno označovat textové pole </a:t>
            </a:r>
            <a:r>
              <a:rPr lang="cs-CZ" sz="1500" b="1" dirty="0"/>
              <a:t>Krytí</a:t>
            </a:r>
            <a:endParaRPr lang="cs-CZ" sz="1500" dirty="0"/>
          </a:p>
        </p:txBody>
      </p:sp>
      <p:sp>
        <p:nvSpPr>
          <p:cNvPr id="15" name="Pravá složená závorka 14"/>
          <p:cNvSpPr/>
          <p:nvPr/>
        </p:nvSpPr>
        <p:spPr>
          <a:xfrm>
            <a:off x="3100253" y="1259229"/>
            <a:ext cx="144016" cy="1015663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573399" y="4005064"/>
            <a:ext cx="2700168" cy="7848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1500" b="1" dirty="0" smtClean="0"/>
              <a:t>U nástrojů: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 smtClean="0"/>
              <a:t>Zesvětlení – O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 smtClean="0"/>
              <a:t>Rozostření  - bez klávesy</a:t>
            </a:r>
            <a:endParaRPr lang="cs-CZ" sz="1500" b="1" dirty="0"/>
          </a:p>
        </p:txBody>
      </p:sp>
      <p:sp>
        <p:nvSpPr>
          <p:cNvPr id="16" name="Obdélník 15"/>
          <p:cNvSpPr/>
          <p:nvPr/>
        </p:nvSpPr>
        <p:spPr>
          <a:xfrm>
            <a:off x="3814135" y="4012322"/>
            <a:ext cx="4572000" cy="7848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cs-CZ" sz="1500" dirty="0">
                <a:solidFill>
                  <a:schemeClr val="dk1"/>
                </a:solidFill>
              </a:rPr>
              <a:t>U těchto  nástrojů pro expozici a ostrost se místo krytí udávají hodnoty </a:t>
            </a:r>
            <a:r>
              <a:rPr lang="cs-CZ" sz="1500" b="1" dirty="0" smtClean="0">
                <a:solidFill>
                  <a:schemeClr val="dk1"/>
                </a:solidFill>
              </a:rPr>
              <a:t>expozice</a:t>
            </a:r>
            <a:r>
              <a:rPr lang="cs-CZ" sz="1500" dirty="0" smtClean="0">
                <a:solidFill>
                  <a:schemeClr val="dk1"/>
                </a:solidFill>
              </a:rPr>
              <a:t>.</a:t>
            </a:r>
            <a:endParaRPr lang="cs-CZ" sz="1500" dirty="0">
              <a:solidFill>
                <a:schemeClr val="dk1"/>
              </a:solidFill>
            </a:endParaRPr>
          </a:p>
          <a:p>
            <a:r>
              <a:rPr lang="cs-CZ" sz="1500" dirty="0" smtClean="0">
                <a:solidFill>
                  <a:schemeClr val="dk1"/>
                </a:solidFill>
              </a:rPr>
              <a:t>I zde platí </a:t>
            </a:r>
            <a:r>
              <a:rPr lang="cs-CZ" sz="1500" dirty="0">
                <a:solidFill>
                  <a:schemeClr val="dk1"/>
                </a:solidFill>
              </a:rPr>
              <a:t>stejný postup, jak zadat jejich hodnotu.</a:t>
            </a:r>
          </a:p>
        </p:txBody>
      </p:sp>
      <p:sp>
        <p:nvSpPr>
          <p:cNvPr id="20" name="Pravá složená závorka 19"/>
          <p:cNvSpPr/>
          <p:nvPr/>
        </p:nvSpPr>
        <p:spPr>
          <a:xfrm>
            <a:off x="3417583" y="3933056"/>
            <a:ext cx="144016" cy="860614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8527" y="4920208"/>
            <a:ext cx="717391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4184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VY_32_INOVACE_OVF21160_ŽIŽ</a:t>
            </a:r>
            <a:endParaRPr lang="cs-CZ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74082"/>
            <a:ext cx="1435100" cy="7239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2" name="Obdélník 1"/>
          <p:cNvSpPr/>
          <p:nvPr/>
        </p:nvSpPr>
        <p:spPr>
          <a:xfrm>
            <a:off x="2771800" y="404664"/>
            <a:ext cx="378020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b="1" dirty="0"/>
              <a:t>Změna velikosti či tvrdosti štětce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1143248"/>
            <a:ext cx="6300482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500" dirty="0"/>
              <a:t>U nástrojů využívajících štětec (např. klonovací razítko nebo  zesvětlení) </a:t>
            </a:r>
            <a:r>
              <a:rPr lang="cs-CZ" sz="1500" b="1" dirty="0"/>
              <a:t>použív</a:t>
            </a:r>
            <a:r>
              <a:rPr lang="cs-CZ" sz="1500" dirty="0"/>
              <a:t>áme </a:t>
            </a:r>
            <a:r>
              <a:rPr lang="cs-CZ" sz="1500" b="1" dirty="0"/>
              <a:t>tyto klávesové zkratky:</a:t>
            </a:r>
            <a:endParaRPr lang="cs-CZ" sz="1500" dirty="0"/>
          </a:p>
        </p:txBody>
      </p:sp>
      <p:sp>
        <p:nvSpPr>
          <p:cNvPr id="5" name="Obdélník 4"/>
          <p:cNvSpPr/>
          <p:nvPr/>
        </p:nvSpPr>
        <p:spPr>
          <a:xfrm>
            <a:off x="2037652" y="1974082"/>
            <a:ext cx="5414668" cy="28777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cs-CZ" sz="1500" b="1" dirty="0"/>
              <a:t>Klávesa s levou hranatou </a:t>
            </a:r>
            <a:r>
              <a:rPr lang="cs-CZ" sz="1500" b="1" dirty="0" smtClean="0"/>
              <a:t>závorkou </a:t>
            </a:r>
            <a:r>
              <a:rPr lang="cs-CZ" sz="2000" b="1" dirty="0">
                <a:solidFill>
                  <a:srgbClr val="FF0000"/>
                </a:solidFill>
              </a:rPr>
              <a:t>([)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500" dirty="0" smtClean="0"/>
              <a:t>štětec </a:t>
            </a:r>
            <a:r>
              <a:rPr lang="cs-CZ" sz="1500" dirty="0"/>
              <a:t>zmenšuje, tvrdost a mezery jsou zachovány</a:t>
            </a:r>
            <a:r>
              <a:rPr lang="cs-CZ" sz="15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sz="15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/>
              <a:t>Klávesa s pravou hranatou závorkou </a:t>
            </a:r>
            <a:r>
              <a:rPr lang="cs-CZ" sz="2000" b="1" dirty="0">
                <a:solidFill>
                  <a:srgbClr val="FF0000"/>
                </a:solidFill>
              </a:rPr>
              <a:t>(])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500" dirty="0" smtClean="0"/>
              <a:t>štětec </a:t>
            </a:r>
            <a:r>
              <a:rPr lang="cs-CZ" sz="1500" dirty="0"/>
              <a:t>zvětšuje, tvrdost a mezery jsou zachovány</a:t>
            </a:r>
            <a:r>
              <a:rPr lang="cs-CZ" sz="1500" dirty="0" smtClean="0"/>
              <a:t>.</a:t>
            </a:r>
          </a:p>
          <a:p>
            <a:pPr marL="285750" indent="-285750">
              <a:buFont typeface="Wingdings" pitchFamily="2" charset="2"/>
              <a:buChar char="Ø"/>
            </a:pPr>
            <a:endParaRPr lang="cs-CZ" sz="1500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>
                <a:solidFill>
                  <a:srgbClr val="FF0000"/>
                </a:solidFill>
              </a:rPr>
              <a:t>Shift</a:t>
            </a:r>
            <a:r>
              <a:rPr lang="cs-CZ" sz="1500" b="1" dirty="0" smtClean="0">
                <a:solidFill>
                  <a:srgbClr val="FF0000"/>
                </a:solidFill>
              </a:rPr>
              <a:t>+ </a:t>
            </a:r>
            <a:r>
              <a:rPr lang="cs-CZ" sz="1600" b="1" dirty="0">
                <a:solidFill>
                  <a:srgbClr val="FF0000"/>
                </a:solidFill>
              </a:rPr>
              <a:t>([) </a:t>
            </a:r>
            <a:r>
              <a:rPr lang="cs-CZ" sz="1500" b="1" dirty="0" smtClean="0"/>
              <a:t>levá </a:t>
            </a:r>
            <a:r>
              <a:rPr lang="cs-CZ" sz="1500" b="1" dirty="0"/>
              <a:t>hranatá závorka </a:t>
            </a:r>
            <a:endParaRPr lang="cs-CZ" sz="15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500" dirty="0" smtClean="0">
                <a:solidFill>
                  <a:schemeClr val="tx1"/>
                </a:solidFill>
              </a:rPr>
              <a:t>snižuje </a:t>
            </a:r>
            <a:r>
              <a:rPr lang="cs-CZ" sz="1500" dirty="0">
                <a:solidFill>
                  <a:schemeClr val="tx1"/>
                </a:solidFill>
              </a:rPr>
              <a:t>tvrdost štět­ce, průměr a mezery jsou </a:t>
            </a:r>
            <a:r>
              <a:rPr lang="cs-CZ" sz="1500" dirty="0" smtClean="0">
                <a:solidFill>
                  <a:schemeClr val="tx1"/>
                </a:solidFill>
              </a:rPr>
              <a:t>zachovány.</a:t>
            </a:r>
          </a:p>
          <a:p>
            <a:pPr marL="285750" indent="-285750">
              <a:buFont typeface="Wingdings" pitchFamily="2" charset="2"/>
              <a:buChar char="q"/>
            </a:pPr>
            <a:endParaRPr lang="cs-CZ" sz="1500" dirty="0">
              <a:solidFill>
                <a:schemeClr val="tx1"/>
              </a:solidFill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cs-CZ" sz="1500" b="1" dirty="0" smtClean="0">
                <a:solidFill>
                  <a:srgbClr val="FF0000"/>
                </a:solidFill>
              </a:rPr>
              <a:t>Shift + </a:t>
            </a:r>
            <a:r>
              <a:rPr lang="cs-CZ" sz="1600" b="1" dirty="0">
                <a:solidFill>
                  <a:srgbClr val="FF0000"/>
                </a:solidFill>
              </a:rPr>
              <a:t>(]) </a:t>
            </a:r>
            <a:r>
              <a:rPr lang="cs-CZ" sz="1500" b="1" dirty="0" smtClean="0"/>
              <a:t>pravá </a:t>
            </a:r>
            <a:r>
              <a:rPr lang="cs-CZ" sz="1500" b="1" dirty="0"/>
              <a:t>hranatá závorka </a:t>
            </a:r>
            <a:endParaRPr lang="cs-CZ" sz="1500" b="1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500" dirty="0" smtClean="0">
                <a:solidFill>
                  <a:schemeClr val="tx1"/>
                </a:solidFill>
              </a:rPr>
              <a:t>zvyšuje </a:t>
            </a:r>
            <a:r>
              <a:rPr lang="cs-CZ" sz="1500" dirty="0">
                <a:solidFill>
                  <a:schemeClr val="tx1"/>
                </a:solidFill>
              </a:rPr>
              <a:t>tvrdost štětce, průměr a mezery jsou zachovány.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77393" y="5395282"/>
            <a:ext cx="3334567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500" dirty="0"/>
              <a:t>Krytí a hustota se dají nastavit také </a:t>
            </a:r>
            <a:endParaRPr lang="cs-CZ" sz="1500" dirty="0" smtClean="0"/>
          </a:p>
          <a:p>
            <a:pPr algn="ctr"/>
            <a:r>
              <a:rPr lang="cs-CZ" sz="1500" dirty="0" smtClean="0"/>
              <a:t>posouváním </a:t>
            </a:r>
            <a:r>
              <a:rPr lang="cs-CZ" sz="1500" b="1" dirty="0"/>
              <a:t>miniaturních </a:t>
            </a:r>
            <a:r>
              <a:rPr lang="cs-CZ" sz="1500" b="1" dirty="0" smtClean="0"/>
              <a:t>jezdců</a:t>
            </a:r>
            <a:r>
              <a:rPr lang="cs-CZ" sz="1500" dirty="0" smtClean="0"/>
              <a:t>. </a:t>
            </a:r>
            <a:endParaRPr lang="cs-CZ" sz="15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330357"/>
            <a:ext cx="3225800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297732" y="2683520"/>
            <a:ext cx="70083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dirty="0" smtClean="0"/>
              <a:t>Obr. 1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xmlns="" val="414184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1702</TotalTime>
  <Words>592</Words>
  <Application>Microsoft Office PowerPoint</Application>
  <PresentationFormat>Předvádění na obrazovce (4:3)</PresentationFormat>
  <Paragraphs>218</Paragraphs>
  <Slides>13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ucitel</cp:lastModifiedBy>
  <cp:revision>163</cp:revision>
  <dcterms:created xsi:type="dcterms:W3CDTF">2012-07-11T22:42:20Z</dcterms:created>
  <dcterms:modified xsi:type="dcterms:W3CDTF">2013-01-21T09:29:26Z</dcterms:modified>
</cp:coreProperties>
</file>