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2" r:id="rId2"/>
    <p:sldId id="256" r:id="rId3"/>
    <p:sldId id="265" r:id="rId4"/>
    <p:sldId id="264" r:id="rId5"/>
    <p:sldId id="266" r:id="rId6"/>
    <p:sldId id="267" r:id="rId7"/>
    <p:sldId id="268" r:id="rId8"/>
    <p:sldId id="270" r:id="rId9"/>
    <p:sldId id="269" r:id="rId10"/>
    <p:sldId id="271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07" autoAdjust="0"/>
    <p:restoredTop sz="97342" autoAdjust="0"/>
  </p:normalViewPr>
  <p:slideViewPr>
    <p:cSldViewPr>
      <p:cViewPr>
        <p:scale>
          <a:sx n="75" d="100"/>
          <a:sy n="75" d="100"/>
        </p:scale>
        <p:origin x="-330" y="72"/>
      </p:cViewPr>
      <p:guideLst>
        <p:guide orient="horz" pos="197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200" d="100"/>
        <a:sy n="200" d="100"/>
      </p:scale>
      <p:origin x="0" y="4422"/>
    </p:cViewPr>
  </p:sorterViewPr>
  <p:notesViewPr>
    <p:cSldViewPr showGuides="1">
      <p:cViewPr varScale="1">
        <p:scale>
          <a:sx n="83" d="100"/>
          <a:sy n="83" d="100"/>
        </p:scale>
        <p:origin x="-3108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7780E-C81E-4017-AF21-A417CE8D6C5D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42A2-E94A-4BED-B215-29A7A9656AC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9796669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F10E-9C76-4B2E-805F-637C88D17E75}" type="datetimeFigureOut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8D795-D4A6-4F0D-BE15-C18BF790F7D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554728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44590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VY_32_INOVACE_OVF10160ŽIŽ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8D795-D4A6-4F0D-BE15-C18BF790F7D3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833678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84A60-9C78-4285-BDA3-171E0D586CE6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820F8-B995-4D2F-A016-8AA7DBFA830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FDE1A-196F-405A-B3B0-A0F9D1DD24E0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13FB6-F281-4132-B32B-EE5B5696309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0111-7A0A-43DA-BD6E-80E69B3A22C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C2D15-679C-4E45-95A1-2A770F79CB8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01B20-FF1A-4AC1-94DD-BE026DA4544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EB432-BD03-4A56-B336-35F48DF8BB11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CFDE6-945C-46DA-995B-FCB75E4317FC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12C9B-EE21-413D-A92F-F684B68C70AF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FC-1A23-49CB-ACC0-EF0ABCE2DFD5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8DCE1CA-B453-453F-83D1-516376782ED4}" type="datetime1">
              <a:rPr lang="cs-CZ" smtClean="0"/>
              <a:pPr/>
              <a:t>21.1.2013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BC9DBD-659D-4E4B-986D-DB9E44F91CC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287524" y="1478389"/>
            <a:ext cx="8568952" cy="4524315"/>
          </a:xfrm>
          <a:prstGeom prst="rect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chemeClr val="tx2"/>
                </a:solidFill>
              </a:rPr>
              <a:t>Výukový materiál v rámci projektu OPVK 1.5 Peníze středním školám</a:t>
            </a:r>
          </a:p>
          <a:p>
            <a:r>
              <a:rPr lang="cs-CZ" sz="1600" b="1" dirty="0">
                <a:solidFill>
                  <a:schemeClr val="tx2"/>
                </a:solidFill>
              </a:rPr>
              <a:t/>
            </a:r>
            <a:br>
              <a:rPr lang="cs-CZ" sz="1600" b="1" dirty="0">
                <a:solidFill>
                  <a:schemeClr val="tx2"/>
                </a:solidFill>
              </a:rPr>
            </a:br>
            <a:r>
              <a:rPr lang="cs-CZ" sz="1600" dirty="0"/>
              <a:t>Číslo projektu:		CZ.1.07/1.5.00/34.0883 </a:t>
            </a:r>
          </a:p>
          <a:p>
            <a:r>
              <a:rPr lang="cs-CZ" sz="1600" dirty="0"/>
              <a:t>Název projektu:		Rozvoj vzdělanosti</a:t>
            </a:r>
          </a:p>
          <a:p>
            <a:r>
              <a:rPr lang="cs-CZ" sz="1600" dirty="0"/>
              <a:t>Číslo šablony:   		III/2</a:t>
            </a:r>
            <a:br>
              <a:rPr lang="cs-CZ" sz="1600" dirty="0"/>
            </a:br>
            <a:r>
              <a:rPr lang="cs-CZ" sz="1600" dirty="0"/>
              <a:t>Datum vytvoření:	</a:t>
            </a:r>
            <a:r>
              <a:rPr lang="cs-CZ" sz="1600" dirty="0" smtClean="0"/>
              <a:t>	</a:t>
            </a:r>
            <a:r>
              <a:rPr lang="cs-CZ" sz="1600" dirty="0" smtClean="0"/>
              <a:t>22. </a:t>
            </a:r>
            <a:r>
              <a:rPr lang="cs-CZ" sz="1600" dirty="0" smtClean="0"/>
              <a:t>11. 2012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Autor:			</a:t>
            </a:r>
            <a:r>
              <a:rPr lang="cs-CZ" sz="1600" dirty="0" err="1" smtClean="0"/>
              <a:t>MgA</a:t>
            </a:r>
            <a:r>
              <a:rPr lang="cs-CZ" sz="1600" dirty="0" smtClean="0"/>
              <a:t>. Jiří Žižka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Určeno pro předmět:       </a:t>
            </a:r>
            <a:r>
              <a:rPr lang="cs-CZ" sz="1600" dirty="0" smtClean="0"/>
              <a:t>	Odborný výcvik 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/>
              <a:t>Tematická </a:t>
            </a:r>
            <a:r>
              <a:rPr lang="cs-CZ" sz="1600" dirty="0" smtClean="0"/>
              <a:t>oblast:		</a:t>
            </a:r>
            <a:r>
              <a:rPr lang="cs-CZ" sz="1600" dirty="0" smtClean="0"/>
              <a:t>Porovnání </a:t>
            </a:r>
            <a:r>
              <a:rPr lang="cs-CZ" sz="1600" dirty="0"/>
              <a:t>klasické a digitální fotografie, 2. roč.</a:t>
            </a:r>
          </a:p>
          <a:p>
            <a:endParaRPr lang="cs-CZ" sz="1600" dirty="0"/>
          </a:p>
          <a:p>
            <a:r>
              <a:rPr lang="cs-CZ" sz="1600" dirty="0" smtClean="0"/>
              <a:t>Obor </a:t>
            </a:r>
            <a:r>
              <a:rPr lang="cs-CZ" sz="1600" dirty="0"/>
              <a:t>vzdělání:		</a:t>
            </a:r>
            <a:r>
              <a:rPr lang="cs-CZ" sz="1600" dirty="0" smtClean="0"/>
              <a:t> Fotograf (34-56-L/01), 2. </a:t>
            </a:r>
            <a:r>
              <a:rPr lang="cs-CZ" sz="1600" dirty="0"/>
              <a:t>ročník</a:t>
            </a:r>
            <a:br>
              <a:rPr lang="cs-CZ" sz="1600" dirty="0"/>
            </a:br>
            <a:r>
              <a:rPr lang="cs-CZ" sz="1600" dirty="0"/>
              <a:t>                                            </a:t>
            </a:r>
            <a:br>
              <a:rPr lang="cs-CZ" sz="1600" dirty="0"/>
            </a:br>
            <a:r>
              <a:rPr lang="cs-CZ" sz="1600" dirty="0"/>
              <a:t>Název výukového materiálu: </a:t>
            </a:r>
            <a:r>
              <a:rPr lang="cs-CZ" sz="1600" dirty="0" smtClean="0"/>
              <a:t>	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: lekce č. 12</a:t>
            </a:r>
            <a:r>
              <a:rPr lang="cs-CZ" sz="1600" dirty="0"/>
              <a:t/>
            </a:r>
            <a:br>
              <a:rPr lang="cs-CZ" sz="1600" dirty="0"/>
            </a:br>
            <a:endParaRPr lang="cs-CZ" sz="1600" dirty="0"/>
          </a:p>
          <a:p>
            <a:r>
              <a:rPr lang="cs-CZ" sz="1600" dirty="0"/>
              <a:t>Popis využití: </a:t>
            </a:r>
            <a:r>
              <a:rPr lang="cs-CZ" sz="1600" dirty="0" smtClean="0"/>
              <a:t>	Výukový materiál o úpravách a zpracování digitální fotografie </a:t>
            </a:r>
          </a:p>
          <a:p>
            <a:r>
              <a:rPr lang="cs-CZ" sz="1600" dirty="0" smtClean="0"/>
              <a:t>		s využitím programu Adobe </a:t>
            </a:r>
            <a:r>
              <a:rPr lang="cs-CZ" sz="1600" dirty="0" err="1" smtClean="0"/>
              <a:t>Photoshop</a:t>
            </a:r>
            <a:r>
              <a:rPr lang="cs-CZ" sz="1600" dirty="0" smtClean="0"/>
              <a:t>.</a:t>
            </a:r>
          </a:p>
          <a:p>
            <a:endParaRPr lang="cs-CZ" sz="1600" dirty="0"/>
          </a:p>
          <a:p>
            <a:r>
              <a:rPr lang="cs-CZ" sz="1600" dirty="0"/>
              <a:t>Čas</a:t>
            </a:r>
            <a:r>
              <a:rPr lang="cs-CZ" sz="1600" dirty="0" smtClean="0"/>
              <a:t>: 		60 minut</a:t>
            </a:r>
            <a:endParaRPr lang="cs-CZ" sz="1600" dirty="0"/>
          </a:p>
        </p:txBody>
      </p:sp>
      <p:pic>
        <p:nvPicPr>
          <p:cNvPr id="1026" name="Picture 2" descr="J:\_______SABLONY_PHOTOSHOP\_VYKAZY_ZAZNAMY\TITULKA+LOGA\loga_pruhledn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798" y="332656"/>
            <a:ext cx="5850405" cy="1080120"/>
          </a:xfrm>
          <a:prstGeom prst="rect">
            <a:avLst/>
          </a:prstGeom>
          <a:noFill/>
        </p:spPr>
      </p:pic>
      <p:sp>
        <p:nvSpPr>
          <p:cNvPr id="6" name="Zástupný symbol pro zápatí 17"/>
          <p:cNvSpPr txBox="1">
            <a:spLocks/>
          </p:cNvSpPr>
          <p:nvPr/>
        </p:nvSpPr>
        <p:spPr>
          <a:xfrm>
            <a:off x="6907831" y="-27384"/>
            <a:ext cx="22726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1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>
                <a:solidFill>
                  <a:schemeClr val="tx1"/>
                </a:solidFill>
              </a:rPr>
              <a:t>VY_32_INOVACE_OVF21260ŽIŽ</a:t>
            </a:r>
          </a:p>
        </p:txBody>
      </p:sp>
    </p:spTree>
    <p:extLst>
      <p:ext uri="{BB962C8B-B14F-4D97-AF65-F5344CB8AC3E}">
        <p14:creationId xmlns:p14="http://schemas.microsoft.com/office/powerpoint/2010/main" xmlns="" val="428606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Tm="5250">
        <p:fade/>
      </p:transition>
    </mc:Choice>
    <mc:Fallback>
      <p:transition spd="med" advTm="52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799" y="1196752"/>
            <a:ext cx="894440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bdélník 8"/>
          <p:cNvSpPr/>
          <p:nvPr/>
        </p:nvSpPr>
        <p:spPr>
          <a:xfrm>
            <a:off x="3221630" y="190381"/>
            <a:ext cx="271852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/>
              <a:t>Samostatná aplikace</a:t>
            </a:r>
          </a:p>
          <a:p>
            <a:pPr algn="ctr"/>
            <a:r>
              <a:rPr lang="cs-CZ" b="1" dirty="0" smtClean="0"/>
              <a:t>Adobe </a:t>
            </a:r>
            <a:r>
              <a:rPr lang="cs-CZ" b="1" dirty="0" err="1" smtClean="0"/>
              <a:t>Bridge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xmlns="" val="2377407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31627" y="980728"/>
            <a:ext cx="83527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indent="127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pPr marL="342900" indent="-342900"/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4" name="Obdélník 3"/>
          <p:cNvSpPr/>
          <p:nvPr/>
        </p:nvSpPr>
        <p:spPr>
          <a:xfrm>
            <a:off x="323528" y="605587"/>
            <a:ext cx="8568952" cy="6824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50" dirty="0" smtClean="0"/>
              <a:t>Obr. 1	http</a:t>
            </a:r>
            <a:r>
              <a:rPr lang="cs-CZ" sz="1050" dirty="0"/>
              <a:t>://</a:t>
            </a:r>
            <a:r>
              <a:rPr lang="cs-CZ" sz="1050" dirty="0" smtClean="0"/>
              <a:t>commons.wikimedia.org/wiki/File:Computer_keyboard_US.svg, </a:t>
            </a:r>
            <a:r>
              <a:rPr lang="cs-CZ" sz="1050" dirty="0" smtClean="0"/>
              <a:t>22. 11. 2012</a:t>
            </a:r>
            <a:endParaRPr lang="cs-CZ" sz="1050" dirty="0" smtClean="0"/>
          </a:p>
          <a:p>
            <a:r>
              <a:rPr lang="cs-CZ" sz="1050" dirty="0" smtClean="0"/>
              <a:t>Obr. 2	http</a:t>
            </a:r>
            <a:r>
              <a:rPr lang="cs-CZ" sz="1050" dirty="0"/>
              <a:t>://</a:t>
            </a:r>
            <a:r>
              <a:rPr lang="cs-CZ" sz="1050" dirty="0" smtClean="0"/>
              <a:t>commons.wikimedia.org/wiki/File:Wacom_Pen-tablet.jpg, </a:t>
            </a:r>
            <a:r>
              <a:rPr lang="cs-CZ" sz="1050" dirty="0" smtClean="0"/>
              <a:t>22. 11. 2012</a:t>
            </a:r>
            <a:r>
              <a:rPr lang="cs-CZ" sz="1050" dirty="0"/>
              <a:t>	</a:t>
            </a:r>
          </a:p>
          <a:p>
            <a:r>
              <a:rPr lang="cs-CZ" sz="1050" dirty="0" smtClean="0"/>
              <a:t>Obr. 3	http</a:t>
            </a:r>
            <a:r>
              <a:rPr lang="cs-CZ" sz="1050" dirty="0"/>
              <a:t>://</a:t>
            </a:r>
            <a:r>
              <a:rPr lang="cs-CZ" sz="1050" dirty="0" smtClean="0"/>
              <a:t>commons.wikimedia.org/wiki/File:Computer_monitor.jpg, </a:t>
            </a:r>
            <a:r>
              <a:rPr lang="cs-CZ" sz="1050" dirty="0" smtClean="0"/>
              <a:t>22. 11. 2012</a:t>
            </a:r>
            <a:endParaRPr lang="cs-CZ" sz="1050" dirty="0" smtClean="0"/>
          </a:p>
          <a:p>
            <a:r>
              <a:rPr lang="cs-CZ" sz="1050" dirty="0" smtClean="0"/>
              <a:t>	Koláž – Uspořádání se dvěma monitory, archiv </a:t>
            </a:r>
            <a:r>
              <a:rPr lang="cs-CZ" sz="1050" dirty="0" smtClean="0"/>
              <a:t>autora</a:t>
            </a:r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400" b="1" dirty="0" smtClean="0"/>
          </a:p>
          <a:p>
            <a:r>
              <a:rPr lang="cs-CZ" sz="1400" b="1" dirty="0" smtClean="0"/>
              <a:t>Použitá literatura:</a:t>
            </a:r>
          </a:p>
          <a:p>
            <a:endParaRPr lang="cs-CZ" sz="1050" dirty="0" smtClean="0"/>
          </a:p>
          <a:p>
            <a:r>
              <a:rPr lang="cs-CZ" sz="1050" dirty="0" smtClean="0"/>
              <a:t>1.	</a:t>
            </a:r>
            <a:r>
              <a:rPr lang="cs-CZ" sz="1050" dirty="0" err="1" smtClean="0"/>
              <a:t>Eismann</a:t>
            </a:r>
            <a:r>
              <a:rPr lang="cs-CZ" sz="1050" dirty="0" smtClean="0"/>
              <a:t>, </a:t>
            </a:r>
            <a:r>
              <a:rPr lang="cs-CZ" sz="1050" dirty="0" err="1" smtClean="0"/>
              <a:t>Katrin</a:t>
            </a:r>
            <a:r>
              <a:rPr lang="cs-CZ" sz="1050" dirty="0" smtClean="0"/>
              <a:t>: </a:t>
            </a:r>
            <a:r>
              <a:rPr lang="cs-CZ" sz="1050" dirty="0" err="1" smtClean="0"/>
              <a:t>Photoshop</a:t>
            </a:r>
            <a:r>
              <a:rPr lang="cs-CZ" sz="1050" dirty="0" smtClean="0"/>
              <a:t> – retuš a restaurování fotografie, </a:t>
            </a:r>
            <a:r>
              <a:rPr lang="cs-CZ" sz="1050" dirty="0" err="1" smtClean="0"/>
              <a:t>Zoner</a:t>
            </a:r>
            <a:r>
              <a:rPr lang="cs-CZ" sz="1050" dirty="0" smtClean="0"/>
              <a:t> </a:t>
            </a:r>
            <a:r>
              <a:rPr lang="cs-CZ" sz="1050" dirty="0" err="1" smtClean="0"/>
              <a:t>Press</a:t>
            </a:r>
            <a:r>
              <a:rPr lang="cs-CZ" sz="1050" dirty="0" smtClean="0"/>
              <a:t>, Brno 2008.</a:t>
            </a:r>
          </a:p>
          <a:p>
            <a:r>
              <a:rPr lang="cs-CZ" sz="1050" dirty="0" smtClean="0"/>
              <a:t>2.	</a:t>
            </a:r>
            <a:r>
              <a:rPr lang="cs-CZ" sz="1050" dirty="0" smtClean="0"/>
              <a:t>Adobe </a:t>
            </a:r>
            <a:r>
              <a:rPr lang="cs-CZ" sz="1050" dirty="0" err="1" smtClean="0"/>
              <a:t>Creative</a:t>
            </a:r>
            <a:r>
              <a:rPr lang="cs-CZ" sz="1050" dirty="0" smtClean="0"/>
              <a:t> Team: Adobe </a:t>
            </a:r>
            <a:r>
              <a:rPr lang="cs-CZ" sz="1050" dirty="0" err="1" smtClean="0"/>
              <a:t>Photoshop</a:t>
            </a:r>
            <a:r>
              <a:rPr lang="cs-CZ" sz="1050" dirty="0" smtClean="0"/>
              <a:t> CS5 - Oficiální výukový kurz, </a:t>
            </a:r>
            <a:r>
              <a:rPr lang="cs-CZ" sz="1050" dirty="0" err="1" smtClean="0"/>
              <a:t>Computer</a:t>
            </a:r>
            <a:r>
              <a:rPr lang="cs-CZ" sz="1050" dirty="0" smtClean="0"/>
              <a:t> </a:t>
            </a:r>
            <a:r>
              <a:rPr lang="cs-CZ" sz="1050" dirty="0" err="1" smtClean="0"/>
              <a:t>Press</a:t>
            </a:r>
            <a:r>
              <a:rPr lang="cs-CZ" sz="1050" dirty="0" smtClean="0"/>
              <a:t>, 2010.</a:t>
            </a:r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  <a:p>
            <a:endParaRPr lang="cs-CZ" sz="1050" dirty="0" smtClean="0"/>
          </a:p>
          <a:p>
            <a:endParaRPr lang="cs-CZ" sz="1050" dirty="0"/>
          </a:p>
          <a:p>
            <a:endParaRPr lang="cs-CZ" sz="1050" dirty="0" smtClean="0"/>
          </a:p>
        </p:txBody>
      </p:sp>
      <p:sp>
        <p:nvSpPr>
          <p:cNvPr id="6" name="Obdélník 5"/>
          <p:cNvSpPr/>
          <p:nvPr/>
        </p:nvSpPr>
        <p:spPr>
          <a:xfrm>
            <a:off x="313793" y="332656"/>
            <a:ext cx="8018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Zdroje:</a:t>
            </a:r>
          </a:p>
        </p:txBody>
      </p:sp>
      <p:sp>
        <p:nvSpPr>
          <p:cNvPr id="8" name="Obdélník 7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xmlns="" val="36099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3182"/>
    </mc:Choice>
    <mc:Fallback>
      <p:transition advTm="131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979712" y="260648"/>
            <a:ext cx="5114464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cs-CZ" sz="2800" b="1" dirty="0" smtClean="0"/>
              <a:t>VLASTNÍ PRACOVNÍ PLOCHY, PALETY A NABÍDKY</a:t>
            </a:r>
            <a:endParaRPr lang="cs-CZ" sz="2800" b="1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8492" y="1916832"/>
            <a:ext cx="8136903" cy="1600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Používání </a:t>
            </a:r>
            <a:r>
              <a:rPr lang="cs-CZ" sz="1400" b="1" dirty="0" smtClean="0"/>
              <a:t>základních </a:t>
            </a:r>
            <a:r>
              <a:rPr lang="cs-CZ" sz="1400" b="1" dirty="0"/>
              <a:t>klávesových zkratek </a:t>
            </a:r>
            <a:r>
              <a:rPr lang="cs-CZ" sz="1400" dirty="0"/>
              <a:t>a </a:t>
            </a:r>
            <a:r>
              <a:rPr lang="cs-CZ" sz="1400" b="1" dirty="0"/>
              <a:t>F</a:t>
            </a:r>
            <a:r>
              <a:rPr lang="cs-CZ" sz="1400" dirty="0"/>
              <a:t> </a:t>
            </a:r>
            <a:r>
              <a:rPr lang="cs-CZ" sz="1400" dirty="0" smtClean="0"/>
              <a:t>kláves (pro </a:t>
            </a:r>
            <a:r>
              <a:rPr lang="cs-CZ" sz="1400" dirty="0"/>
              <a:t>skrývání a zobrazování </a:t>
            </a:r>
            <a:r>
              <a:rPr lang="cs-CZ" sz="1400" dirty="0" smtClean="0"/>
              <a:t>palet).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Vytváření </a:t>
            </a:r>
            <a:r>
              <a:rPr lang="cs-CZ" sz="1400" dirty="0"/>
              <a:t>vlastních pracovních </a:t>
            </a:r>
            <a:r>
              <a:rPr lang="cs-CZ" sz="1400" dirty="0" smtClean="0"/>
              <a:t>ploch. 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dirty="0" smtClean="0"/>
          </a:p>
          <a:p>
            <a:r>
              <a:rPr lang="cs-CZ" sz="1400" dirty="0" smtClean="0"/>
              <a:t>Uvedené kroky nám pomohou: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/>
              <a:t>Odstranit nadbytečné ovládací prvky </a:t>
            </a:r>
            <a:r>
              <a:rPr lang="cs-CZ" sz="1400" b="1" dirty="0" err="1" smtClean="0"/>
              <a:t>Photoshopu</a:t>
            </a:r>
            <a:r>
              <a:rPr lang="cs-CZ" sz="1400" b="1" dirty="0" smtClean="0"/>
              <a:t>.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400" b="1" dirty="0" smtClean="0"/>
              <a:t>Lépe se Soustředit na </a:t>
            </a:r>
            <a:r>
              <a:rPr lang="cs-CZ" sz="1400" b="1" dirty="0"/>
              <a:t>upravovaný obrázek</a:t>
            </a:r>
            <a:r>
              <a:rPr lang="cs-CZ" sz="1400" b="1" dirty="0" smtClean="0"/>
              <a:t>.</a:t>
            </a:r>
            <a:endParaRPr lang="cs-CZ" sz="1400" b="1" dirty="0"/>
          </a:p>
        </p:txBody>
      </p:sp>
      <p:sp>
        <p:nvSpPr>
          <p:cNvPr id="7" name="Obdélník 6"/>
          <p:cNvSpPr/>
          <p:nvPr/>
        </p:nvSpPr>
        <p:spPr>
          <a:xfrm>
            <a:off x="467544" y="1412776"/>
            <a:ext cx="324036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/>
              <a:t>Tipy pro efektivnější práci: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78644" y="3789040"/>
            <a:ext cx="2985497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Palety a funkční klávesy F</a:t>
            </a:r>
            <a:endParaRPr lang="cs-CZ" b="1" dirty="0"/>
          </a:p>
        </p:txBody>
      </p:sp>
      <p:sp>
        <p:nvSpPr>
          <p:cNvPr id="12" name="Obdélník 11"/>
          <p:cNvSpPr/>
          <p:nvPr/>
        </p:nvSpPr>
        <p:spPr>
          <a:xfrm>
            <a:off x="370835" y="4221088"/>
            <a:ext cx="5497309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500" b="1" dirty="0"/>
              <a:t>Funkční klávesy</a:t>
            </a:r>
            <a:r>
              <a:rPr lang="cs-CZ" sz="1500" dirty="0"/>
              <a:t> </a:t>
            </a:r>
            <a:r>
              <a:rPr lang="cs-CZ" sz="1500" b="1" dirty="0"/>
              <a:t>F</a:t>
            </a:r>
            <a:r>
              <a:rPr lang="cs-CZ" sz="1500" dirty="0"/>
              <a:t> používáme ke skrytí nebo zobrazení palet. </a:t>
            </a:r>
            <a:endParaRPr lang="cs-CZ" sz="1500" dirty="0" smtClean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14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43977916"/>
              </p:ext>
            </p:extLst>
          </p:nvPr>
        </p:nvGraphicFramePr>
        <p:xfrm>
          <a:off x="4355976" y="5092734"/>
          <a:ext cx="4032448" cy="1008112"/>
        </p:xfrm>
        <a:graphic>
          <a:graphicData uri="http://schemas.openxmlformats.org/presentationml/2006/ole">
            <p:oleObj spid="_x0000_s1047" name="Image" r:id="rId5" imgW="3657600" imgH="914400" progId="">
              <p:embed/>
            </p:oleObj>
          </a:graphicData>
        </a:graphic>
      </p:graphicFrame>
      <p:sp>
        <p:nvSpPr>
          <p:cNvPr id="16" name="Obdélník 15"/>
          <p:cNvSpPr/>
          <p:nvPr/>
        </p:nvSpPr>
        <p:spPr>
          <a:xfrm>
            <a:off x="360040" y="4581128"/>
            <a:ext cx="3779912" cy="20313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b="1" dirty="0"/>
              <a:t>Přehled F kláves</a:t>
            </a:r>
            <a:r>
              <a:rPr lang="cs-CZ" b="1" dirty="0" smtClean="0"/>
              <a:t>:</a:t>
            </a:r>
          </a:p>
          <a:p>
            <a:endParaRPr lang="cs-CZ" b="1" dirty="0"/>
          </a:p>
          <a:p>
            <a:r>
              <a:rPr lang="cs-CZ" dirty="0"/>
              <a:t>paleta Štětce		</a:t>
            </a:r>
            <a:r>
              <a:rPr lang="cs-CZ" b="1" dirty="0">
                <a:solidFill>
                  <a:srgbClr val="FF0000"/>
                </a:solidFill>
              </a:rPr>
              <a:t>F5</a:t>
            </a:r>
          </a:p>
          <a:p>
            <a:r>
              <a:rPr lang="cs-CZ" dirty="0"/>
              <a:t>paleta Barvy		</a:t>
            </a:r>
            <a:r>
              <a:rPr lang="cs-CZ" b="1" dirty="0">
                <a:solidFill>
                  <a:srgbClr val="FF0000"/>
                </a:solidFill>
              </a:rPr>
              <a:t>F6</a:t>
            </a:r>
          </a:p>
          <a:p>
            <a:r>
              <a:rPr lang="cs-CZ" dirty="0"/>
              <a:t>paleta Vrstvy		</a:t>
            </a:r>
            <a:r>
              <a:rPr lang="cs-CZ" b="1" dirty="0">
                <a:solidFill>
                  <a:srgbClr val="FF0000"/>
                </a:solidFill>
              </a:rPr>
              <a:t>F7</a:t>
            </a:r>
          </a:p>
          <a:p>
            <a:r>
              <a:rPr lang="cs-CZ" dirty="0"/>
              <a:t>paleta Informace </a:t>
            </a:r>
            <a:r>
              <a:rPr lang="cs-CZ" dirty="0" smtClean="0"/>
              <a:t>	</a:t>
            </a:r>
            <a:r>
              <a:rPr lang="cs-CZ" dirty="0"/>
              <a:t>	</a:t>
            </a:r>
            <a:r>
              <a:rPr lang="cs-CZ" b="1" dirty="0">
                <a:solidFill>
                  <a:srgbClr val="FF0000"/>
                </a:solidFill>
              </a:rPr>
              <a:t>F8</a:t>
            </a:r>
          </a:p>
          <a:p>
            <a:r>
              <a:rPr lang="cs-CZ" dirty="0"/>
              <a:t>Paleta Akce    		</a:t>
            </a:r>
            <a:r>
              <a:rPr lang="cs-CZ" b="1" dirty="0">
                <a:solidFill>
                  <a:srgbClr val="FF0000"/>
                </a:solidFill>
              </a:rPr>
              <a:t>Alt+F9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795344" y="6055196"/>
            <a:ext cx="7008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1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404417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83827" y="179348"/>
            <a:ext cx="25763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Manipulace s paletami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sp>
        <p:nvSpPr>
          <p:cNvPr id="3" name="Obdélník 2"/>
          <p:cNvSpPr/>
          <p:nvPr/>
        </p:nvSpPr>
        <p:spPr>
          <a:xfrm>
            <a:off x="2987824" y="4293096"/>
            <a:ext cx="5575473" cy="24006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500" b="1" dirty="0">
                <a:solidFill>
                  <a:schemeClr val="dk1"/>
                </a:solidFill>
              </a:rPr>
              <a:t>Zásobník palet </a:t>
            </a:r>
            <a:r>
              <a:rPr lang="cs-CZ" sz="1500" dirty="0">
                <a:solidFill>
                  <a:schemeClr val="dk1"/>
                </a:solidFill>
              </a:rPr>
              <a:t>používáme pro umístění více využívaných palet. V zásobníku palet jsou palety dostupné, aniž by zabíraly cenné místo na obrazovce.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>
              <a:solidFill>
                <a:schemeClr val="dk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>
                <a:solidFill>
                  <a:schemeClr val="dk1"/>
                </a:solidFill>
              </a:rPr>
              <a:t>Přesunutí palety do zásobníku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>
                <a:solidFill>
                  <a:schemeClr val="dk1"/>
                </a:solidFill>
              </a:rPr>
              <a:t>Uchopte paletu za </a:t>
            </a:r>
            <a:r>
              <a:rPr lang="cs-CZ" sz="1500" dirty="0" smtClean="0">
                <a:solidFill>
                  <a:schemeClr val="dk1"/>
                </a:solidFill>
              </a:rPr>
              <a:t>štítek</a:t>
            </a:r>
            <a:r>
              <a:rPr lang="cs-CZ" sz="1500" dirty="0">
                <a:solidFill>
                  <a:schemeClr val="dk1"/>
                </a:solidFill>
              </a:rPr>
              <a:t>, přetáhněte ji nad zásobník, 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>
              <a:solidFill>
                <a:schemeClr val="dk1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>
                <a:solidFill>
                  <a:schemeClr val="dk1"/>
                </a:solidFill>
              </a:rPr>
              <a:t>Vyjmutí palety ze zásobníku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>
                <a:solidFill>
                  <a:schemeClr val="dk1"/>
                </a:solidFill>
              </a:rPr>
              <a:t>Uchopte paletu za štítek a vytáhněte ji ze zásobníku ven na </a:t>
            </a:r>
            <a:r>
              <a:rPr lang="cs-CZ" sz="1500" dirty="0" smtClean="0">
                <a:solidFill>
                  <a:schemeClr val="dk1"/>
                </a:solidFill>
              </a:rPr>
              <a:t>pracovní </a:t>
            </a:r>
            <a:r>
              <a:rPr lang="cs-CZ" sz="1500" dirty="0">
                <a:solidFill>
                  <a:schemeClr val="dk1"/>
                </a:solidFill>
              </a:rPr>
              <a:t>plochu</a:t>
            </a:r>
            <a:r>
              <a:rPr lang="cs-CZ" sz="1500" dirty="0" smtClean="0">
                <a:solidFill>
                  <a:schemeClr val="dk1"/>
                </a:solidFill>
              </a:rPr>
              <a:t>.</a:t>
            </a:r>
            <a:endParaRPr lang="cs-CZ" sz="1500" dirty="0">
              <a:solidFill>
                <a:schemeClr val="dk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987824" y="857087"/>
            <a:ext cx="5832648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500" b="1" dirty="0"/>
              <a:t>Palety, které nemají přidělenou F klávesu </a:t>
            </a:r>
            <a:r>
              <a:rPr lang="cs-CZ" sz="1500" dirty="0"/>
              <a:t>můžeme ukotvit s jinými. </a:t>
            </a:r>
          </a:p>
          <a:p>
            <a:r>
              <a:rPr lang="cs-CZ" sz="1500" dirty="0"/>
              <a:t>Např. </a:t>
            </a:r>
            <a:r>
              <a:rPr lang="cs-CZ" sz="1500" dirty="0" smtClean="0"/>
              <a:t>paletu </a:t>
            </a:r>
            <a:r>
              <a:rPr lang="cs-CZ" sz="1500" dirty="0"/>
              <a:t>Histogram ukotvíme k paletě Informace, která má přidělenu klávesu F8</a:t>
            </a:r>
            <a:r>
              <a:rPr lang="cs-CZ" sz="1500" dirty="0" smtClean="0"/>
              <a:t>.</a:t>
            </a:r>
            <a:endParaRPr lang="cs-CZ" sz="1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320"/>
          <a:stretch/>
        </p:blipFill>
        <p:spPr bwMode="auto">
          <a:xfrm>
            <a:off x="452792" y="836712"/>
            <a:ext cx="2332378" cy="143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766" y="2492896"/>
            <a:ext cx="2338825" cy="1582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2987824" y="2492896"/>
            <a:ext cx="5832648" cy="7848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>
                <a:solidFill>
                  <a:schemeClr val="dk1"/>
                </a:solidFill>
              </a:rPr>
              <a:t>Ukotvení </a:t>
            </a:r>
            <a:r>
              <a:rPr lang="cs-CZ" sz="1500" b="1" dirty="0">
                <a:solidFill>
                  <a:schemeClr val="dk1"/>
                </a:solidFill>
              </a:rPr>
              <a:t>palety</a:t>
            </a:r>
            <a:r>
              <a:rPr lang="cs-CZ" sz="1500" dirty="0">
                <a:solidFill>
                  <a:schemeClr val="dk1"/>
                </a:solidFill>
              </a:rPr>
              <a:t> provedeme přetažením do jiné palety. </a:t>
            </a:r>
          </a:p>
          <a:p>
            <a:r>
              <a:rPr lang="cs-CZ" sz="1500" dirty="0">
                <a:solidFill>
                  <a:schemeClr val="dk1"/>
                </a:solidFill>
              </a:rPr>
              <a:t>Palety umísťujeme podle toho, jak často je používáme, např. Vrstvy , </a:t>
            </a:r>
            <a:r>
              <a:rPr lang="cs-CZ" sz="1500" dirty="0" smtClean="0">
                <a:solidFill>
                  <a:schemeClr val="dk1"/>
                </a:solidFill>
              </a:rPr>
              <a:t>Kanály nebo </a:t>
            </a:r>
            <a:r>
              <a:rPr lang="cs-CZ" sz="1500" dirty="0" smtClean="0">
                <a:solidFill>
                  <a:schemeClr val="dk1"/>
                </a:solidFill>
              </a:rPr>
              <a:t>Informace </a:t>
            </a:r>
            <a:r>
              <a:rPr lang="cs-CZ" sz="1500" dirty="0">
                <a:solidFill>
                  <a:schemeClr val="dk1"/>
                </a:solidFill>
              </a:rPr>
              <a:t>– máme vždy na prvním místě.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792" y="4400935"/>
            <a:ext cx="2332378" cy="201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7484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2271"/>
            <a:ext cx="8784976" cy="367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bdélník 6"/>
          <p:cNvSpPr/>
          <p:nvPr/>
        </p:nvSpPr>
        <p:spPr>
          <a:xfrm>
            <a:off x="2811742" y="190381"/>
            <a:ext cx="3438762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b="1" dirty="0" smtClean="0"/>
              <a:t>Uspořádání pracovní plochy</a:t>
            </a:r>
          </a:p>
          <a:p>
            <a:pPr algn="ctr"/>
            <a:r>
              <a:rPr lang="cs-CZ" b="1" dirty="0" smtClean="0"/>
              <a:t>pro práci na jednom monitoru</a:t>
            </a:r>
            <a:endParaRPr lang="cs-CZ" b="1" dirty="0"/>
          </a:p>
        </p:txBody>
      </p:sp>
      <p:sp>
        <p:nvSpPr>
          <p:cNvPr id="6" name="TextovéPole 5"/>
          <p:cNvSpPr txBox="1"/>
          <p:nvPr/>
        </p:nvSpPr>
        <p:spPr>
          <a:xfrm>
            <a:off x="467544" y="1585530"/>
            <a:ext cx="8208912" cy="447814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q"/>
            </a:pPr>
            <a:r>
              <a:rPr lang="cs-CZ" sz="1500" b="1" dirty="0" smtClean="0"/>
              <a:t>Vždy máme otevřen </a:t>
            </a:r>
            <a:r>
              <a:rPr lang="cs-CZ" sz="1500" b="1" dirty="0"/>
              <a:t>jen nezbytný počet palet</a:t>
            </a:r>
            <a:r>
              <a:rPr lang="cs-CZ" sz="1500" b="1" dirty="0" smtClean="0"/>
              <a:t>.</a:t>
            </a:r>
          </a:p>
          <a:p>
            <a:pPr marL="285750" lvl="0" indent="-285750">
              <a:buFont typeface="Wingdings" pitchFamily="2" charset="2"/>
              <a:buChar char="q"/>
            </a:pPr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/>
              <a:t>Klávesa </a:t>
            </a:r>
            <a:r>
              <a:rPr lang="cs-CZ" sz="1500" b="1" dirty="0" err="1" smtClean="0"/>
              <a:t>Tab</a:t>
            </a:r>
            <a:r>
              <a:rPr lang="cs-CZ" sz="1500" b="1" dirty="0" smtClean="0"/>
              <a:t>  - </a:t>
            </a:r>
            <a:r>
              <a:rPr lang="cs-CZ" sz="1500" dirty="0" smtClean="0"/>
              <a:t>skrývá </a:t>
            </a:r>
            <a:r>
              <a:rPr lang="cs-CZ" sz="1500" dirty="0"/>
              <a:t>a </a:t>
            </a:r>
            <a:r>
              <a:rPr lang="cs-CZ" sz="1500" dirty="0" smtClean="0"/>
              <a:t>zobrazuje všechny palety a panel </a:t>
            </a:r>
            <a:r>
              <a:rPr lang="cs-CZ" sz="1500" dirty="0"/>
              <a:t>nástrojů najednou</a:t>
            </a:r>
            <a:r>
              <a:rPr lang="cs-CZ" sz="1500" dirty="0" smtClean="0"/>
              <a:t>.</a:t>
            </a:r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/>
              <a:t>Shift+</a:t>
            </a:r>
            <a:r>
              <a:rPr lang="cs-CZ" sz="1500" b="1" dirty="0" err="1"/>
              <a:t>Tab</a:t>
            </a:r>
            <a:r>
              <a:rPr lang="cs-CZ" sz="1500" dirty="0"/>
              <a:t> </a:t>
            </a:r>
            <a:r>
              <a:rPr lang="cs-CZ" sz="1500" dirty="0" smtClean="0"/>
              <a:t>- skrývá </a:t>
            </a:r>
            <a:r>
              <a:rPr lang="cs-CZ" sz="1500" dirty="0"/>
              <a:t>všechny palety, přičemž panel </a:t>
            </a:r>
            <a:r>
              <a:rPr lang="cs-CZ" sz="1500" dirty="0" smtClean="0"/>
              <a:t>nástrojů </a:t>
            </a:r>
            <a:r>
              <a:rPr lang="cs-CZ" sz="1500" dirty="0"/>
              <a:t>zůstane na obrazovce.</a:t>
            </a:r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/>
              <a:t>Nepotřebné Palety - </a:t>
            </a:r>
            <a:r>
              <a:rPr lang="cs-CZ" sz="1500" dirty="0" smtClean="0"/>
              <a:t>vyjmeme </a:t>
            </a:r>
            <a:r>
              <a:rPr lang="cs-CZ" sz="1500" dirty="0"/>
              <a:t>z </a:t>
            </a:r>
            <a:r>
              <a:rPr lang="cs-CZ" sz="1500" dirty="0" smtClean="0"/>
              <a:t>jejich </a:t>
            </a:r>
            <a:r>
              <a:rPr lang="cs-CZ" sz="1500" dirty="0"/>
              <a:t>skupin a </a:t>
            </a:r>
            <a:r>
              <a:rPr lang="cs-CZ" sz="1500" dirty="0" smtClean="0"/>
              <a:t>zavřeme </a:t>
            </a:r>
            <a:r>
              <a:rPr lang="cs-CZ" sz="1500" dirty="0"/>
              <a:t>je.</a:t>
            </a:r>
          </a:p>
          <a:p>
            <a:r>
              <a:rPr lang="cs-CZ" sz="1500" dirty="0"/>
              <a:t>Pokud </a:t>
            </a:r>
            <a:r>
              <a:rPr lang="cs-CZ" sz="1500" dirty="0" smtClean="0"/>
              <a:t>je vyjmeme </a:t>
            </a:r>
            <a:r>
              <a:rPr lang="cs-CZ" sz="1500" dirty="0"/>
              <a:t>a </a:t>
            </a:r>
            <a:r>
              <a:rPr lang="cs-CZ" sz="1500" dirty="0" smtClean="0"/>
              <a:t>zavřeme, </a:t>
            </a:r>
            <a:r>
              <a:rPr lang="cs-CZ" sz="1500" dirty="0"/>
              <a:t>už se dále nebude zobrazovat mezi ostatními paletami</a:t>
            </a:r>
            <a:r>
              <a:rPr lang="cs-CZ" sz="1500" dirty="0" smtClean="0"/>
              <a:t>.</a:t>
            </a:r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/>
              <a:t>Opětovné </a:t>
            </a:r>
            <a:r>
              <a:rPr lang="cs-CZ" sz="1500" b="1" dirty="0"/>
              <a:t>zobrazení </a:t>
            </a:r>
            <a:r>
              <a:rPr lang="cs-CZ" sz="1500" b="1" dirty="0" smtClean="0"/>
              <a:t>palety – </a:t>
            </a:r>
            <a:r>
              <a:rPr lang="cs-CZ" sz="1500" dirty="0" smtClean="0"/>
              <a:t>lze také provést přes </a:t>
            </a:r>
            <a:r>
              <a:rPr lang="cs-CZ" sz="1500" dirty="0"/>
              <a:t>nabídku </a:t>
            </a:r>
            <a:r>
              <a:rPr lang="cs-CZ" sz="1500" dirty="0" smtClean="0"/>
              <a:t>Okna/Paleta</a:t>
            </a:r>
            <a:r>
              <a:rPr lang="cs-CZ" sz="1500" dirty="0" smtClean="0"/>
              <a:t>, kterou</a:t>
            </a:r>
          </a:p>
          <a:p>
            <a:r>
              <a:rPr lang="cs-CZ" sz="1500" dirty="0" smtClean="0"/>
              <a:t>chceme </a:t>
            </a:r>
            <a:r>
              <a:rPr lang="cs-CZ" sz="1500" dirty="0"/>
              <a:t>zobrazit</a:t>
            </a:r>
            <a:r>
              <a:rPr lang="cs-CZ" sz="1500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/>
              <a:t>Zvážíme </a:t>
            </a:r>
            <a:r>
              <a:rPr lang="cs-CZ" sz="1500" b="1" dirty="0"/>
              <a:t>nejlepší umístění palet pro </a:t>
            </a:r>
            <a:r>
              <a:rPr lang="cs-CZ" sz="1500" b="1" dirty="0" smtClean="0"/>
              <a:t>práci </a:t>
            </a:r>
            <a:r>
              <a:rPr lang="cs-CZ" sz="1500" dirty="0" smtClean="0"/>
              <a:t>- ušetříme </a:t>
            </a:r>
            <a:r>
              <a:rPr lang="cs-CZ" sz="1500" dirty="0"/>
              <a:t>čas, pokud často </a:t>
            </a:r>
            <a:r>
              <a:rPr lang="cs-CZ" sz="1500" dirty="0" smtClean="0"/>
              <a:t>skrýváme </a:t>
            </a:r>
          </a:p>
          <a:p>
            <a:r>
              <a:rPr lang="cs-CZ" sz="1500" dirty="0" smtClean="0"/>
              <a:t>a zobrazujeme palety. Palety se objeví </a:t>
            </a:r>
            <a:r>
              <a:rPr lang="cs-CZ" sz="1500" dirty="0"/>
              <a:t>znovu tam, kde </a:t>
            </a:r>
            <a:r>
              <a:rPr lang="cs-CZ" sz="1500" dirty="0" smtClean="0"/>
              <a:t>jsme </a:t>
            </a:r>
            <a:r>
              <a:rPr lang="cs-CZ" sz="1500" dirty="0"/>
              <a:t>si je umístili. </a:t>
            </a:r>
            <a:endParaRPr lang="cs-CZ" sz="1500" dirty="0" smtClean="0"/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/>
              <a:t>Uložíme si nastavenou </a:t>
            </a:r>
            <a:r>
              <a:rPr lang="cs-CZ" sz="1500" b="1" dirty="0"/>
              <a:t>pracovní plochu </a:t>
            </a:r>
            <a:r>
              <a:rPr lang="cs-CZ" sz="1500" b="1" dirty="0" smtClean="0"/>
              <a:t>- </a:t>
            </a:r>
            <a:r>
              <a:rPr lang="cs-CZ" sz="1500" dirty="0" smtClean="0"/>
              <a:t>pod </a:t>
            </a:r>
            <a:r>
              <a:rPr lang="cs-CZ" sz="1500" dirty="0"/>
              <a:t>logickým názvem, </a:t>
            </a:r>
            <a:r>
              <a:rPr lang="cs-CZ" sz="1500" dirty="0" smtClean="0"/>
              <a:t>pro </a:t>
            </a:r>
            <a:r>
              <a:rPr lang="cs-CZ" sz="1500" dirty="0" smtClean="0"/>
              <a:t>pozdější </a:t>
            </a:r>
            <a:r>
              <a:rPr lang="cs-CZ" sz="1500" dirty="0" smtClean="0"/>
              <a:t>vyvolání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/>
              <a:t>Vytvořte si </a:t>
            </a:r>
            <a:r>
              <a:rPr lang="cs-CZ" sz="1500" b="1" dirty="0" smtClean="0"/>
              <a:t>akci - </a:t>
            </a:r>
            <a:r>
              <a:rPr lang="cs-CZ" sz="1500" dirty="0" smtClean="0"/>
              <a:t>pro rychlé vyvolání požadované pracovní plochy, </a:t>
            </a:r>
          </a:p>
          <a:p>
            <a:r>
              <a:rPr lang="cs-CZ" sz="1500" dirty="0" smtClean="0"/>
              <a:t>např. pomocí F klávesy, abychom nemuseli používat nabídku </a:t>
            </a:r>
            <a:r>
              <a:rPr lang="cs-CZ" sz="1500" b="1" dirty="0" smtClean="0"/>
              <a:t>Okna </a:t>
            </a:r>
            <a:r>
              <a:rPr lang="cs-CZ" sz="1500" b="1" dirty="0"/>
              <a:t>&gt; Pracovní </a:t>
            </a:r>
            <a:r>
              <a:rPr lang="cs-CZ" sz="1500" b="1" dirty="0" smtClean="0"/>
              <a:t>plocha.</a:t>
            </a:r>
            <a:endParaRPr lang="cs-CZ" sz="1500" b="1" dirty="0"/>
          </a:p>
        </p:txBody>
      </p:sp>
    </p:spTree>
    <p:extLst>
      <p:ext uri="{BB962C8B-B14F-4D97-AF65-F5344CB8AC3E}">
        <p14:creationId xmlns:p14="http://schemas.microsoft.com/office/powerpoint/2010/main" xmlns="" val="2468298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sp>
        <p:nvSpPr>
          <p:cNvPr id="7" name="Obdélník 6"/>
          <p:cNvSpPr/>
          <p:nvPr/>
        </p:nvSpPr>
        <p:spPr>
          <a:xfrm>
            <a:off x="3026164" y="190381"/>
            <a:ext cx="300992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cs-CZ" b="1" dirty="0" smtClean="0"/>
              <a:t>Nastavení pracovní plochy</a:t>
            </a:r>
            <a:endParaRPr lang="cs-CZ" b="1" dirty="0"/>
          </a:p>
        </p:txBody>
      </p:sp>
      <p:sp>
        <p:nvSpPr>
          <p:cNvPr id="2" name="Obdélník 1"/>
          <p:cNvSpPr/>
          <p:nvPr/>
        </p:nvSpPr>
        <p:spPr>
          <a:xfrm>
            <a:off x="261005" y="895067"/>
            <a:ext cx="8621990" cy="4708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1500" dirty="0" err="1"/>
              <a:t>Photoshop</a:t>
            </a:r>
            <a:r>
              <a:rPr lang="cs-CZ" sz="1500" dirty="0"/>
              <a:t> si </a:t>
            </a:r>
            <a:r>
              <a:rPr lang="cs-CZ" sz="1500" dirty="0" smtClean="0"/>
              <a:t>i po každém ukončení </a:t>
            </a:r>
            <a:r>
              <a:rPr lang="cs-CZ" sz="1500" dirty="0" smtClean="0"/>
              <a:t>pamatuje </a:t>
            </a:r>
            <a:r>
              <a:rPr lang="cs-CZ" sz="1500" dirty="0"/>
              <a:t>pozice </a:t>
            </a:r>
            <a:r>
              <a:rPr lang="cs-CZ" sz="1500" dirty="0" smtClean="0"/>
              <a:t>palet,  které se </a:t>
            </a:r>
            <a:r>
              <a:rPr lang="cs-CZ" sz="1500" dirty="0"/>
              <a:t>při </a:t>
            </a:r>
            <a:r>
              <a:rPr lang="cs-CZ" sz="1500" dirty="0" smtClean="0"/>
              <a:t>každém dalším spuštění</a:t>
            </a:r>
            <a:r>
              <a:rPr lang="cs-CZ" sz="1500" dirty="0"/>
              <a:t> </a:t>
            </a:r>
            <a:r>
              <a:rPr lang="cs-CZ" sz="1500" dirty="0" smtClean="0"/>
              <a:t>objeví </a:t>
            </a:r>
            <a:r>
              <a:rPr lang="cs-CZ" sz="1500" dirty="0"/>
              <a:t>na stejném místě. 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dirty="0" smtClean="0"/>
              <a:t>Využívejte </a:t>
            </a:r>
            <a:r>
              <a:rPr lang="cs-CZ" sz="1500" dirty="0"/>
              <a:t>možnost uložit a obnovit libovolný počet uživatelských nastavení pracovní </a:t>
            </a:r>
            <a:r>
              <a:rPr lang="cs-CZ" sz="1500" dirty="0" smtClean="0"/>
              <a:t>plochy</a:t>
            </a:r>
            <a:r>
              <a:rPr lang="cs-CZ" sz="1500" dirty="0"/>
              <a:t>:</a:t>
            </a:r>
            <a:endParaRPr lang="cs-CZ" sz="1500" dirty="0" smtClean="0"/>
          </a:p>
          <a:p>
            <a:endParaRPr lang="cs-CZ" sz="1500" dirty="0" smtClean="0"/>
          </a:p>
          <a:p>
            <a:endParaRPr lang="cs-CZ" sz="1500" dirty="0" smtClean="0"/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dirty="0"/>
              <a:t>Nastavení a uložení vlastní uživatelské pracovní plochy nám umožní mít jakýkoliv nástroj </a:t>
            </a:r>
          </a:p>
          <a:p>
            <a:r>
              <a:rPr lang="cs-CZ" sz="1500" dirty="0"/>
              <a:t> </a:t>
            </a:r>
            <a:r>
              <a:rPr lang="cs-CZ" sz="1500" dirty="0" smtClean="0"/>
              <a:t>    vždy </a:t>
            </a:r>
            <a:r>
              <a:rPr lang="cs-CZ" sz="1500" dirty="0"/>
              <a:t>po ruce.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b="1" dirty="0" smtClean="0"/>
              <a:t>Vytvoříme si alespoň dvě uživatelské </a:t>
            </a:r>
            <a:r>
              <a:rPr lang="cs-CZ" sz="1500" b="1" dirty="0"/>
              <a:t>pracovní </a:t>
            </a:r>
            <a:r>
              <a:rPr lang="cs-CZ" sz="1500" b="1" dirty="0" smtClean="0"/>
              <a:t>plochy: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 smtClean="0"/>
              <a:t>Pracovní plochu přizpůsobenou </a:t>
            </a:r>
            <a:r>
              <a:rPr lang="cs-CZ" sz="1500" dirty="0"/>
              <a:t>pro </a:t>
            </a:r>
            <a:r>
              <a:rPr lang="cs-CZ" sz="1500" b="1" dirty="0"/>
              <a:t>korekci odstínů a barev</a:t>
            </a:r>
            <a:r>
              <a:rPr lang="cs-CZ" sz="1500" dirty="0"/>
              <a:t>, kde </a:t>
            </a:r>
            <a:r>
              <a:rPr lang="cs-CZ" sz="1500" dirty="0" smtClean="0"/>
              <a:t>jsou na prvním místě palety </a:t>
            </a:r>
            <a:r>
              <a:rPr lang="cs-CZ" sz="1500" dirty="0"/>
              <a:t>Vrstvy, </a:t>
            </a:r>
            <a:r>
              <a:rPr lang="cs-CZ" sz="1500" dirty="0" smtClean="0"/>
              <a:t>Kanály, </a:t>
            </a:r>
            <a:r>
              <a:rPr lang="cs-CZ" sz="1500" dirty="0"/>
              <a:t>Informace </a:t>
            </a:r>
            <a:r>
              <a:rPr lang="cs-CZ" sz="1500" dirty="0" smtClean="0"/>
              <a:t>a Histogram</a:t>
            </a:r>
            <a:r>
              <a:rPr lang="cs-CZ" sz="1500" dirty="0"/>
              <a:t>.</a:t>
            </a:r>
            <a:endParaRPr lang="cs-CZ" sz="1500" dirty="0" smtClean="0"/>
          </a:p>
          <a:p>
            <a:pPr marL="285750" indent="-285750">
              <a:buFont typeface="Wingdings" pitchFamily="2" charset="2"/>
              <a:buChar char="q"/>
            </a:pPr>
            <a:endParaRPr lang="cs-CZ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/>
              <a:t>Pracovní plochu přizpůsobenou </a:t>
            </a:r>
            <a:r>
              <a:rPr lang="cs-CZ" sz="1500" dirty="0" smtClean="0"/>
              <a:t>pro </a:t>
            </a:r>
            <a:r>
              <a:rPr lang="cs-CZ" sz="1500" b="1" dirty="0"/>
              <a:t>kreativní editaci obrázku</a:t>
            </a:r>
            <a:r>
              <a:rPr lang="cs-CZ" sz="1500" dirty="0"/>
              <a:t>, </a:t>
            </a:r>
            <a:r>
              <a:rPr lang="cs-CZ" sz="1500" dirty="0" smtClean="0"/>
              <a:t>kdy </a:t>
            </a:r>
            <a:r>
              <a:rPr lang="cs-CZ" sz="1500" dirty="0" smtClean="0"/>
              <a:t>umístíme </a:t>
            </a:r>
            <a:r>
              <a:rPr lang="cs-CZ" sz="1500" dirty="0"/>
              <a:t>všechny palety na druhý monitor, aby byl primární monitor volný pro </a:t>
            </a:r>
            <a:r>
              <a:rPr lang="cs-CZ" sz="1500" dirty="0" smtClean="0"/>
              <a:t>editaci. 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dirty="0" smtClean="0"/>
              <a:t>Pokud </a:t>
            </a:r>
            <a:r>
              <a:rPr lang="cs-CZ" sz="1500" dirty="0" err="1" smtClean="0"/>
              <a:t>Pc</a:t>
            </a:r>
            <a:r>
              <a:rPr lang="cs-CZ" sz="1500" dirty="0" smtClean="0"/>
              <a:t> sdílíme s ostatními uživateli můžeme </a:t>
            </a:r>
            <a:r>
              <a:rPr lang="cs-CZ" sz="1500" dirty="0"/>
              <a:t>používat své </a:t>
            </a:r>
            <a:r>
              <a:rPr lang="cs-CZ" sz="1500" dirty="0" smtClean="0"/>
              <a:t>vlastní </a:t>
            </a:r>
            <a:r>
              <a:rPr lang="cs-CZ" sz="1500" dirty="0"/>
              <a:t>pracovní plochy, aniž </a:t>
            </a:r>
            <a:r>
              <a:rPr lang="cs-CZ" sz="1500" dirty="0" smtClean="0"/>
              <a:t>bychom </a:t>
            </a:r>
            <a:r>
              <a:rPr lang="cs-CZ" sz="1500" dirty="0"/>
              <a:t>měnili pracovní plochy ostatních uživatelů a </a:t>
            </a:r>
            <a:r>
              <a:rPr lang="cs-CZ" sz="1500" dirty="0" smtClean="0"/>
              <a:t>narušovali </a:t>
            </a:r>
            <a:r>
              <a:rPr lang="cs-CZ" sz="1500" dirty="0"/>
              <a:t>tak jejich metodu práce.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" y="1916832"/>
            <a:ext cx="7639050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7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sp>
        <p:nvSpPr>
          <p:cNvPr id="7" name="Obdélník 6"/>
          <p:cNvSpPr/>
          <p:nvPr/>
        </p:nvSpPr>
        <p:spPr>
          <a:xfrm>
            <a:off x="2411285" y="190381"/>
            <a:ext cx="439485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/>
              <a:t>V</a:t>
            </a:r>
            <a:r>
              <a:rPr lang="cs-CZ" b="1" dirty="0" smtClean="0"/>
              <a:t>ytvoření </a:t>
            </a:r>
            <a:r>
              <a:rPr lang="cs-CZ" b="1" dirty="0"/>
              <a:t>uživatelské pracovní plochy: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9001" y="980728"/>
            <a:ext cx="8496944" cy="526297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Uspořádáme </a:t>
            </a:r>
            <a:r>
              <a:rPr lang="cs-CZ" sz="1400" dirty="0"/>
              <a:t>si palety a </a:t>
            </a:r>
            <a:r>
              <a:rPr lang="cs-CZ" sz="1400" dirty="0" smtClean="0"/>
              <a:t>nastavíme </a:t>
            </a:r>
            <a:r>
              <a:rPr lang="cs-CZ" sz="1400" dirty="0"/>
              <a:t>jejich velikost podle svých potřeb</a:t>
            </a:r>
            <a:r>
              <a:rPr lang="cs-CZ" sz="14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Uložíme pracovní plochu v menu Okna &gt; Pracovní plocha &gt; Nová </a:t>
            </a:r>
            <a:r>
              <a:rPr lang="cs-CZ" sz="1400" dirty="0" smtClean="0"/>
              <a:t>pracovní </a:t>
            </a:r>
            <a:r>
              <a:rPr lang="cs-CZ" sz="1400" dirty="0" smtClean="0"/>
              <a:t>plocha.</a:t>
            </a:r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endParaRPr lang="cs-CZ" sz="1400" dirty="0" smtClean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endParaRPr lang="cs-CZ" sz="1400" dirty="0"/>
          </a:p>
          <a:p>
            <a:pPr marL="342900" indent="-342900">
              <a:buFont typeface="+mj-lt"/>
              <a:buAutoNum type="arabicPeriod"/>
            </a:pPr>
            <a:r>
              <a:rPr lang="cs-CZ" sz="1400" dirty="0" smtClean="0"/>
              <a:t>K vytvořeným plochám můžeme posléze přistupovat </a:t>
            </a:r>
            <a:r>
              <a:rPr lang="cs-CZ" sz="1400" dirty="0"/>
              <a:t>z nabídky Okna &gt; Pracovní </a:t>
            </a:r>
            <a:r>
              <a:rPr lang="cs-CZ" sz="1400" dirty="0" smtClean="0"/>
              <a:t>plocha</a:t>
            </a:r>
          </a:p>
          <a:p>
            <a:pPr indent="361950"/>
            <a:r>
              <a:rPr lang="cs-CZ" sz="1400" dirty="0" smtClean="0"/>
              <a:t>nebo si vytvoříme akci pro její rychlé </a:t>
            </a:r>
            <a:r>
              <a:rPr lang="cs-CZ" sz="1400" dirty="0"/>
              <a:t>vyvolání </a:t>
            </a:r>
            <a:r>
              <a:rPr lang="cs-CZ" sz="1400" dirty="0" smtClean="0"/>
              <a:t>např</a:t>
            </a:r>
            <a:r>
              <a:rPr lang="cs-CZ" sz="1400" dirty="0"/>
              <a:t>. pomocí F </a:t>
            </a:r>
            <a:r>
              <a:rPr lang="cs-CZ" sz="1400" dirty="0" smtClean="0"/>
              <a:t>klávesy</a:t>
            </a:r>
            <a:r>
              <a:rPr lang="cs-CZ" sz="1400" dirty="0"/>
              <a:t>.</a:t>
            </a:r>
            <a:endParaRPr lang="cs-CZ" sz="1400" b="1" dirty="0"/>
          </a:p>
          <a:p>
            <a:endParaRPr lang="cs-CZ" sz="1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V </a:t>
            </a:r>
            <a:r>
              <a:rPr lang="cs-CZ" sz="1400" dirty="0"/>
              <a:t>nabídce Okna &gt; Pracovní plocha </a:t>
            </a:r>
            <a:r>
              <a:rPr lang="cs-CZ" sz="1400" dirty="0" smtClean="0"/>
              <a:t>lze také pracovní plochu odstranit , případně Obnovit polohy pa­let pro vrácení </a:t>
            </a:r>
            <a:r>
              <a:rPr lang="cs-CZ" sz="1400" dirty="0"/>
              <a:t>palety do </a:t>
            </a:r>
            <a:r>
              <a:rPr lang="cs-CZ" sz="1400" dirty="0" smtClean="0"/>
              <a:t>její původní pozice. 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Využít můžeme také předdefinované </a:t>
            </a:r>
            <a:r>
              <a:rPr lang="cs-CZ" sz="1400" dirty="0"/>
              <a:t>pracovní plochy, vytvořené pro specifické druhy </a:t>
            </a:r>
            <a:r>
              <a:rPr lang="cs-CZ" sz="1400" dirty="0" smtClean="0"/>
              <a:t>práce</a:t>
            </a:r>
          </a:p>
          <a:p>
            <a:pPr indent="266700"/>
            <a:r>
              <a:rPr lang="cs-CZ" sz="1400" dirty="0" smtClean="0"/>
              <a:t>(např. Malování nebo Fotografování).</a:t>
            </a:r>
          </a:p>
          <a:p>
            <a:pPr marL="285750" indent="-285750">
              <a:buFont typeface="Wingdings" pitchFamily="2" charset="2"/>
              <a:buChar char="q"/>
            </a:pPr>
            <a:endParaRPr lang="cs-CZ" sz="14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400" dirty="0" smtClean="0"/>
              <a:t>Tyto specifické </a:t>
            </a:r>
            <a:r>
              <a:rPr lang="cs-CZ" sz="1400" dirty="0" smtClean="0"/>
              <a:t>pracovní </a:t>
            </a:r>
            <a:r>
              <a:rPr lang="cs-CZ" sz="1400" dirty="0"/>
              <a:t>plochy </a:t>
            </a:r>
            <a:r>
              <a:rPr lang="cs-CZ" sz="1400" dirty="0" smtClean="0"/>
              <a:t>např. barevně odlišují standardně </a:t>
            </a:r>
            <a:r>
              <a:rPr lang="cs-CZ" sz="1400" dirty="0" smtClean="0"/>
              <a:t>používané </a:t>
            </a:r>
            <a:r>
              <a:rPr lang="cs-CZ" sz="1400" dirty="0"/>
              <a:t>položky v </a:t>
            </a:r>
            <a:r>
              <a:rPr lang="cs-CZ" sz="1400" dirty="0" smtClean="0"/>
              <a:t>seznamu nabídek </a:t>
            </a:r>
            <a:r>
              <a:rPr lang="cs-CZ" sz="1400" dirty="0"/>
              <a:t>a </a:t>
            </a:r>
            <a:r>
              <a:rPr lang="cs-CZ" sz="1400" dirty="0" smtClean="0"/>
              <a:t>využívají i zvláštní </a:t>
            </a:r>
            <a:r>
              <a:rPr lang="cs-CZ" sz="1400" dirty="0"/>
              <a:t>klávesové zkratky.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7717"/>
            <a:ext cx="4079478" cy="1743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4847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sp>
        <p:nvSpPr>
          <p:cNvPr id="7" name="Obdélník 6"/>
          <p:cNvSpPr/>
          <p:nvPr/>
        </p:nvSpPr>
        <p:spPr>
          <a:xfrm>
            <a:off x="3491881" y="323364"/>
            <a:ext cx="2160239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b="1" dirty="0" smtClean="0"/>
              <a:t>Režimy zobrazení</a:t>
            </a:r>
          </a:p>
        </p:txBody>
      </p:sp>
      <p:sp>
        <p:nvSpPr>
          <p:cNvPr id="2" name="Obdélník 1"/>
          <p:cNvSpPr/>
          <p:nvPr/>
        </p:nvSpPr>
        <p:spPr>
          <a:xfrm>
            <a:off x="432250" y="908720"/>
            <a:ext cx="8352928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600" dirty="0" smtClean="0"/>
              <a:t>Chceme- </a:t>
            </a:r>
            <a:r>
              <a:rPr lang="cs-CZ" sz="1600" dirty="0" err="1" smtClean="0"/>
              <a:t>li</a:t>
            </a:r>
            <a:r>
              <a:rPr lang="cs-CZ" sz="1600" dirty="0" smtClean="0"/>
              <a:t> naplno využít zobrazovací </a:t>
            </a:r>
            <a:r>
              <a:rPr lang="cs-CZ" sz="1600" dirty="0"/>
              <a:t>plochu </a:t>
            </a:r>
            <a:r>
              <a:rPr lang="cs-CZ" sz="1600" dirty="0" smtClean="0"/>
              <a:t>monitoru </a:t>
            </a:r>
          </a:p>
          <a:p>
            <a:r>
              <a:rPr lang="cs-CZ" sz="1600" dirty="0" smtClean="0"/>
              <a:t>pracujeme v těchto </a:t>
            </a:r>
            <a:r>
              <a:rPr lang="cs-CZ" sz="1600" b="1" dirty="0" smtClean="0"/>
              <a:t>Režimech zobrazení</a:t>
            </a:r>
            <a:r>
              <a:rPr lang="cs-CZ" sz="1600" dirty="0" smtClean="0"/>
              <a:t>: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/>
              <a:t>režimu </a:t>
            </a:r>
            <a:r>
              <a:rPr lang="cs-CZ" sz="1600" dirty="0"/>
              <a:t>zobrazení </a:t>
            </a:r>
            <a:r>
              <a:rPr lang="cs-CZ" sz="1600" b="1" dirty="0"/>
              <a:t>Na celou </a:t>
            </a:r>
            <a:r>
              <a:rPr lang="cs-CZ" sz="1600" b="1" dirty="0" smtClean="0"/>
              <a:t>obrazovku </a:t>
            </a:r>
            <a:r>
              <a:rPr lang="cs-CZ" sz="1600" dirty="0"/>
              <a:t>s nabídkami </a:t>
            </a:r>
            <a:endParaRPr lang="cs-CZ" sz="16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cs-CZ" sz="1600" dirty="0" smtClean="0"/>
              <a:t>režimu </a:t>
            </a:r>
            <a:r>
              <a:rPr lang="cs-CZ" sz="1600" b="1" dirty="0"/>
              <a:t>Na celou </a:t>
            </a:r>
            <a:r>
              <a:rPr lang="cs-CZ" sz="1600" b="1" dirty="0" smtClean="0"/>
              <a:t>obrazovku</a:t>
            </a:r>
            <a:r>
              <a:rPr lang="cs-CZ" sz="1600" dirty="0" smtClean="0"/>
              <a:t>.</a:t>
            </a:r>
          </a:p>
          <a:p>
            <a:endParaRPr lang="cs-CZ" sz="1600" dirty="0" smtClean="0"/>
          </a:p>
          <a:p>
            <a:endParaRPr lang="cs-CZ" sz="1600" dirty="0"/>
          </a:p>
          <a:p>
            <a:r>
              <a:rPr lang="cs-CZ" sz="1600" b="1" dirty="0" smtClean="0"/>
              <a:t>Výhodná je také práce se dvěma monitory.</a:t>
            </a:r>
          </a:p>
          <a:p>
            <a:r>
              <a:rPr lang="cs-CZ" sz="1600" dirty="0" smtClean="0"/>
              <a:t>(</a:t>
            </a:r>
            <a:r>
              <a:rPr lang="cs-CZ" sz="1600" dirty="0" smtClean="0"/>
              <a:t>vyžaduje </a:t>
            </a:r>
            <a:r>
              <a:rPr lang="cs-CZ" sz="1600" dirty="0"/>
              <a:t>buď speciální duální video kartu, nebo instalaci </a:t>
            </a:r>
            <a:r>
              <a:rPr lang="cs-CZ" sz="1600" dirty="0" smtClean="0"/>
              <a:t>druhé </a:t>
            </a:r>
            <a:r>
              <a:rPr lang="cs-CZ" sz="1600" dirty="0"/>
              <a:t>video </a:t>
            </a:r>
            <a:r>
              <a:rPr lang="cs-CZ" sz="1600" dirty="0" smtClean="0"/>
              <a:t>karty). </a:t>
            </a:r>
          </a:p>
          <a:p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Při instalaci druhé </a:t>
            </a:r>
            <a:r>
              <a:rPr lang="cs-CZ" sz="1600" dirty="0"/>
              <a:t>video </a:t>
            </a:r>
            <a:r>
              <a:rPr lang="cs-CZ" sz="1600" dirty="0" smtClean="0"/>
              <a:t>karty, nastavíme v </a:t>
            </a:r>
            <a:r>
              <a:rPr lang="cs-CZ" sz="1600" dirty="0"/>
              <a:t>systému </a:t>
            </a:r>
            <a:r>
              <a:rPr lang="cs-CZ" sz="1600" dirty="0" smtClean="0"/>
              <a:t>primární </a:t>
            </a:r>
            <a:r>
              <a:rPr lang="cs-CZ" sz="1600" dirty="0"/>
              <a:t>monitor. </a:t>
            </a:r>
            <a:endParaRPr lang="cs-CZ" sz="16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600" dirty="0" smtClean="0"/>
              <a:t>Protože </a:t>
            </a:r>
            <a:r>
              <a:rPr lang="cs-CZ" sz="1600" dirty="0"/>
              <a:t>na </a:t>
            </a:r>
            <a:r>
              <a:rPr lang="cs-CZ" sz="1600" dirty="0" smtClean="0"/>
              <a:t>sekundární monitor </a:t>
            </a:r>
            <a:r>
              <a:rPr lang="cs-CZ" sz="1600" dirty="0"/>
              <a:t>nebudete </a:t>
            </a:r>
            <a:r>
              <a:rPr lang="cs-CZ" sz="1600" dirty="0" smtClean="0"/>
              <a:t>sloužit k náročným </a:t>
            </a:r>
            <a:r>
              <a:rPr lang="cs-CZ" sz="1600" dirty="0" smtClean="0"/>
              <a:t>úpravám </a:t>
            </a:r>
            <a:r>
              <a:rPr lang="cs-CZ" sz="1600" dirty="0"/>
              <a:t>barev nebo retušování, může být levnější nebo </a:t>
            </a:r>
            <a:r>
              <a:rPr lang="cs-CZ" sz="1600" dirty="0" smtClean="0"/>
              <a:t>i </a:t>
            </a:r>
            <a:r>
              <a:rPr lang="cs-CZ" sz="1600" dirty="0"/>
              <a:t>použitý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5652120" y="1907540"/>
            <a:ext cx="280657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dirty="0"/>
              <a:t>Klávesou </a:t>
            </a:r>
            <a:r>
              <a:rPr lang="cs-CZ" dirty="0" smtClean="0"/>
              <a:t>    je přepínáme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187624" y="5211781"/>
            <a:ext cx="4551273" cy="124649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cs-CZ" sz="1500" dirty="0" smtClean="0"/>
              <a:t>Vyzkoušíme, zda nelze zvětšit pracovní plochu nastavením vyššího rozlišení u monitoru.</a:t>
            </a:r>
          </a:p>
          <a:p>
            <a:pPr algn="ctr"/>
            <a:endParaRPr lang="cs-CZ" sz="1500" dirty="0" smtClean="0"/>
          </a:p>
          <a:p>
            <a:pPr algn="ctr"/>
            <a:r>
              <a:rPr lang="cs-CZ" sz="1500" dirty="0" smtClean="0"/>
              <a:t>Pokud přečteme položky </a:t>
            </a:r>
            <a:r>
              <a:rPr lang="cs-CZ" sz="1500" dirty="0"/>
              <a:t>v </a:t>
            </a:r>
            <a:r>
              <a:rPr lang="cs-CZ" sz="1500" dirty="0" smtClean="0"/>
              <a:t>nabídkách pak u tohoto výhodného nastavení karty zůstaneme.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35"/>
          <a:stretch/>
        </p:blipFill>
        <p:spPr bwMode="auto">
          <a:xfrm>
            <a:off x="5868144" y="4311827"/>
            <a:ext cx="1944216" cy="2146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6712705" y="1835771"/>
            <a:ext cx="235559" cy="4770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5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  <a:endParaRPr lang="cs-CZ" sz="25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69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811742" y="179348"/>
            <a:ext cx="352051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b="1" dirty="0" smtClean="0"/>
              <a:t>Uspořádání se dvěma monitory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559675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4283968" y="836712"/>
            <a:ext cx="3816424" cy="3231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500" dirty="0"/>
              <a:t>Palety je možno umístit na druhý </a:t>
            </a:r>
            <a:r>
              <a:rPr lang="cs-CZ" sz="1500" dirty="0" smtClean="0"/>
              <a:t>monitor.</a:t>
            </a:r>
            <a:endParaRPr lang="cs-CZ" sz="15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7248996" y="6237312"/>
            <a:ext cx="93006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500" dirty="0" smtClean="0"/>
              <a:t>Obr. 2, 3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xmlns="" val="54525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027358" y="-962"/>
            <a:ext cx="21531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100" dirty="0" smtClean="0"/>
              <a:t>VY_32_INOVACE_OVF21260_ŽIŽ</a:t>
            </a:r>
            <a:endParaRPr lang="cs-CZ" sz="11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3" y="260648"/>
            <a:ext cx="8784975" cy="655564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prohlížeč souborů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samostatný program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určen</a:t>
            </a:r>
            <a:r>
              <a:rPr kumimoji="0" lang="cs-CZ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pro správu souborů</a:t>
            </a:r>
            <a:r>
              <a:rPr kumimoji="0" lang="cs-CZ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cs-CZ" sz="1500" dirty="0" smtClean="0"/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endParaRPr kumimoji="0" lang="cs-CZ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kumimoji="0" lang="cs-CZ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Používejte jej pro: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prohlížení náhledů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otáčení, přejmenovávání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třídění, </a:t>
            </a:r>
            <a:r>
              <a:rPr lang="cs-CZ" sz="1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uspořádávání snímků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1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hodnocení snímků</a:t>
            </a:r>
            <a:endParaRPr kumimoji="0" lang="cs-CZ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otevírání, </a:t>
            </a:r>
            <a:r>
              <a:rPr lang="cs-CZ" sz="1500" dirty="0" smtClean="0"/>
              <a:t>editaci a přejmenovávání </a:t>
            </a:r>
            <a:r>
              <a:rPr lang="cs-CZ" sz="1500" dirty="0"/>
              <a:t>digitálních fotografií</a:t>
            </a: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vytváření stránek miniatur </a:t>
            </a:r>
            <a:endParaRPr lang="cs-CZ" sz="1500" dirty="0">
              <a:solidFill>
                <a:schemeClr val="tx1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sz="1500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cs-CZ" sz="1500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ytváření </a:t>
            </a: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fotogalerií pro web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endParaRPr kumimoji="0" lang="cs-CZ" sz="1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kumimoji="0" lang="cs-CZ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Dávková úprava snímků: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Zvolte Nástroje &gt; </a:t>
            </a:r>
            <a:r>
              <a:rPr kumimoji="0" lang="cs-CZ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Photoshop</a:t>
            </a: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&gt; Dávka pro aplikaci akcí </a:t>
            </a:r>
            <a:r>
              <a:rPr kumimoji="0" lang="cs-CZ" sz="1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Photoshopu</a:t>
            </a: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na označenou</a:t>
            </a:r>
            <a:r>
              <a:rPr kumimoji="0" lang="cs-CZ" sz="15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1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skupinu obrázků.</a:t>
            </a:r>
          </a:p>
          <a:p>
            <a:endParaRPr lang="cs-CZ" sz="1500" dirty="0" smtClean="0"/>
          </a:p>
          <a:p>
            <a:r>
              <a:rPr lang="cs-CZ" sz="1500" dirty="0" smtClean="0"/>
              <a:t>Provedeme změnu nastavení u dvou </a:t>
            </a:r>
            <a:r>
              <a:rPr lang="cs-CZ" sz="1500" dirty="0"/>
              <a:t>hlavních vlastností </a:t>
            </a:r>
            <a:r>
              <a:rPr lang="cs-CZ" sz="1500" dirty="0" err="1"/>
              <a:t>Bridge</a:t>
            </a:r>
            <a:r>
              <a:rPr lang="cs-CZ" sz="1500" dirty="0"/>
              <a:t>, a </a:t>
            </a:r>
            <a:r>
              <a:rPr lang="cs-CZ" sz="1500" dirty="0" smtClean="0"/>
              <a:t>to:</a:t>
            </a:r>
            <a:endParaRPr lang="cs-CZ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/>
              <a:t>pracovní </a:t>
            </a:r>
            <a:r>
              <a:rPr lang="cs-CZ" sz="1500" dirty="0" smtClean="0"/>
              <a:t>plochy</a:t>
            </a:r>
            <a:endParaRPr lang="cs-CZ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/>
              <a:t>uspořádání </a:t>
            </a:r>
            <a:r>
              <a:rPr lang="cs-CZ" sz="1500" dirty="0" smtClean="0"/>
              <a:t>panelů (ukotvení, umístění </a:t>
            </a:r>
            <a:r>
              <a:rPr lang="cs-CZ" sz="1500" dirty="0"/>
              <a:t>a </a:t>
            </a:r>
            <a:r>
              <a:rPr lang="cs-CZ" sz="1500" dirty="0" smtClean="0"/>
              <a:t>nastavení </a:t>
            </a:r>
            <a:r>
              <a:rPr lang="cs-CZ" sz="1500" dirty="0"/>
              <a:t>jejich </a:t>
            </a:r>
            <a:r>
              <a:rPr lang="cs-CZ" sz="1500" dirty="0" smtClean="0"/>
              <a:t>velikosti )</a:t>
            </a:r>
            <a:endParaRPr lang="cs-CZ" sz="1500" dirty="0"/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dirty="0" err="1" smtClean="0"/>
              <a:t>Bridge</a:t>
            </a:r>
            <a:r>
              <a:rPr lang="cs-CZ" sz="1500" dirty="0" smtClean="0"/>
              <a:t> </a:t>
            </a:r>
            <a:r>
              <a:rPr lang="cs-CZ" sz="1500" dirty="0"/>
              <a:t>nabízí </a:t>
            </a:r>
            <a:r>
              <a:rPr lang="cs-CZ" sz="1500" b="1" dirty="0" smtClean="0"/>
              <a:t>čtyři </a:t>
            </a:r>
            <a:r>
              <a:rPr lang="cs-CZ" sz="1500" b="1" dirty="0"/>
              <a:t>užitečné pracovní </a:t>
            </a:r>
            <a:r>
              <a:rPr lang="cs-CZ" sz="1500" b="1" dirty="0" smtClean="0"/>
              <a:t>plochy</a:t>
            </a:r>
            <a:r>
              <a:rPr lang="cs-CZ" sz="1500" dirty="0" smtClean="0"/>
              <a:t>. (Aktivujeme je v </a:t>
            </a:r>
            <a:r>
              <a:rPr lang="cs-CZ" sz="1500" dirty="0"/>
              <a:t>pravém dolním rohu okna </a:t>
            </a:r>
            <a:r>
              <a:rPr lang="cs-CZ" sz="1500" dirty="0" smtClean="0"/>
              <a:t>programu). </a:t>
            </a:r>
            <a:endParaRPr lang="cs-CZ" sz="1500" dirty="0"/>
          </a:p>
          <a:p>
            <a:r>
              <a:rPr lang="cs-CZ" sz="1500" dirty="0" smtClean="0"/>
              <a:t>Nejužitečnější jsou první dvě: </a:t>
            </a:r>
            <a:endParaRPr lang="cs-CZ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/>
              <a:t>Zobrazení miniatur pro rychlý přehled obrázků </a:t>
            </a:r>
            <a:r>
              <a:rPr lang="cs-CZ" sz="1500" dirty="0" smtClean="0"/>
              <a:t> </a:t>
            </a:r>
            <a:endParaRPr lang="cs-CZ" sz="1500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sz="1500" dirty="0"/>
              <a:t>Zobrazení filmového pásu pro velké náhledy. </a:t>
            </a:r>
          </a:p>
          <a:p>
            <a:endParaRPr lang="cs-CZ" sz="1500" dirty="0"/>
          </a:p>
          <a:p>
            <a:pPr marL="285750" indent="-285750">
              <a:buFont typeface="Wingdings" pitchFamily="2" charset="2"/>
              <a:buChar char="q"/>
            </a:pPr>
            <a:r>
              <a:rPr lang="cs-CZ" sz="1500" dirty="0" smtClean="0"/>
              <a:t>Pracujeme-li s </a:t>
            </a:r>
            <a:r>
              <a:rPr lang="cs-CZ" sz="1500" dirty="0"/>
              <a:t>dvěma monitory, </a:t>
            </a:r>
            <a:r>
              <a:rPr lang="cs-CZ" sz="1500" dirty="0" smtClean="0"/>
              <a:t>můžeme </a:t>
            </a:r>
            <a:r>
              <a:rPr lang="cs-CZ" sz="1500" dirty="0"/>
              <a:t>mít na jednom otevřený </a:t>
            </a:r>
            <a:r>
              <a:rPr lang="cs-CZ" sz="1500" dirty="0" err="1"/>
              <a:t>Bridge</a:t>
            </a:r>
            <a:r>
              <a:rPr lang="cs-CZ" sz="1500" dirty="0"/>
              <a:t> a na druhém </a:t>
            </a:r>
            <a:r>
              <a:rPr lang="cs-CZ" sz="1500" dirty="0" err="1"/>
              <a:t>Photoshop</a:t>
            </a:r>
            <a:r>
              <a:rPr lang="cs-CZ" sz="1500" dirty="0"/>
              <a:t>, což je velmi praktické při </a:t>
            </a:r>
            <a:r>
              <a:rPr lang="cs-CZ" sz="1500" dirty="0" smtClean="0"/>
              <a:t>větším </a:t>
            </a:r>
            <a:r>
              <a:rPr lang="cs-CZ" sz="1500" dirty="0"/>
              <a:t>množstvím obrázků</a:t>
            </a:r>
            <a:r>
              <a:rPr lang="cs-CZ" sz="1500" dirty="0" smtClean="0"/>
              <a:t>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455876" y="404664"/>
            <a:ext cx="2232248" cy="4770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2500" b="1" dirty="0" smtClean="0"/>
              <a:t>Adobe </a:t>
            </a:r>
            <a:r>
              <a:rPr lang="cs-CZ" sz="2500" b="1" dirty="0" err="1" smtClean="0"/>
              <a:t>Bridge</a:t>
            </a:r>
            <a:endParaRPr lang="cs-CZ" sz="2500" b="1" dirty="0"/>
          </a:p>
        </p:txBody>
      </p:sp>
    </p:spTree>
    <p:extLst>
      <p:ext uri="{BB962C8B-B14F-4D97-AF65-F5344CB8AC3E}">
        <p14:creationId xmlns:p14="http://schemas.microsoft.com/office/powerpoint/2010/main" xmlns="" val="145369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078"/>
    </mc:Choice>
    <mc:Fallback>
      <p:transition spd="slow" advTm="14078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2030</TotalTime>
  <Words>918</Words>
  <Application>Microsoft Office PowerPoint</Application>
  <PresentationFormat>Předvádění na obrazovce (4:3)</PresentationFormat>
  <Paragraphs>233</Paragraphs>
  <Slides>11</Slides>
  <Notes>10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3" baseType="lpstr">
      <vt:lpstr>Aerodynamika</vt:lpstr>
      <vt:lpstr>Image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učitel</dc:creator>
  <cp:lastModifiedBy>ucitel</cp:lastModifiedBy>
  <cp:revision>206</cp:revision>
  <dcterms:created xsi:type="dcterms:W3CDTF">2012-07-11T22:42:20Z</dcterms:created>
  <dcterms:modified xsi:type="dcterms:W3CDTF">2013-01-21T09:33:37Z</dcterms:modified>
</cp:coreProperties>
</file>