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84" r:id="rId1"/>
  </p:sldMasterIdLst>
  <p:notesMasterIdLst>
    <p:notesMasterId r:id="rId8"/>
  </p:notesMasterIdLst>
  <p:handoutMasterIdLst>
    <p:handoutMasterId r:id="rId9"/>
  </p:handoutMasterIdLst>
  <p:sldIdLst>
    <p:sldId id="267" r:id="rId2"/>
    <p:sldId id="256" r:id="rId3"/>
    <p:sldId id="264" r:id="rId4"/>
    <p:sldId id="265" r:id="rId5"/>
    <p:sldId id="266" r:id="rId6"/>
    <p:sldId id="262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8" autoAdjust="0"/>
    <p:restoredTop sz="46127" autoAdjust="0"/>
  </p:normalViewPr>
  <p:slideViewPr>
    <p:cSldViewPr>
      <p:cViewPr>
        <p:scale>
          <a:sx n="66" d="100"/>
          <a:sy n="66" d="100"/>
        </p:scale>
        <p:origin x="-168" y="-204"/>
      </p:cViewPr>
      <p:guideLst>
        <p:guide orient="horz" pos="2115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200" d="100"/>
        <a:sy n="200" d="100"/>
      </p:scale>
      <p:origin x="0" y="4422"/>
    </p:cViewPr>
  </p:sorterViewPr>
  <p:notesViewPr>
    <p:cSldViewPr showGuides="1">
      <p:cViewPr varScale="1">
        <p:scale>
          <a:sx n="83" d="100"/>
          <a:sy n="83" d="100"/>
        </p:scale>
        <p:origin x="-310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7780E-C81E-4017-AF21-A417CE8D6C5D}" type="datetimeFigureOut">
              <a:rPr lang="cs-CZ" smtClean="0"/>
              <a:pPr/>
              <a:t>21.1.2013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142A2-E94A-4BED-B215-29A7A9656A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7966692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9F10E-9C76-4B2E-805F-637C88D17E75}" type="datetimeFigureOut">
              <a:rPr lang="cs-CZ" smtClean="0"/>
              <a:pPr/>
              <a:t>21.1.2013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8D795-D4A6-4F0D-BE15-C18BF790F7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5554728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4459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4A60-9C78-4285-BDA3-171E0D586CE6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20F8-B995-4D2F-A016-8AA7DBFA8301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DE1A-196F-405A-B3B0-A0F9D1DD24E0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13FB6-F281-4132-B32B-EE5B56963094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0111-7A0A-43DA-BD6E-80E69B3A22CC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2D15-679C-4E45-95A1-2A770F79CB8F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1B20-FF1A-4AC1-94DD-BE026DA4544C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B432-BD03-4A56-B336-35F48DF8BB11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FDE6-945C-46DA-995B-FCB75E4317FC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2C9B-EE21-413D-A92F-F684B68C70AF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A7FC-1A23-49CB-ACC0-EF0ABCE2DFD5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DCE1CA-B453-453F-83D1-516376782ED4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287524" y="1478389"/>
            <a:ext cx="8568952" cy="4524315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chemeClr val="tx2"/>
                </a:solidFill>
              </a:rPr>
              <a:t>Výukový materiál v rámci projektu OPVK 1.5 Peníze středním školám</a:t>
            </a:r>
          </a:p>
          <a:p>
            <a:r>
              <a:rPr lang="cs-CZ" sz="1600" b="1" dirty="0">
                <a:solidFill>
                  <a:schemeClr val="tx2"/>
                </a:solidFill>
              </a:rPr>
              <a:t/>
            </a:r>
            <a:br>
              <a:rPr lang="cs-CZ" sz="1600" b="1" dirty="0">
                <a:solidFill>
                  <a:schemeClr val="tx2"/>
                </a:solidFill>
              </a:rPr>
            </a:br>
            <a:r>
              <a:rPr lang="cs-CZ" sz="1600" dirty="0"/>
              <a:t>Číslo projektu:		CZ.1.07/1.5.00/34.0883 </a:t>
            </a:r>
          </a:p>
          <a:p>
            <a:r>
              <a:rPr lang="cs-CZ" sz="1600" dirty="0"/>
              <a:t>Název projektu:		Rozvoj vzdělanosti</a:t>
            </a:r>
          </a:p>
          <a:p>
            <a:r>
              <a:rPr lang="cs-CZ" sz="1600" dirty="0"/>
              <a:t>Číslo šablony:   		III/2</a:t>
            </a:r>
            <a:br>
              <a:rPr lang="cs-CZ" sz="1600" dirty="0"/>
            </a:br>
            <a:r>
              <a:rPr lang="cs-CZ" sz="1600" dirty="0"/>
              <a:t>Datum vytvoření:	</a:t>
            </a:r>
            <a:r>
              <a:rPr lang="cs-CZ" sz="1600" dirty="0" smtClean="0"/>
              <a:t>	4. 12. 2012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Autor:			</a:t>
            </a:r>
            <a:r>
              <a:rPr lang="cs-CZ" sz="1600" dirty="0" err="1" smtClean="0"/>
              <a:t>MgA</a:t>
            </a:r>
            <a:r>
              <a:rPr lang="cs-CZ" sz="1600" dirty="0" smtClean="0"/>
              <a:t>. Jiří Žižka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Určeno pro předmět:       </a:t>
            </a:r>
            <a:r>
              <a:rPr lang="cs-CZ" sz="1600" dirty="0" smtClean="0"/>
              <a:t>	Odborný výcvik 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Tematická </a:t>
            </a:r>
            <a:r>
              <a:rPr lang="cs-CZ" sz="1600" dirty="0" smtClean="0"/>
              <a:t>oblast:		</a:t>
            </a:r>
            <a:r>
              <a:rPr lang="cs-CZ" sz="1600" dirty="0" smtClean="0"/>
              <a:t>Porovnání </a:t>
            </a:r>
            <a:r>
              <a:rPr lang="cs-CZ" sz="1600" dirty="0"/>
              <a:t>klasické a digitální fotografie, 2. roč.</a:t>
            </a:r>
          </a:p>
          <a:p>
            <a:endParaRPr lang="cs-CZ" sz="1600" dirty="0"/>
          </a:p>
          <a:p>
            <a:r>
              <a:rPr lang="cs-CZ" sz="1600" dirty="0" smtClean="0"/>
              <a:t>Obor </a:t>
            </a:r>
            <a:r>
              <a:rPr lang="cs-CZ" sz="1600" dirty="0"/>
              <a:t>vzdělání:		</a:t>
            </a:r>
            <a:r>
              <a:rPr lang="cs-CZ" sz="1600" dirty="0" smtClean="0"/>
              <a:t> Fotograf (34-56-L/01), 2. </a:t>
            </a:r>
            <a:r>
              <a:rPr lang="cs-CZ" sz="1600" dirty="0"/>
              <a:t>ročník</a:t>
            </a:r>
            <a:br>
              <a:rPr lang="cs-CZ" sz="1600" dirty="0"/>
            </a:br>
            <a:r>
              <a:rPr lang="cs-CZ" sz="1600" dirty="0"/>
              <a:t>                                            </a:t>
            </a:r>
            <a:br>
              <a:rPr lang="cs-CZ" sz="1600" dirty="0"/>
            </a:br>
            <a:r>
              <a:rPr lang="cs-CZ" sz="1600" dirty="0"/>
              <a:t>Název výukového materiálu: </a:t>
            </a:r>
            <a:r>
              <a:rPr lang="cs-CZ" sz="1600" dirty="0" smtClean="0"/>
              <a:t>	Adobe </a:t>
            </a:r>
            <a:r>
              <a:rPr lang="cs-CZ" sz="1600" dirty="0" err="1" smtClean="0"/>
              <a:t>Photoshop</a:t>
            </a:r>
            <a:r>
              <a:rPr lang="cs-CZ" sz="1600" dirty="0" smtClean="0"/>
              <a:t>: lekce č. 14</a:t>
            </a:r>
            <a:r>
              <a:rPr lang="cs-CZ" sz="1600" dirty="0"/>
              <a:t/>
            </a:r>
            <a:br>
              <a:rPr lang="cs-CZ" sz="1600" dirty="0"/>
            </a:br>
            <a:endParaRPr lang="cs-CZ" sz="1600" dirty="0"/>
          </a:p>
          <a:p>
            <a:r>
              <a:rPr lang="cs-CZ" sz="1600" dirty="0"/>
              <a:t>Popis využití: </a:t>
            </a:r>
            <a:r>
              <a:rPr lang="cs-CZ" sz="1600" dirty="0" smtClean="0"/>
              <a:t>	Výukový materiál o úpravách a zpracování digitální fotografie </a:t>
            </a:r>
          </a:p>
          <a:p>
            <a:r>
              <a:rPr lang="cs-CZ" sz="1600" dirty="0" smtClean="0"/>
              <a:t>		s využitím programu Adobe </a:t>
            </a:r>
            <a:r>
              <a:rPr lang="cs-CZ" sz="1600" dirty="0" err="1" smtClean="0"/>
              <a:t>Photoshop</a:t>
            </a:r>
            <a:r>
              <a:rPr lang="cs-CZ" sz="1600" dirty="0" smtClean="0"/>
              <a:t>.</a:t>
            </a:r>
          </a:p>
          <a:p>
            <a:endParaRPr lang="cs-CZ" sz="1600" dirty="0"/>
          </a:p>
          <a:p>
            <a:r>
              <a:rPr lang="cs-CZ" sz="1600" dirty="0"/>
              <a:t>Čas</a:t>
            </a:r>
            <a:r>
              <a:rPr lang="cs-CZ" sz="1600" dirty="0" smtClean="0"/>
              <a:t>: 		60 minut</a:t>
            </a:r>
            <a:endParaRPr lang="cs-CZ" sz="1600" dirty="0"/>
          </a:p>
        </p:txBody>
      </p:sp>
      <p:pic>
        <p:nvPicPr>
          <p:cNvPr id="1026" name="Picture 2" descr="J:\_______SABLONY_PHOTOSHOP\_VYKAZY_ZAZNAMY\TITULKA+LOGA\loga_pruhled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798" y="332656"/>
            <a:ext cx="5850405" cy="108012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VY_32_INOVACE_OVF21460_ŽIŽ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xmlns="" val="428606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5250">
        <p:fade/>
      </p:transition>
    </mc:Choice>
    <mc:Fallback>
      <p:transition spd="med" advTm="5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VY_32_INOVACE_OVF21460_ŽIŽ</a:t>
            </a:r>
            <a:endParaRPr lang="cs-CZ" sz="1100" dirty="0"/>
          </a:p>
        </p:txBody>
      </p:sp>
      <p:sp>
        <p:nvSpPr>
          <p:cNvPr id="2" name="Obdélník 1"/>
          <p:cNvSpPr/>
          <p:nvPr/>
        </p:nvSpPr>
        <p:spPr>
          <a:xfrm>
            <a:off x="2582607" y="237094"/>
            <a:ext cx="4249433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sz="3000" b="1" dirty="0" smtClean="0"/>
              <a:t>KONTEXTOVÉ NABÍDKY</a:t>
            </a:r>
            <a:endParaRPr lang="cs-CZ" sz="3000" b="1" dirty="0"/>
          </a:p>
        </p:txBody>
      </p:sp>
      <p:sp>
        <p:nvSpPr>
          <p:cNvPr id="6" name="Obdélník 5"/>
          <p:cNvSpPr/>
          <p:nvPr/>
        </p:nvSpPr>
        <p:spPr>
          <a:xfrm>
            <a:off x="157163" y="1037049"/>
            <a:ext cx="8829673" cy="5632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09625" indent="-809625">
              <a:buFont typeface="Wingdings" pitchFamily="2" charset="2"/>
              <a:buChar char="q"/>
            </a:pPr>
            <a:r>
              <a:rPr lang="cs-CZ" dirty="0" smtClean="0"/>
              <a:t>Najdeme u každého nástroje ve </a:t>
            </a:r>
            <a:r>
              <a:rPr lang="cs-CZ" dirty="0" err="1" smtClean="0"/>
              <a:t>Photoshopu</a:t>
            </a:r>
            <a:r>
              <a:rPr lang="cs-CZ" dirty="0" smtClean="0"/>
              <a:t>.</a:t>
            </a:r>
          </a:p>
          <a:p>
            <a:pPr marL="171450" indent="-171450">
              <a:buFont typeface="Wingdings" pitchFamily="2" charset="2"/>
              <a:buChar char="q"/>
            </a:pPr>
            <a:endParaRPr lang="cs-CZ" dirty="0" smtClean="0"/>
          </a:p>
          <a:p>
            <a:pPr marL="809625" indent="-809625">
              <a:buFont typeface="Wingdings" pitchFamily="2" charset="2"/>
              <a:buChar char="q"/>
            </a:pPr>
            <a:r>
              <a:rPr lang="cs-CZ" dirty="0"/>
              <a:t>Aktivujeme </a:t>
            </a:r>
            <a:r>
              <a:rPr lang="cs-CZ" dirty="0" smtClean="0"/>
              <a:t>pravým </a:t>
            </a:r>
            <a:r>
              <a:rPr lang="cs-CZ" dirty="0"/>
              <a:t>tlačítkem v obrázku.  </a:t>
            </a:r>
          </a:p>
          <a:p>
            <a:pPr marL="171450" indent="-171450">
              <a:buFont typeface="Wingdings" pitchFamily="2" charset="2"/>
              <a:buChar char="q"/>
            </a:pPr>
            <a:endParaRPr lang="cs-CZ" dirty="0"/>
          </a:p>
          <a:p>
            <a:pPr marL="809625" indent="-809625">
              <a:buFont typeface="Wingdings" pitchFamily="2" charset="2"/>
              <a:buChar char="q"/>
            </a:pPr>
            <a:r>
              <a:rPr lang="cs-CZ" dirty="0" smtClean="0"/>
              <a:t>Umožňují </a:t>
            </a:r>
            <a:r>
              <a:rPr lang="cs-CZ" dirty="0"/>
              <a:t>řadu různých </a:t>
            </a:r>
            <a:r>
              <a:rPr lang="cs-CZ" dirty="0" smtClean="0"/>
              <a:t>nastavení.</a:t>
            </a:r>
          </a:p>
          <a:p>
            <a:pPr marL="809625" indent="-809625">
              <a:buFont typeface="Wingdings" pitchFamily="2" charset="2"/>
              <a:buChar char="q"/>
            </a:pPr>
            <a:endParaRPr lang="cs-CZ" dirty="0"/>
          </a:p>
          <a:p>
            <a:pPr marL="809625" indent="-809625">
              <a:buFont typeface="Wingdings" pitchFamily="2" charset="2"/>
              <a:buChar char="q"/>
            </a:pPr>
            <a:r>
              <a:rPr lang="cs-CZ" dirty="0" smtClean="0"/>
              <a:t>U </a:t>
            </a:r>
            <a:r>
              <a:rPr lang="cs-CZ" dirty="0"/>
              <a:t>některých </a:t>
            </a:r>
            <a:r>
              <a:rPr lang="cs-CZ" dirty="0" smtClean="0"/>
              <a:t>nástrojů </a:t>
            </a:r>
            <a:r>
              <a:rPr lang="cs-CZ" dirty="0"/>
              <a:t>se </a:t>
            </a:r>
            <a:r>
              <a:rPr lang="cs-CZ" dirty="0" smtClean="0"/>
              <a:t>jejich obsah mění </a:t>
            </a:r>
            <a:r>
              <a:rPr lang="cs-CZ" dirty="0"/>
              <a:t>v závislosti na tom, </a:t>
            </a:r>
            <a:endParaRPr lang="cs-CZ" dirty="0" smtClean="0"/>
          </a:p>
          <a:p>
            <a:pPr marL="809625"/>
            <a:r>
              <a:rPr lang="cs-CZ" dirty="0" smtClean="0"/>
              <a:t>v </a:t>
            </a:r>
            <a:r>
              <a:rPr lang="cs-CZ" dirty="0"/>
              <a:t>jakém jsou </a:t>
            </a:r>
            <a:r>
              <a:rPr lang="cs-CZ" dirty="0" smtClean="0"/>
              <a:t>režimu nebo </a:t>
            </a:r>
            <a:r>
              <a:rPr lang="cs-CZ" dirty="0"/>
              <a:t>v jakém režimu je </a:t>
            </a:r>
            <a:r>
              <a:rPr lang="cs-CZ" dirty="0" smtClean="0"/>
              <a:t>obrázek.</a:t>
            </a:r>
          </a:p>
          <a:p>
            <a:pPr marL="809625" indent="-809625">
              <a:buFont typeface="Wingdings" pitchFamily="2" charset="2"/>
              <a:buChar char="q"/>
            </a:pPr>
            <a:endParaRPr lang="cs-CZ" b="1" dirty="0"/>
          </a:p>
          <a:p>
            <a:pPr marL="809625" indent="-809625">
              <a:buFont typeface="Wingdings" pitchFamily="2" charset="2"/>
              <a:buChar char="q"/>
            </a:pPr>
            <a:r>
              <a:rPr lang="cs-CZ" dirty="0" smtClean="0"/>
              <a:t>Kontextové </a:t>
            </a:r>
            <a:r>
              <a:rPr lang="cs-CZ" dirty="0"/>
              <a:t>nabídky pro retušovací </a:t>
            </a:r>
            <a:r>
              <a:rPr lang="cs-CZ" dirty="0" smtClean="0"/>
              <a:t>nástroje jsou zásadně odlišné </a:t>
            </a:r>
          </a:p>
          <a:p>
            <a:pPr marL="819150"/>
            <a:r>
              <a:rPr lang="cs-CZ" dirty="0" smtClean="0"/>
              <a:t>od </a:t>
            </a:r>
            <a:r>
              <a:rPr lang="cs-CZ" dirty="0" smtClean="0"/>
              <a:t>nabídek </a:t>
            </a:r>
            <a:r>
              <a:rPr lang="cs-CZ" dirty="0"/>
              <a:t>pro malovací nástroje</a:t>
            </a:r>
            <a:r>
              <a:rPr lang="cs-CZ" dirty="0" smtClean="0"/>
              <a:t>.</a:t>
            </a:r>
          </a:p>
          <a:p>
            <a:pPr marL="819150"/>
            <a:endParaRPr lang="cs-CZ" dirty="0"/>
          </a:p>
          <a:p>
            <a:pPr marL="809625" lvl="2" indent="-790575">
              <a:buFont typeface="Wingdings" pitchFamily="2" charset="2"/>
              <a:buChar char="q"/>
            </a:pPr>
            <a:r>
              <a:rPr lang="cs-CZ" dirty="0" smtClean="0"/>
              <a:t>Stiskneme-li </a:t>
            </a:r>
            <a:r>
              <a:rPr lang="cs-CZ" b="1" dirty="0" err="1"/>
              <a:t>SHIFT+pravé</a:t>
            </a:r>
            <a:r>
              <a:rPr lang="cs-CZ" b="1" dirty="0"/>
              <a:t> </a:t>
            </a:r>
            <a:r>
              <a:rPr lang="cs-CZ" b="1" dirty="0" smtClean="0"/>
              <a:t>tlačítko</a:t>
            </a:r>
            <a:r>
              <a:rPr lang="cs-CZ" dirty="0" smtClean="0"/>
              <a:t>, </a:t>
            </a:r>
            <a:r>
              <a:rPr lang="cs-CZ" dirty="0"/>
              <a:t>objeví se </a:t>
            </a:r>
            <a:r>
              <a:rPr lang="cs-CZ" dirty="0" smtClean="0"/>
              <a:t>další </a:t>
            </a:r>
            <a:r>
              <a:rPr lang="cs-CZ" dirty="0"/>
              <a:t>kontextové </a:t>
            </a:r>
            <a:r>
              <a:rPr lang="cs-CZ" dirty="0" smtClean="0"/>
              <a:t>nabídky</a:t>
            </a:r>
          </a:p>
          <a:p>
            <a:pPr marL="819150" lvl="2"/>
            <a:r>
              <a:rPr lang="cs-CZ" dirty="0" smtClean="0"/>
              <a:t>viz. ukázky.</a:t>
            </a:r>
            <a:endParaRPr lang="cs-CZ" dirty="0"/>
          </a:p>
          <a:p>
            <a:pPr marL="466725" lvl="1" indent="-466725">
              <a:buFont typeface="Wingdings" pitchFamily="2" charset="2"/>
              <a:buChar char="v"/>
            </a:pPr>
            <a:endParaRPr lang="cs-CZ" dirty="0" smtClean="0"/>
          </a:p>
          <a:p>
            <a:pPr marL="466725" lvl="1" indent="-466725">
              <a:buFont typeface="Wingdings" pitchFamily="2" charset="2"/>
              <a:buChar char="v"/>
            </a:pPr>
            <a:endParaRPr lang="cs-CZ" dirty="0" smtClean="0"/>
          </a:p>
          <a:p>
            <a:pPr marL="466725" lvl="1" indent="-466725">
              <a:buFont typeface="Wingdings" pitchFamily="2" charset="2"/>
              <a:buChar char="v"/>
            </a:pPr>
            <a:endParaRPr lang="cs-CZ" dirty="0" smtClean="0"/>
          </a:p>
          <a:p>
            <a:pPr marL="466725" lvl="1" indent="-466725">
              <a:buFont typeface="Wingdings" pitchFamily="2" charset="2"/>
              <a:buChar char="v"/>
            </a:pPr>
            <a:r>
              <a:rPr lang="cs-CZ" dirty="0" smtClean="0"/>
              <a:t>Otevřete si libovolný obrázek </a:t>
            </a:r>
            <a:r>
              <a:rPr lang="cs-CZ" dirty="0"/>
              <a:t>a </a:t>
            </a:r>
            <a:r>
              <a:rPr lang="cs-CZ" dirty="0" smtClean="0"/>
              <a:t>projděte </a:t>
            </a:r>
            <a:r>
              <a:rPr lang="cs-CZ" dirty="0"/>
              <a:t>si </a:t>
            </a:r>
            <a:r>
              <a:rPr lang="cs-CZ" dirty="0" smtClean="0"/>
              <a:t>kontextové </a:t>
            </a:r>
            <a:r>
              <a:rPr lang="cs-CZ" dirty="0"/>
              <a:t>nabídky </a:t>
            </a:r>
            <a:endParaRPr lang="cs-CZ" dirty="0" smtClean="0"/>
          </a:p>
          <a:p>
            <a:pPr lvl="1"/>
            <a:r>
              <a:rPr lang="cs-CZ" dirty="0" smtClean="0"/>
              <a:t>všech </a:t>
            </a:r>
            <a:r>
              <a:rPr lang="cs-CZ" dirty="0"/>
              <a:t>nástrojů </a:t>
            </a:r>
            <a:r>
              <a:rPr lang="cs-CZ" dirty="0" smtClean="0"/>
              <a:t>samostatně</a:t>
            </a:r>
            <a:r>
              <a:rPr lang="cs-CZ" dirty="0"/>
              <a:t>. 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07418" y="5229200"/>
            <a:ext cx="124425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3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Úkol</a:t>
            </a:r>
            <a:r>
              <a:rPr lang="cs-CZ" sz="3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xmlns="" val="4044177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943708" y="260648"/>
            <a:ext cx="525658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2800" b="1" dirty="0" smtClean="0"/>
              <a:t>Ukázky kontextových nabídek</a:t>
            </a:r>
            <a:endParaRPr lang="cs-CZ" sz="2800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VY_32_INOVACE_OVF21460_ŽIŽ</a:t>
            </a:r>
            <a:endParaRPr lang="cs-CZ" sz="1100" dirty="0"/>
          </a:p>
        </p:txBody>
      </p:sp>
      <p:grpSp>
        <p:nvGrpSpPr>
          <p:cNvPr id="3" name="Skupina 2"/>
          <p:cNvGrpSpPr/>
          <p:nvPr/>
        </p:nvGrpSpPr>
        <p:grpSpPr>
          <a:xfrm>
            <a:off x="261233" y="1052736"/>
            <a:ext cx="3950727" cy="2441540"/>
            <a:chOff x="539552" y="1480121"/>
            <a:chExt cx="3535342" cy="2184833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480121"/>
              <a:ext cx="3535342" cy="1661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Obdélník 1"/>
            <p:cNvSpPr/>
            <p:nvPr/>
          </p:nvSpPr>
          <p:spPr>
            <a:xfrm>
              <a:off x="539552" y="3141663"/>
              <a:ext cx="3535342" cy="52329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cs-CZ" sz="1600" b="1" dirty="0"/>
                <a:t>Kontextová nabídka pro nástroje výběru bez aktivního </a:t>
              </a:r>
              <a:r>
                <a:rPr lang="cs-CZ" sz="1600" b="1" dirty="0" smtClean="0"/>
                <a:t>výběru.</a:t>
              </a: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4411042" y="1068751"/>
            <a:ext cx="4543834" cy="2720289"/>
            <a:chOff x="4411042" y="1480121"/>
            <a:chExt cx="3545334" cy="2122510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1042" y="1480121"/>
              <a:ext cx="3545334" cy="1666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Obdélník 3"/>
            <p:cNvSpPr/>
            <p:nvPr/>
          </p:nvSpPr>
          <p:spPr>
            <a:xfrm>
              <a:off x="4411042" y="3146359"/>
              <a:ext cx="3545333" cy="45627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cs-CZ" sz="1600" b="1" dirty="0"/>
                <a:t>Kontextová nabídka pro nástroje výběru s aktivním </a:t>
              </a:r>
              <a:r>
                <a:rPr lang="cs-CZ" sz="1600" b="1" dirty="0" smtClean="0"/>
                <a:t>výběrem (bez aplikovaného filtru).</a:t>
              </a:r>
            </a:p>
          </p:txBody>
        </p:sp>
      </p:grpSp>
      <p:sp>
        <p:nvSpPr>
          <p:cNvPr id="12" name="Obdélník 11"/>
          <p:cNvSpPr/>
          <p:nvPr/>
        </p:nvSpPr>
        <p:spPr>
          <a:xfrm>
            <a:off x="7709154" y="2996952"/>
            <a:ext cx="1214523" cy="144711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4" name="Skupina 13"/>
          <p:cNvGrpSpPr/>
          <p:nvPr/>
        </p:nvGrpSpPr>
        <p:grpSpPr>
          <a:xfrm>
            <a:off x="971600" y="3933055"/>
            <a:ext cx="7560840" cy="2706727"/>
            <a:chOff x="971600" y="3933055"/>
            <a:chExt cx="7560840" cy="2706727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3933055"/>
              <a:ext cx="3004170" cy="2706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Pětiúhelník 9"/>
            <p:cNvSpPr/>
            <p:nvPr/>
          </p:nvSpPr>
          <p:spPr>
            <a:xfrm rot="10800000">
              <a:off x="3959710" y="4941168"/>
              <a:ext cx="4356706" cy="699458"/>
            </a:xfrm>
            <a:prstGeom prst="homePlat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3960440" y="4994295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cs-CZ" sz="1600" b="1" dirty="0"/>
                <a:t>Kontextová nabídka pro nástroje výběru </a:t>
              </a:r>
              <a:endParaRPr lang="cs-CZ" sz="1600" b="1" dirty="0" smtClean="0"/>
            </a:p>
            <a:p>
              <a:pPr algn="ctr"/>
              <a:r>
                <a:rPr lang="cs-CZ" sz="1600" b="1" dirty="0" smtClean="0"/>
                <a:t>po </a:t>
              </a:r>
              <a:r>
                <a:rPr lang="cs-CZ" sz="1600" b="1" dirty="0"/>
                <a:t>aplikování filtru.</a:t>
              </a:r>
            </a:p>
          </p:txBody>
        </p:sp>
        <p:sp>
          <p:nvSpPr>
            <p:cNvPr id="18" name="Obdélník 17"/>
            <p:cNvSpPr/>
            <p:nvPr/>
          </p:nvSpPr>
          <p:spPr>
            <a:xfrm>
              <a:off x="2546162" y="6381329"/>
              <a:ext cx="1305758" cy="144710"/>
            </a:xfrm>
            <a:prstGeom prst="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7" name="TextovéPole 16"/>
          <p:cNvSpPr txBox="1"/>
          <p:nvPr/>
        </p:nvSpPr>
        <p:spPr>
          <a:xfrm>
            <a:off x="8407671" y="6436320"/>
            <a:ext cx="7008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 smtClean="0"/>
              <a:t>Obr. 1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xmlns="" val="797958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943708" y="260648"/>
            <a:ext cx="525658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2800" b="1" dirty="0" smtClean="0"/>
              <a:t>Ukázky kontextových nabídek</a:t>
            </a:r>
            <a:endParaRPr lang="cs-CZ" sz="2800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VY_32_INOVACE_OVF21460_ŽIŽ</a:t>
            </a:r>
            <a:endParaRPr lang="cs-CZ" sz="1100" dirty="0"/>
          </a:p>
        </p:txBody>
      </p:sp>
      <p:grpSp>
        <p:nvGrpSpPr>
          <p:cNvPr id="9" name="Skupina 8"/>
          <p:cNvGrpSpPr/>
          <p:nvPr/>
        </p:nvGrpSpPr>
        <p:grpSpPr>
          <a:xfrm>
            <a:off x="4867219" y="1484784"/>
            <a:ext cx="3877850" cy="2165643"/>
            <a:chOff x="467543" y="1268760"/>
            <a:chExt cx="3240362" cy="1809628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268760"/>
              <a:ext cx="3240361" cy="1522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Obdélník 7"/>
            <p:cNvSpPr/>
            <p:nvPr/>
          </p:nvSpPr>
          <p:spPr>
            <a:xfrm>
              <a:off x="467543" y="2795490"/>
              <a:ext cx="3240361" cy="28289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cs-CZ" sz="1600" b="1" dirty="0"/>
                <a:t>Kontextová nabídka pro štětce.</a:t>
              </a: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110" y="1218382"/>
            <a:ext cx="2359057" cy="418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Skupina 16"/>
          <p:cNvGrpSpPr/>
          <p:nvPr/>
        </p:nvGrpSpPr>
        <p:grpSpPr>
          <a:xfrm>
            <a:off x="2232248" y="4517977"/>
            <a:ext cx="4644008" cy="584776"/>
            <a:chOff x="3114018" y="4517977"/>
            <a:chExt cx="4572000" cy="584776"/>
          </a:xfrm>
        </p:grpSpPr>
        <p:sp>
          <p:nvSpPr>
            <p:cNvPr id="15" name="Pětiúhelník 14"/>
            <p:cNvSpPr/>
            <p:nvPr/>
          </p:nvSpPr>
          <p:spPr>
            <a:xfrm rot="10800000">
              <a:off x="3635894" y="4517977"/>
              <a:ext cx="3384375" cy="584776"/>
            </a:xfrm>
            <a:prstGeom prst="homePlat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Obdélník 15"/>
            <p:cNvSpPr/>
            <p:nvPr/>
          </p:nvSpPr>
          <p:spPr>
            <a:xfrm>
              <a:off x="3114018" y="4517978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cs-CZ" sz="1600" dirty="0" smtClean="0"/>
                <a:t>Vyvolání jiné kontextové nabídky </a:t>
              </a:r>
            </a:p>
            <a:p>
              <a:pPr algn="ctr"/>
              <a:r>
                <a:rPr lang="cs-CZ" sz="1600" dirty="0" smtClean="0"/>
                <a:t>klávesovou </a:t>
              </a:r>
              <a:r>
                <a:rPr lang="cs-CZ" sz="1600" b="1" dirty="0" err="1" smtClean="0"/>
                <a:t>SHIFT+pravé</a:t>
              </a:r>
              <a:r>
                <a:rPr lang="cs-CZ" sz="1600" b="1" dirty="0" smtClean="0"/>
                <a:t> tlačítko.</a:t>
              </a:r>
              <a:endParaRPr lang="cs-CZ" sz="1600" b="1" dirty="0"/>
            </a:p>
          </p:txBody>
        </p:sp>
      </p:grpSp>
      <p:sp>
        <p:nvSpPr>
          <p:cNvPr id="19" name="Obdélník 18"/>
          <p:cNvSpPr/>
          <p:nvPr/>
        </p:nvSpPr>
        <p:spPr>
          <a:xfrm>
            <a:off x="521110" y="5405364"/>
            <a:ext cx="235905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1600" b="1" dirty="0" smtClean="0"/>
              <a:t>Kontextová nabídka </a:t>
            </a:r>
          </a:p>
          <a:p>
            <a:pPr algn="ctr"/>
            <a:r>
              <a:rPr lang="cs-CZ" sz="1600" b="1" dirty="0" smtClean="0"/>
              <a:t>režimů </a:t>
            </a:r>
            <a:r>
              <a:rPr lang="cs-CZ" sz="1600" b="1" dirty="0" smtClean="0"/>
              <a:t>prolnutí </a:t>
            </a:r>
            <a:endParaRPr lang="cs-CZ" sz="1600" b="1" dirty="0" smtClean="0"/>
          </a:p>
          <a:p>
            <a:pPr algn="ctr"/>
            <a:r>
              <a:rPr lang="cs-CZ" sz="1600" b="1" dirty="0" smtClean="0"/>
              <a:t>pro malovací nástroje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xmlns="" val="1356228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943708" y="260648"/>
            <a:ext cx="525658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2800" b="1" dirty="0" smtClean="0"/>
              <a:t>Ukázky kontextových nabídek</a:t>
            </a:r>
            <a:endParaRPr lang="cs-CZ" sz="2800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VY_32_INOVACE_OVF21460_ŽIŽ</a:t>
            </a:r>
            <a:endParaRPr lang="cs-CZ" sz="11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91581"/>
            <a:ext cx="3240360" cy="224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11560" y="3935958"/>
            <a:ext cx="324036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1600" b="1" dirty="0"/>
              <a:t>Kontextové nabídky </a:t>
            </a:r>
            <a:endParaRPr lang="cs-CZ" sz="1600" b="1" dirty="0" smtClean="0"/>
          </a:p>
          <a:p>
            <a:pPr algn="ctr"/>
            <a:r>
              <a:rPr lang="cs-CZ" sz="1600" b="1" dirty="0" smtClean="0"/>
              <a:t>pro </a:t>
            </a:r>
            <a:r>
              <a:rPr lang="cs-CZ" sz="1600" b="1" dirty="0"/>
              <a:t>retušovací nástroje </a:t>
            </a:r>
          </a:p>
          <a:p>
            <a:pPr algn="ctr"/>
            <a:r>
              <a:rPr lang="cs-CZ" sz="1600" b="1" dirty="0" smtClean="0"/>
              <a:t>(zásadně </a:t>
            </a:r>
            <a:r>
              <a:rPr lang="cs-CZ" sz="1600" b="1" dirty="0"/>
              <a:t>odlišné od </a:t>
            </a:r>
            <a:r>
              <a:rPr lang="cs-CZ" sz="1600" b="1" dirty="0" smtClean="0"/>
              <a:t>nabídek </a:t>
            </a:r>
            <a:r>
              <a:rPr lang="cs-CZ" sz="1600" b="1" dirty="0"/>
              <a:t>pro malovací </a:t>
            </a:r>
            <a:r>
              <a:rPr lang="cs-CZ" sz="1600" b="1" dirty="0" smtClean="0"/>
              <a:t>nástroje).</a:t>
            </a:r>
            <a:endParaRPr lang="cs-CZ" sz="16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91581"/>
            <a:ext cx="3012560" cy="234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076056" y="4033537"/>
            <a:ext cx="301256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1600" b="1" dirty="0" err="1"/>
              <a:t>Shift+pravé</a:t>
            </a:r>
            <a:r>
              <a:rPr lang="cs-CZ" sz="1600" b="1" dirty="0"/>
              <a:t> kliknutí</a:t>
            </a:r>
            <a:r>
              <a:rPr lang="cs-CZ" sz="1600" dirty="0"/>
              <a:t> tlačítkem umožní zvolit </a:t>
            </a:r>
            <a:r>
              <a:rPr lang="cs-CZ" sz="1600" b="1" dirty="0"/>
              <a:t>režimy </a:t>
            </a:r>
            <a:r>
              <a:rPr lang="cs-CZ" sz="1600" b="1" dirty="0" smtClean="0"/>
              <a:t>prolnutí</a:t>
            </a:r>
            <a:endParaRPr lang="cs-CZ" sz="1600" b="1" dirty="0"/>
          </a:p>
          <a:p>
            <a:pPr algn="ctr"/>
            <a:r>
              <a:rPr lang="cs-CZ" sz="1600" dirty="0" smtClean="0"/>
              <a:t>u malovacích nástrojů.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xmlns="" val="3362402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31627" y="980728"/>
            <a:ext cx="83527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2700"/>
            <a:endParaRPr lang="cs-CZ" sz="1200" dirty="0" smtClean="0"/>
          </a:p>
          <a:p>
            <a:pPr indent="12700"/>
            <a:endParaRPr lang="cs-CZ" sz="1200" dirty="0" smtClean="0"/>
          </a:p>
          <a:p>
            <a:pPr indent="12700"/>
            <a:endParaRPr lang="cs-CZ" sz="1200" dirty="0" smtClean="0"/>
          </a:p>
          <a:p>
            <a:pPr indent="12700"/>
            <a:endParaRPr lang="cs-CZ" sz="1200" dirty="0" smtClean="0"/>
          </a:p>
          <a:p>
            <a:pPr indent="12700"/>
            <a:endParaRPr lang="cs-CZ" sz="1200" dirty="0" smtClean="0"/>
          </a:p>
          <a:p>
            <a:pPr marL="342900" indent="-342900"/>
            <a:endParaRPr lang="cs-CZ" sz="1200" dirty="0" smtClean="0"/>
          </a:p>
          <a:p>
            <a:pPr marL="342900" indent="-342900"/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6" name="Obdélník 5"/>
          <p:cNvSpPr/>
          <p:nvPr/>
        </p:nvSpPr>
        <p:spPr>
          <a:xfrm>
            <a:off x="313793" y="332656"/>
            <a:ext cx="85066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/>
              <a:t>Zdroje</a:t>
            </a:r>
            <a:r>
              <a:rPr lang="cs-CZ" sz="1400" b="1" dirty="0" smtClean="0"/>
              <a:t>:</a:t>
            </a:r>
          </a:p>
          <a:p>
            <a:endParaRPr lang="cs-CZ" sz="1400" b="1" dirty="0" smtClean="0"/>
          </a:p>
          <a:p>
            <a:r>
              <a:rPr lang="cs-CZ" sz="1400" dirty="0" smtClean="0"/>
              <a:t>Obr. 1	archiv autora, 4. 12. </a:t>
            </a:r>
            <a:r>
              <a:rPr lang="cs-CZ" sz="1400" dirty="0" smtClean="0"/>
              <a:t>2012</a:t>
            </a:r>
          </a:p>
          <a:p>
            <a:endParaRPr lang="cs-CZ" sz="1400" dirty="0" smtClean="0"/>
          </a:p>
          <a:p>
            <a:endParaRPr lang="cs-CZ" sz="1400" dirty="0" smtClean="0"/>
          </a:p>
          <a:p>
            <a:r>
              <a:rPr lang="cs-CZ" sz="1400" b="1" dirty="0" smtClean="0"/>
              <a:t>Použitá literatura:</a:t>
            </a:r>
          </a:p>
          <a:p>
            <a:endParaRPr lang="cs-CZ" sz="1400" dirty="0" smtClean="0"/>
          </a:p>
          <a:p>
            <a:r>
              <a:rPr lang="cs-CZ" sz="1400" dirty="0" smtClean="0"/>
              <a:t>1.	</a:t>
            </a:r>
            <a:r>
              <a:rPr lang="cs-CZ" sz="1400" dirty="0" err="1" smtClean="0"/>
              <a:t>Eismann</a:t>
            </a:r>
            <a:r>
              <a:rPr lang="cs-CZ" sz="1400" dirty="0" smtClean="0"/>
              <a:t>, </a:t>
            </a:r>
            <a:r>
              <a:rPr lang="cs-CZ" sz="1400" dirty="0" err="1" smtClean="0"/>
              <a:t>Katrin</a:t>
            </a:r>
            <a:r>
              <a:rPr lang="cs-CZ" sz="1400" dirty="0" smtClean="0"/>
              <a:t>: </a:t>
            </a:r>
            <a:r>
              <a:rPr lang="cs-CZ" sz="1400" dirty="0" err="1" smtClean="0"/>
              <a:t>Photoshop</a:t>
            </a:r>
            <a:r>
              <a:rPr lang="cs-CZ" sz="1400" dirty="0" smtClean="0"/>
              <a:t> – retuš a restaurování fotografie, </a:t>
            </a:r>
            <a:r>
              <a:rPr lang="cs-CZ" sz="1400" dirty="0" err="1" smtClean="0"/>
              <a:t>Zoner</a:t>
            </a:r>
            <a:r>
              <a:rPr lang="cs-CZ" sz="1400" dirty="0" smtClean="0"/>
              <a:t> </a:t>
            </a:r>
            <a:r>
              <a:rPr lang="cs-CZ" sz="1400" dirty="0" err="1" smtClean="0"/>
              <a:t>Press</a:t>
            </a:r>
            <a:r>
              <a:rPr lang="cs-CZ" sz="1400" dirty="0" smtClean="0"/>
              <a:t>, Brno 2008.</a:t>
            </a:r>
          </a:p>
          <a:p>
            <a:r>
              <a:rPr lang="cs-CZ" sz="1400" dirty="0" smtClean="0"/>
              <a:t>2.	</a:t>
            </a:r>
            <a:r>
              <a:rPr lang="cs-CZ" sz="1400" dirty="0" smtClean="0"/>
              <a:t>Adobe </a:t>
            </a:r>
            <a:r>
              <a:rPr lang="cs-CZ" sz="1400" dirty="0" err="1" smtClean="0"/>
              <a:t>Creative</a:t>
            </a:r>
            <a:r>
              <a:rPr lang="cs-CZ" sz="1400" dirty="0" smtClean="0"/>
              <a:t> Team: Adobe </a:t>
            </a:r>
            <a:r>
              <a:rPr lang="cs-CZ" sz="1400" dirty="0" err="1" smtClean="0"/>
              <a:t>Photoshop</a:t>
            </a:r>
            <a:r>
              <a:rPr lang="cs-CZ" sz="1400" dirty="0" smtClean="0"/>
              <a:t> CS5 - Oficiální výukový kurz, </a:t>
            </a:r>
            <a:r>
              <a:rPr lang="cs-CZ" sz="1400" dirty="0" err="1" smtClean="0"/>
              <a:t>Computer</a:t>
            </a:r>
            <a:r>
              <a:rPr lang="cs-CZ" sz="1400" dirty="0" smtClean="0"/>
              <a:t> </a:t>
            </a:r>
            <a:r>
              <a:rPr lang="cs-CZ" sz="1400" dirty="0" err="1" smtClean="0"/>
              <a:t>Press</a:t>
            </a:r>
            <a:r>
              <a:rPr lang="cs-CZ" sz="1400" dirty="0" smtClean="0"/>
              <a:t>, 2010.</a:t>
            </a:r>
            <a:endParaRPr lang="cs-CZ" sz="1400" dirty="0"/>
          </a:p>
        </p:txBody>
      </p:sp>
      <p:sp>
        <p:nvSpPr>
          <p:cNvPr id="7" name="Obdélník 6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VY_32_INOVACE_OVF21460_ŽIŽ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xmlns="" val="36099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3182"/>
    </mc:Choice>
    <mc:Fallback>
      <p:transition advTm="1318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2654</TotalTime>
  <Words>204</Words>
  <Application>Microsoft Office PowerPoint</Application>
  <PresentationFormat>Předvádění na obrazovce (4:3)</PresentationFormat>
  <Paragraphs>85</Paragraphs>
  <Slides>6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Aerodynamika</vt:lpstr>
      <vt:lpstr>Snímek 1</vt:lpstr>
      <vt:lpstr>Snímek 2</vt:lpstr>
      <vt:lpstr>Snímek 3</vt:lpstr>
      <vt:lpstr>Snímek 4</vt:lpstr>
      <vt:lpstr>Snímek 5</vt:lpstr>
      <vt:lpstr>Snímek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učitel</dc:creator>
  <cp:lastModifiedBy>ucitel</cp:lastModifiedBy>
  <cp:revision>249</cp:revision>
  <dcterms:created xsi:type="dcterms:W3CDTF">2012-07-11T22:42:20Z</dcterms:created>
  <dcterms:modified xsi:type="dcterms:W3CDTF">2013-01-21T09:57:06Z</dcterms:modified>
</cp:coreProperties>
</file>