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76" r:id="rId2"/>
    <p:sldId id="263" r:id="rId3"/>
    <p:sldId id="265" r:id="rId4"/>
    <p:sldId id="264" r:id="rId5"/>
    <p:sldId id="266" r:id="rId6"/>
    <p:sldId id="267" r:id="rId7"/>
    <p:sldId id="268" r:id="rId8"/>
    <p:sldId id="269" r:id="rId9"/>
    <p:sldId id="270" r:id="rId10"/>
    <p:sldId id="274" r:id="rId11"/>
    <p:sldId id="275" r:id="rId12"/>
    <p:sldId id="27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85" autoAdjust="0"/>
    <p:restoredTop sz="46127" autoAdjust="0"/>
  </p:normalViewPr>
  <p:slideViewPr>
    <p:cSldViewPr>
      <p:cViewPr varScale="1">
        <p:scale>
          <a:sx n="71" d="100"/>
          <a:sy n="71" d="100"/>
        </p:scale>
        <p:origin x="-360" y="-90"/>
      </p:cViewPr>
      <p:guideLst>
        <p:guide orient="horz" pos="2115"/>
        <p:guide pos="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3318"/>
    </p:cViewPr>
  </p:sorterViewPr>
  <p:notesViewPr>
    <p:cSldViewPr showGuides="1">
      <p:cViewPr varScale="1">
        <p:scale>
          <a:sx n="50" d="100"/>
          <a:sy n="50" d="100"/>
        </p:scale>
        <p:origin x="-267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7780E-C81E-4017-AF21-A417CE8D6C5D}" type="datetimeFigureOut">
              <a:rPr lang="cs-CZ" smtClean="0"/>
              <a:pPr/>
              <a:t>21.1.2013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D142A2-E94A-4BED-B215-29A7A9656A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7966692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9F10E-9C76-4B2E-805F-637C88D17E75}" type="datetimeFigureOut">
              <a:rPr lang="cs-CZ" smtClean="0"/>
              <a:pPr/>
              <a:t>21.1.2013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8D795-D4A6-4F0D-BE15-C18BF790F7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5554728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4A60-9C78-4285-BDA3-171E0D586CE6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820F8-B995-4D2F-A016-8AA7DBFA8301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DE1A-196F-405A-B3B0-A0F9D1DD24E0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13FB6-F281-4132-B32B-EE5B56963094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0111-7A0A-43DA-BD6E-80E69B3A22CC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2D15-679C-4E45-95A1-2A770F79CB8F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1B20-FF1A-4AC1-94DD-BE026DA4544C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EB432-BD03-4A56-B336-35F48DF8BB11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FDE6-945C-46DA-995B-FCB75E4317FC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2C9B-EE21-413D-A92F-F684B68C70AF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A7FC-1A23-49CB-ACC0-EF0ABCE2DFD5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8DCE1CA-B453-453F-83D1-516376782ED4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287524" y="1478389"/>
            <a:ext cx="8568952" cy="4524315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2"/>
                </a:solidFill>
              </a:rPr>
              <a:t>Výukový materiál v rámci projektu OPVK 1.5 Peníze středním školám</a:t>
            </a:r>
          </a:p>
          <a:p>
            <a:r>
              <a:rPr lang="cs-CZ" sz="1600" b="1" dirty="0">
                <a:solidFill>
                  <a:schemeClr val="tx2"/>
                </a:solidFill>
              </a:rPr>
              <a:t/>
            </a:r>
            <a:br>
              <a:rPr lang="cs-CZ" sz="1600" b="1" dirty="0">
                <a:solidFill>
                  <a:schemeClr val="tx2"/>
                </a:solidFill>
              </a:rPr>
            </a:br>
            <a:r>
              <a:rPr lang="cs-CZ" sz="1600" dirty="0"/>
              <a:t>Číslo projektu:		CZ.1.07/1.5.00/34.0883 </a:t>
            </a:r>
          </a:p>
          <a:p>
            <a:r>
              <a:rPr lang="cs-CZ" sz="1600" dirty="0"/>
              <a:t>Název projektu:		Rozvoj vzdělanosti</a:t>
            </a:r>
          </a:p>
          <a:p>
            <a:r>
              <a:rPr lang="cs-CZ" sz="1600" dirty="0"/>
              <a:t>Číslo šablony:   		III/2</a:t>
            </a:r>
            <a:br>
              <a:rPr lang="cs-CZ" sz="1600" dirty="0"/>
            </a:br>
            <a:r>
              <a:rPr lang="cs-CZ" sz="1600" dirty="0"/>
              <a:t>Datum vytvoření:	</a:t>
            </a:r>
            <a:r>
              <a:rPr lang="cs-CZ" sz="1600" dirty="0" smtClean="0"/>
              <a:t>	</a:t>
            </a:r>
            <a:r>
              <a:rPr lang="cs-CZ" sz="1600" dirty="0" smtClean="0"/>
              <a:t>5. </a:t>
            </a:r>
            <a:r>
              <a:rPr lang="cs-CZ" sz="1600" dirty="0" smtClean="0"/>
              <a:t>12. 2012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/>
              <a:t>Autor:			</a:t>
            </a:r>
            <a:r>
              <a:rPr lang="cs-CZ" sz="1600" dirty="0" err="1" smtClean="0"/>
              <a:t>MgA</a:t>
            </a:r>
            <a:r>
              <a:rPr lang="cs-CZ" sz="1600" dirty="0" smtClean="0"/>
              <a:t>. Jiří Žižka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/>
              <a:t>Určeno pro předmět:       </a:t>
            </a:r>
            <a:r>
              <a:rPr lang="cs-CZ" sz="1600" dirty="0" smtClean="0"/>
              <a:t>	Odborný výcvik 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/>
              <a:t>Tematická </a:t>
            </a:r>
            <a:r>
              <a:rPr lang="cs-CZ" sz="1600" dirty="0" smtClean="0"/>
              <a:t>oblast:		</a:t>
            </a:r>
            <a:r>
              <a:rPr lang="cs-CZ" sz="1600" dirty="0" smtClean="0"/>
              <a:t>Porovnání </a:t>
            </a:r>
            <a:r>
              <a:rPr lang="cs-CZ" sz="1600" dirty="0"/>
              <a:t>klasické a digitální fotografie, 2. roč.</a:t>
            </a:r>
          </a:p>
          <a:p>
            <a:endParaRPr lang="cs-CZ" sz="1600" dirty="0"/>
          </a:p>
          <a:p>
            <a:r>
              <a:rPr lang="cs-CZ" sz="1600" dirty="0" smtClean="0"/>
              <a:t>Obor </a:t>
            </a:r>
            <a:r>
              <a:rPr lang="cs-CZ" sz="1600" dirty="0"/>
              <a:t>vzdělání:		</a:t>
            </a:r>
            <a:r>
              <a:rPr lang="cs-CZ" sz="1600" dirty="0" smtClean="0"/>
              <a:t> Fotograf (34-56-L/01), 2. </a:t>
            </a:r>
            <a:r>
              <a:rPr lang="cs-CZ" sz="1600" dirty="0"/>
              <a:t>ročník</a:t>
            </a:r>
            <a:br>
              <a:rPr lang="cs-CZ" sz="1600" dirty="0"/>
            </a:br>
            <a:r>
              <a:rPr lang="cs-CZ" sz="1600" dirty="0"/>
              <a:t>                                            </a:t>
            </a:r>
            <a:br>
              <a:rPr lang="cs-CZ" sz="1600" dirty="0"/>
            </a:br>
            <a:r>
              <a:rPr lang="cs-CZ" sz="1600" dirty="0"/>
              <a:t>Název výukového materiálu: </a:t>
            </a:r>
            <a:r>
              <a:rPr lang="cs-CZ" sz="1600" dirty="0" smtClean="0"/>
              <a:t>	Adobe </a:t>
            </a:r>
            <a:r>
              <a:rPr lang="cs-CZ" sz="1600" dirty="0" err="1" smtClean="0"/>
              <a:t>Photoshop</a:t>
            </a:r>
            <a:r>
              <a:rPr lang="cs-CZ" sz="1600" dirty="0" smtClean="0"/>
              <a:t>: lekce č. 15</a:t>
            </a:r>
            <a:r>
              <a:rPr lang="cs-CZ" sz="1600" dirty="0"/>
              <a:t/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/>
              <a:t>Popis využití: </a:t>
            </a:r>
            <a:r>
              <a:rPr lang="cs-CZ" sz="1600" dirty="0" smtClean="0"/>
              <a:t>	Výukový materiál o úpravách a zpracování digitální fotografie </a:t>
            </a:r>
          </a:p>
          <a:p>
            <a:r>
              <a:rPr lang="cs-CZ" sz="1600" dirty="0" smtClean="0"/>
              <a:t>		s využitím programu Adobe </a:t>
            </a:r>
            <a:r>
              <a:rPr lang="cs-CZ" sz="1600" dirty="0" err="1" smtClean="0"/>
              <a:t>Photoshop</a:t>
            </a:r>
            <a:r>
              <a:rPr lang="cs-CZ" sz="1600" dirty="0" smtClean="0"/>
              <a:t>.</a:t>
            </a:r>
          </a:p>
          <a:p>
            <a:endParaRPr lang="cs-CZ" sz="1600" dirty="0"/>
          </a:p>
          <a:p>
            <a:r>
              <a:rPr lang="cs-CZ" sz="1600" dirty="0"/>
              <a:t>Čas</a:t>
            </a:r>
            <a:r>
              <a:rPr lang="cs-CZ" sz="1600" dirty="0" smtClean="0"/>
              <a:t>: 		60 minut</a:t>
            </a:r>
            <a:endParaRPr lang="cs-CZ" sz="1600" dirty="0"/>
          </a:p>
        </p:txBody>
      </p:sp>
      <p:pic>
        <p:nvPicPr>
          <p:cNvPr id="1026" name="Picture 2" descr="J:\_______SABLONY_PHOTOSHOP\_VYKAZY_ZAZNAMY\TITULKA+LOGA\loga_pruhledn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6798" y="332656"/>
            <a:ext cx="5850405" cy="1080120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VY_32_INOVACE_OVF21560_ŽIŽ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xmlns="" val="3104460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Tm="5250">
        <p:fade/>
      </p:transition>
    </mc:Choice>
    <mc:Fallback>
      <p:transition spd="med" advTm="525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VY_32_INOVACE_OVF21560_ŽIŽ</a:t>
            </a:r>
            <a:endParaRPr lang="cs-CZ" sz="1100" dirty="0"/>
          </a:p>
        </p:txBody>
      </p:sp>
      <p:sp>
        <p:nvSpPr>
          <p:cNvPr id="12" name="Obdélník 11"/>
          <p:cNvSpPr/>
          <p:nvPr/>
        </p:nvSpPr>
        <p:spPr>
          <a:xfrm>
            <a:off x="395536" y="476672"/>
            <a:ext cx="4073744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9. Vrstvy inteligentních objektů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" name="Obdélník 1"/>
          <p:cNvSpPr/>
          <p:nvPr/>
        </p:nvSpPr>
        <p:spPr>
          <a:xfrm>
            <a:off x="395536" y="1247849"/>
            <a:ext cx="8352928" cy="50783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533400">
              <a:buFont typeface="Wingdings" pitchFamily="2" charset="2"/>
              <a:buChar char="q"/>
              <a:tabLst>
                <a:tab pos="533400" algn="l"/>
              </a:tabLst>
            </a:pPr>
            <a:r>
              <a:rPr lang="cs-CZ" dirty="0" smtClean="0"/>
              <a:t>Představují flexibilnější a </a:t>
            </a:r>
            <a:r>
              <a:rPr lang="cs-CZ" dirty="0" err="1" smtClean="0"/>
              <a:t>kvalinější</a:t>
            </a:r>
            <a:r>
              <a:rPr lang="cs-CZ" dirty="0" smtClean="0"/>
              <a:t> způsob práce i se složenými obrazy.</a:t>
            </a:r>
          </a:p>
          <a:p>
            <a:pPr indent="533400">
              <a:buFont typeface="Wingdings" pitchFamily="2" charset="2"/>
              <a:buChar char="q"/>
              <a:tabLst>
                <a:tab pos="533400" algn="l"/>
              </a:tabLst>
            </a:pPr>
            <a:endParaRPr lang="cs-CZ" dirty="0" smtClean="0"/>
          </a:p>
          <a:p>
            <a:pPr indent="533400">
              <a:buFont typeface="Wingdings" pitchFamily="2" charset="2"/>
              <a:buChar char="q"/>
              <a:tabLst>
                <a:tab pos="533400" algn="l"/>
              </a:tabLst>
            </a:pPr>
            <a:r>
              <a:rPr lang="cs-CZ" b="1" dirty="0" smtClean="0"/>
              <a:t>Před každou transformací vrstvy (skupiny vrstev) nebo jejím oříznutím 	provedeme převod na Inteligentní objekt.</a:t>
            </a:r>
          </a:p>
          <a:p>
            <a:pPr indent="533400">
              <a:buFont typeface="Wingdings" pitchFamily="2" charset="2"/>
              <a:buChar char="q"/>
              <a:tabLst>
                <a:tab pos="533400" algn="l"/>
              </a:tabLst>
            </a:pPr>
            <a:endParaRPr lang="cs-CZ" dirty="0" smtClean="0"/>
          </a:p>
          <a:p>
            <a:pPr indent="533400">
              <a:buFont typeface="Wingdings" pitchFamily="2" charset="2"/>
              <a:buChar char="q"/>
              <a:tabLst>
                <a:tab pos="533400" algn="l"/>
              </a:tabLst>
            </a:pPr>
            <a:r>
              <a:rPr lang="cs-CZ" dirty="0" smtClean="0"/>
              <a:t>Vrstvu převedenou na inteligentní objekt můžeme libovolně 	transformovat, opakovaně měnit její velikost, a to bez ztráty 	obrazových bodů a ostrosti. </a:t>
            </a:r>
          </a:p>
          <a:p>
            <a:pPr indent="533400"/>
            <a:endParaRPr lang="cs-CZ" dirty="0" smtClean="0"/>
          </a:p>
          <a:p>
            <a:pPr indent="533400">
              <a:buFont typeface="Wingdings" pitchFamily="2" charset="2"/>
              <a:buChar char="q"/>
              <a:tabLst>
                <a:tab pos="533400" algn="l"/>
              </a:tabLst>
            </a:pPr>
            <a:r>
              <a:rPr lang="cs-CZ" b="1" dirty="0" smtClean="0"/>
              <a:t>Inteligentní objekt využívá data originálního souboru a nenastavuje 	obrazové body.</a:t>
            </a:r>
          </a:p>
          <a:p>
            <a:pPr indent="533400"/>
            <a:endParaRPr lang="cs-CZ" dirty="0" smtClean="0"/>
          </a:p>
          <a:p>
            <a:pPr lvl="1" indent="-457200">
              <a:buFont typeface="Wingdings" pitchFamily="2" charset="2"/>
              <a:buChar char="q"/>
            </a:pPr>
            <a:r>
              <a:rPr lang="cs-CZ" dirty="0" smtClean="0"/>
              <a:t>Inteligentní objekt můžeme upravit jako samostatný obraz v novém okně</a:t>
            </a:r>
          </a:p>
          <a:p>
            <a:pPr lvl="1" indent="-12700"/>
            <a:r>
              <a:rPr lang="cs-CZ" dirty="0" smtClean="0"/>
              <a:t>i po jeho vložení do jiného obrazu (po dvojím kliknutí na Inteligentní objekt v paletě Vrstvy).</a:t>
            </a:r>
          </a:p>
          <a:p>
            <a:endParaRPr lang="cs-CZ" dirty="0" smtClean="0"/>
          </a:p>
          <a:p>
            <a:pPr indent="444500">
              <a:buFont typeface="Wingdings" pitchFamily="2" charset="2"/>
              <a:buChar char="q"/>
              <a:tabLst>
                <a:tab pos="444500" algn="l"/>
              </a:tabLst>
            </a:pPr>
            <a:r>
              <a:rPr lang="cs-CZ" dirty="0" smtClean="0"/>
              <a:t>Inteligentní objekty mohou také obsahovat různé efekty, které umožňují 	nedestruktivní aplikaci a lze je kdykoliv změnit případně i odstranit.</a:t>
            </a:r>
          </a:p>
        </p:txBody>
      </p:sp>
    </p:spTree>
    <p:extLst>
      <p:ext uri="{BB962C8B-B14F-4D97-AF65-F5344CB8AC3E}">
        <p14:creationId xmlns:p14="http://schemas.microsoft.com/office/powerpoint/2010/main" xmlns="" val="248395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653136"/>
            <a:ext cx="2664296" cy="1923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Obdélník 14"/>
          <p:cNvSpPr/>
          <p:nvPr/>
        </p:nvSpPr>
        <p:spPr>
          <a:xfrm>
            <a:off x="467544" y="2348880"/>
            <a:ext cx="655272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 indent="-457200" algn="ctr"/>
            <a:r>
              <a:rPr lang="cs-CZ" b="1" dirty="0" smtClean="0"/>
              <a:t>Úprava Inteligentního objektu </a:t>
            </a:r>
          </a:p>
          <a:p>
            <a:pPr lvl="1" indent="-457200" algn="ctr"/>
            <a:r>
              <a:rPr lang="cs-CZ" b="1" dirty="0" smtClean="0"/>
              <a:t>jako samostatného obrazu v novém okně</a:t>
            </a:r>
          </a:p>
          <a:p>
            <a:pPr lvl="1" indent="-457200" algn="ctr"/>
            <a:r>
              <a:rPr lang="cs-CZ" b="1" dirty="0" smtClean="0"/>
              <a:t>(po dvojím kliknutí na Inteligentní objekt v paletě Vrstvy).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1691680" y="5445224"/>
            <a:ext cx="453650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b="1" dirty="0" smtClean="0"/>
              <a:t>Nedestruktivní aplikace různých efektů </a:t>
            </a:r>
          </a:p>
          <a:p>
            <a:pPr algn="ctr"/>
            <a:r>
              <a:rPr lang="cs-CZ" b="1" dirty="0" smtClean="0"/>
              <a:t>na Inteligentním objektu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260648"/>
            <a:ext cx="4160967" cy="1621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644008" y="980728"/>
            <a:ext cx="2232248" cy="64633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Převod vrstvy na  Inteligentní objekt. </a:t>
            </a:r>
            <a:endParaRPr kumimoji="0" lang="cs-CZ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5736" y="3284984"/>
            <a:ext cx="3096344" cy="1611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Přímá spojovací šipka 12"/>
          <p:cNvCxnSpPr/>
          <p:nvPr/>
        </p:nvCxnSpPr>
        <p:spPr>
          <a:xfrm>
            <a:off x="1403648" y="3212976"/>
            <a:ext cx="1224136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9" name="Obdélník 28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VY_32_INOVACE_OVF21560_ŽIŽ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xmlns="" val="248395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VY_32_INOVACE_OVF21560_ŽIŽ</a:t>
            </a:r>
            <a:endParaRPr lang="cs-CZ" sz="1100" dirty="0"/>
          </a:p>
        </p:txBody>
      </p:sp>
      <p:sp>
        <p:nvSpPr>
          <p:cNvPr id="11" name="Obdélník 10"/>
          <p:cNvSpPr/>
          <p:nvPr/>
        </p:nvSpPr>
        <p:spPr>
          <a:xfrm>
            <a:off x="251520" y="188640"/>
            <a:ext cx="856895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400" dirty="0" smtClean="0"/>
          </a:p>
          <a:p>
            <a:r>
              <a:rPr lang="cs-CZ" sz="1400" b="1" dirty="0" smtClean="0"/>
              <a:t>Použitá literatura:</a:t>
            </a:r>
          </a:p>
          <a:p>
            <a:endParaRPr lang="cs-CZ" sz="1400" dirty="0" smtClean="0"/>
          </a:p>
          <a:p>
            <a:r>
              <a:rPr lang="cs-CZ" sz="1400" dirty="0" smtClean="0"/>
              <a:t>1.	</a:t>
            </a:r>
            <a:r>
              <a:rPr lang="cs-CZ" sz="1400" dirty="0" err="1" smtClean="0"/>
              <a:t>Eismann</a:t>
            </a:r>
            <a:r>
              <a:rPr lang="cs-CZ" sz="1400" dirty="0" smtClean="0"/>
              <a:t>, </a:t>
            </a:r>
            <a:r>
              <a:rPr lang="cs-CZ" sz="1400" dirty="0" err="1" smtClean="0"/>
              <a:t>Katrin</a:t>
            </a:r>
            <a:r>
              <a:rPr lang="cs-CZ" sz="1400" dirty="0" smtClean="0"/>
              <a:t>: </a:t>
            </a:r>
            <a:r>
              <a:rPr lang="cs-CZ" sz="1400" dirty="0" err="1" smtClean="0"/>
              <a:t>Photoshop</a:t>
            </a:r>
            <a:r>
              <a:rPr lang="cs-CZ" sz="1400" dirty="0" smtClean="0"/>
              <a:t> – retuš a restaurování fotografie, </a:t>
            </a:r>
            <a:r>
              <a:rPr lang="cs-CZ" sz="1400" dirty="0" err="1" smtClean="0"/>
              <a:t>Zoner</a:t>
            </a:r>
            <a:r>
              <a:rPr lang="cs-CZ" sz="1400" dirty="0" smtClean="0"/>
              <a:t> </a:t>
            </a:r>
            <a:r>
              <a:rPr lang="cs-CZ" sz="1400" dirty="0" err="1" smtClean="0"/>
              <a:t>Press</a:t>
            </a:r>
            <a:r>
              <a:rPr lang="cs-CZ" sz="1400" dirty="0" smtClean="0"/>
              <a:t>, Brno 2008.</a:t>
            </a:r>
          </a:p>
          <a:p>
            <a:r>
              <a:rPr lang="cs-CZ" sz="1400" dirty="0" smtClean="0"/>
              <a:t>2.	</a:t>
            </a:r>
            <a:r>
              <a:rPr lang="cs-CZ" sz="1400" dirty="0" smtClean="0"/>
              <a:t>Adobe </a:t>
            </a:r>
            <a:r>
              <a:rPr lang="cs-CZ" sz="1400" dirty="0" err="1" smtClean="0"/>
              <a:t>Creative</a:t>
            </a:r>
            <a:r>
              <a:rPr lang="cs-CZ" sz="1400" dirty="0" smtClean="0"/>
              <a:t> Team: Adobe </a:t>
            </a:r>
            <a:r>
              <a:rPr lang="cs-CZ" sz="1400" dirty="0" err="1" smtClean="0"/>
              <a:t>Photoshop</a:t>
            </a:r>
            <a:r>
              <a:rPr lang="cs-CZ" sz="1400" dirty="0" smtClean="0"/>
              <a:t> CS5 - Oficiální výukový kurz, </a:t>
            </a:r>
            <a:r>
              <a:rPr lang="cs-CZ" sz="1400" dirty="0" err="1" smtClean="0"/>
              <a:t>Computer</a:t>
            </a:r>
            <a:r>
              <a:rPr lang="cs-CZ" sz="1400" dirty="0" smtClean="0"/>
              <a:t> </a:t>
            </a:r>
            <a:r>
              <a:rPr lang="cs-CZ" sz="1400" dirty="0" err="1" smtClean="0"/>
              <a:t>Press</a:t>
            </a:r>
            <a:r>
              <a:rPr lang="cs-CZ" sz="1400" dirty="0" smtClean="0"/>
              <a:t>, 2010.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xmlns="" val="248395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VY_32_INOVACE_OVF21560_ŽIŽ</a:t>
            </a:r>
            <a:endParaRPr lang="cs-CZ" sz="1100" dirty="0"/>
          </a:p>
        </p:txBody>
      </p:sp>
      <p:sp>
        <p:nvSpPr>
          <p:cNvPr id="2" name="Obdélník 1"/>
          <p:cNvSpPr/>
          <p:nvPr/>
        </p:nvSpPr>
        <p:spPr>
          <a:xfrm>
            <a:off x="3788773" y="237094"/>
            <a:ext cx="1566454" cy="55399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000" b="1" dirty="0" smtClean="0"/>
              <a:t>VRSTVY</a:t>
            </a:r>
            <a:endParaRPr lang="cs-CZ" sz="3000" b="1" dirty="0"/>
          </a:p>
        </p:txBody>
      </p:sp>
      <p:sp>
        <p:nvSpPr>
          <p:cNvPr id="4" name="Obdélník 3"/>
          <p:cNvSpPr/>
          <p:nvPr/>
        </p:nvSpPr>
        <p:spPr>
          <a:xfrm>
            <a:off x="539552" y="980728"/>
            <a:ext cx="6768752" cy="8925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cs-CZ" sz="1600" b="1" dirty="0"/>
              <a:t>Vrstvy jsou tou nejdůležitější vlastností </a:t>
            </a:r>
            <a:r>
              <a:rPr lang="cs-CZ" sz="1600" b="1" dirty="0" err="1"/>
              <a:t>Photoshopu</a:t>
            </a:r>
            <a:r>
              <a:rPr lang="cs-CZ" sz="1600" b="1" dirty="0"/>
              <a:t>. </a:t>
            </a:r>
            <a:endParaRPr lang="cs-CZ" sz="1600" b="1" dirty="0" smtClean="0"/>
          </a:p>
          <a:p>
            <a:pPr marL="285750" lvl="0" indent="-285750">
              <a:buFont typeface="Wingdings" pitchFamily="2" charset="2"/>
              <a:buChar char="q"/>
            </a:pPr>
            <a:r>
              <a:rPr lang="cs-CZ" sz="1600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Ve </a:t>
            </a:r>
            <a:r>
              <a:rPr lang="cs-CZ" sz="1600" dirty="0" err="1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Photoshopu</a:t>
            </a:r>
            <a:r>
              <a:rPr lang="cs-CZ" sz="1600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 můžete vytvořit až 8 tisíc vrstev .</a:t>
            </a:r>
            <a:endParaRPr lang="cs-CZ" sz="1600" b="1" dirty="0"/>
          </a:p>
          <a:p>
            <a:pPr marL="285750" indent="-285750">
              <a:buFont typeface="Wingdings" pitchFamily="2" charset="2"/>
              <a:buChar char="q"/>
            </a:pPr>
            <a:r>
              <a:rPr lang="cs-CZ" sz="1600" dirty="0"/>
              <a:t>Je důležité osvojit si práci s celkem </a:t>
            </a:r>
            <a:r>
              <a:rPr lang="cs-CZ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devíti</a:t>
            </a:r>
            <a:r>
              <a:rPr lang="cs-CZ" sz="1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cs-CZ" sz="1600" dirty="0" smtClean="0"/>
              <a:t>různými </a:t>
            </a:r>
            <a:r>
              <a:rPr lang="cs-CZ" sz="1600" dirty="0"/>
              <a:t>typy vrstev: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39552" y="2564904"/>
            <a:ext cx="8136904" cy="403187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cs-CZ" sz="1600" dirty="0"/>
              <a:t>Před započetím práce ji </a:t>
            </a:r>
            <a:r>
              <a:rPr lang="cs-CZ" sz="1600" dirty="0" err="1"/>
              <a:t>zduplikujeme</a:t>
            </a:r>
            <a:r>
              <a:rPr lang="cs-CZ" sz="1600" dirty="0"/>
              <a:t>:</a:t>
            </a:r>
          </a:p>
          <a:p>
            <a:endParaRPr lang="cs-CZ" sz="1600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cs-CZ" sz="1600" dirty="0" smtClean="0"/>
              <a:t>Obsahuje původní data.</a:t>
            </a:r>
          </a:p>
          <a:p>
            <a:pPr marL="285750" indent="-285750">
              <a:buFont typeface="Wingdings" pitchFamily="2" charset="2"/>
              <a:buChar char="q"/>
            </a:pPr>
            <a:endParaRPr lang="cs-CZ" sz="1600" dirty="0"/>
          </a:p>
          <a:p>
            <a:pPr marL="285750" indent="-285750">
              <a:buFont typeface="Wingdings" pitchFamily="2" charset="2"/>
              <a:buChar char="q"/>
            </a:pPr>
            <a:r>
              <a:rPr lang="cs-CZ" sz="1600" dirty="0" smtClean="0"/>
              <a:t>Obdoba negativu v analogové fotografii.</a:t>
            </a:r>
          </a:p>
          <a:p>
            <a:r>
              <a:rPr lang="cs-CZ" sz="1600" dirty="0" smtClean="0"/>
              <a:t>Zacházíme s ní </a:t>
            </a:r>
            <a:r>
              <a:rPr lang="cs-CZ" sz="1600" dirty="0"/>
              <a:t>stejně jako s originálem filmu</a:t>
            </a:r>
            <a:r>
              <a:rPr lang="cs-CZ" sz="1600" dirty="0" smtClean="0"/>
              <a:t>.</a:t>
            </a:r>
          </a:p>
          <a:p>
            <a:r>
              <a:rPr lang="cs-CZ" sz="1600" dirty="0" smtClean="0"/>
              <a:t> </a:t>
            </a:r>
            <a:endParaRPr lang="cs-CZ" sz="1600" dirty="0"/>
          </a:p>
          <a:p>
            <a:pPr marL="285750" indent="-285750">
              <a:buFont typeface="Wingdings" pitchFamily="2" charset="2"/>
              <a:buChar char="q"/>
            </a:pPr>
            <a:r>
              <a:rPr lang="cs-CZ" sz="1600" dirty="0"/>
              <a:t>Nikdy neretušujte přímo na </a:t>
            </a:r>
            <a:r>
              <a:rPr lang="cs-CZ" sz="1600" dirty="0" smtClean="0"/>
              <a:t>této vrstvě!</a:t>
            </a:r>
          </a:p>
          <a:p>
            <a:endParaRPr lang="cs-CZ" sz="1600" dirty="0"/>
          </a:p>
          <a:p>
            <a:pPr marL="285750" indent="-285750">
              <a:buFont typeface="Wingdings" pitchFamily="2" charset="2"/>
              <a:buChar char="q"/>
            </a:pPr>
            <a:r>
              <a:rPr lang="cs-CZ" sz="1600" dirty="0" smtClean="0"/>
              <a:t>Vždy ji ponecháváme v původním stavu.</a:t>
            </a:r>
          </a:p>
          <a:p>
            <a:pPr marL="285750" indent="-285750">
              <a:buFont typeface="Wingdings" pitchFamily="2" charset="2"/>
              <a:buChar char="q"/>
            </a:pPr>
            <a:endParaRPr lang="cs-CZ" sz="1600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cs-CZ" sz="1600" dirty="0" smtClean="0"/>
              <a:t>Vrstva </a:t>
            </a:r>
            <a:r>
              <a:rPr lang="cs-CZ" sz="1600" dirty="0"/>
              <a:t>pozadí </a:t>
            </a:r>
            <a:r>
              <a:rPr lang="cs-CZ" sz="1600" dirty="0" smtClean="0"/>
              <a:t>slouží ke srovnání stavu „před“ </a:t>
            </a:r>
            <a:r>
              <a:rPr lang="cs-CZ" sz="1600" dirty="0"/>
              <a:t>a </a:t>
            </a:r>
            <a:r>
              <a:rPr lang="cs-CZ" sz="1600" dirty="0" smtClean="0"/>
              <a:t>„po“.</a:t>
            </a:r>
          </a:p>
          <a:p>
            <a:pPr marL="285750" indent="-285750">
              <a:buFont typeface="Wingdings" pitchFamily="2" charset="2"/>
              <a:buChar char="q"/>
            </a:pPr>
            <a:endParaRPr lang="cs-CZ" sz="1600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cs-CZ" sz="1600" dirty="0" smtClean="0"/>
              <a:t>Nedotýkejte </a:t>
            </a:r>
            <a:r>
              <a:rPr lang="cs-CZ" sz="1600" dirty="0"/>
              <a:t>se </a:t>
            </a:r>
            <a:r>
              <a:rPr lang="cs-CZ" sz="1600" dirty="0" smtClean="0"/>
              <a:t>jí!</a:t>
            </a:r>
          </a:p>
          <a:p>
            <a:endParaRPr lang="cs-CZ" sz="1600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cs-CZ" sz="1600" dirty="0"/>
              <a:t>Než podniknete </a:t>
            </a:r>
            <a:r>
              <a:rPr lang="cs-CZ" sz="1600" dirty="0" smtClean="0"/>
              <a:t>jakékoliv zásahy do originálního souboru </a:t>
            </a:r>
            <a:r>
              <a:rPr lang="cs-CZ" sz="1600" b="1" dirty="0" smtClean="0"/>
              <a:t>ZÁLOHUJTE JEJ !</a:t>
            </a:r>
            <a:endParaRPr lang="cs-CZ" sz="1600" b="1" dirty="0"/>
          </a:p>
        </p:txBody>
      </p:sp>
      <p:sp>
        <p:nvSpPr>
          <p:cNvPr id="10" name="Obdélník 9"/>
          <p:cNvSpPr/>
          <p:nvPr/>
        </p:nvSpPr>
        <p:spPr>
          <a:xfrm>
            <a:off x="539552" y="1988840"/>
            <a:ext cx="2088232" cy="4770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cs-CZ" sz="25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539552" y="2042701"/>
            <a:ext cx="21918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1. Vrstva </a:t>
            </a:r>
            <a:r>
              <a:rPr lang="cs-CZ" sz="2000" b="1" dirty="0">
                <a:solidFill>
                  <a:srgbClr val="FF0000"/>
                </a:solidFill>
              </a:rPr>
              <a:t>pozadí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35013" y="2564904"/>
            <a:ext cx="3141443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Obdélník 13"/>
          <p:cNvSpPr/>
          <p:nvPr/>
        </p:nvSpPr>
        <p:spPr>
          <a:xfrm>
            <a:off x="4438667" y="2540974"/>
            <a:ext cx="1083951" cy="40011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cs-CZ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CTRL+J</a:t>
            </a:r>
            <a:endParaRPr lang="cs-CZ" sz="2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3682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VY_32_INOVACE_OVF21560_ŽIŽ</a:t>
            </a:r>
            <a:endParaRPr lang="cs-CZ" sz="11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95536" y="1052736"/>
            <a:ext cx="8136904" cy="35394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cs-CZ" sz="1600" b="1" dirty="0" smtClean="0"/>
              <a:t>Vytvoření duplicitní vrstvy:</a:t>
            </a:r>
          </a:p>
          <a:p>
            <a:endParaRPr lang="cs-CZ" sz="1600" dirty="0"/>
          </a:p>
          <a:p>
            <a:pPr marL="285750" indent="-285750">
              <a:buFont typeface="Wingdings" pitchFamily="2" charset="2"/>
              <a:buChar char="Ø"/>
            </a:pPr>
            <a:r>
              <a:rPr lang="cs-CZ" sz="1600" dirty="0" smtClean="0"/>
              <a:t>přetáhnete </a:t>
            </a:r>
            <a:r>
              <a:rPr lang="cs-CZ" sz="1600" dirty="0"/>
              <a:t>původní vrstvu </a:t>
            </a:r>
            <a:endParaRPr lang="cs-CZ" sz="1600" dirty="0" smtClean="0"/>
          </a:p>
          <a:p>
            <a:r>
              <a:rPr lang="cs-CZ" sz="1600" dirty="0" smtClean="0"/>
              <a:t>na </a:t>
            </a:r>
            <a:r>
              <a:rPr lang="cs-CZ" sz="1600" dirty="0"/>
              <a:t>ikonu Vytvořit novou </a:t>
            </a:r>
            <a:r>
              <a:rPr lang="cs-CZ" sz="1600" dirty="0" smtClean="0"/>
              <a:t>vrstvu:</a:t>
            </a:r>
          </a:p>
          <a:p>
            <a:r>
              <a:rPr lang="cs-CZ" sz="1600" dirty="0" smtClean="0"/>
              <a:t>nebo použijeme klávesovou zkratku: </a:t>
            </a:r>
          </a:p>
          <a:p>
            <a:endParaRPr lang="cs-CZ" sz="1600" dirty="0"/>
          </a:p>
          <a:p>
            <a:endParaRPr lang="cs-CZ" sz="1600" dirty="0" smtClean="0"/>
          </a:p>
          <a:p>
            <a:endParaRPr lang="cs-CZ" sz="1600" dirty="0"/>
          </a:p>
          <a:p>
            <a:pPr marL="285750" indent="-285750">
              <a:buFont typeface="Wingdings" pitchFamily="2" charset="2"/>
              <a:buChar char="q"/>
            </a:pPr>
            <a:r>
              <a:rPr lang="cs-CZ" sz="1600" dirty="0" smtClean="0"/>
              <a:t>Jedná se o přesnou kopii pozadí,</a:t>
            </a:r>
          </a:p>
          <a:p>
            <a:r>
              <a:rPr lang="cs-CZ" sz="1600" dirty="0"/>
              <a:t>na které </a:t>
            </a:r>
            <a:r>
              <a:rPr lang="cs-CZ" sz="1600" dirty="0" smtClean="0"/>
              <a:t>můžeme </a:t>
            </a:r>
            <a:r>
              <a:rPr lang="cs-CZ" sz="1600" dirty="0"/>
              <a:t>pracovat </a:t>
            </a:r>
            <a:r>
              <a:rPr lang="cs-CZ" sz="1600" dirty="0" smtClean="0"/>
              <a:t>bez </a:t>
            </a:r>
            <a:r>
              <a:rPr lang="cs-CZ" sz="1600" dirty="0"/>
              <a:t>vlivu </a:t>
            </a:r>
            <a:endParaRPr lang="cs-CZ" sz="1600" dirty="0" smtClean="0"/>
          </a:p>
          <a:p>
            <a:r>
              <a:rPr lang="cs-CZ" sz="1600" dirty="0" smtClean="0"/>
              <a:t>na </a:t>
            </a:r>
            <a:r>
              <a:rPr lang="cs-CZ" sz="1600" dirty="0"/>
              <a:t>originální data. </a:t>
            </a:r>
          </a:p>
          <a:p>
            <a:pPr marL="285750" indent="-285750">
              <a:buFont typeface="Wingdings" pitchFamily="2" charset="2"/>
              <a:buChar char="q"/>
            </a:pPr>
            <a:endParaRPr lang="cs-CZ" sz="1600" dirty="0" smtClean="0"/>
          </a:p>
          <a:p>
            <a:pPr marL="285750" indent="-285750">
              <a:buFont typeface="Wingdings" pitchFamily="2" charset="2"/>
              <a:buChar char="q"/>
            </a:pPr>
            <a:endParaRPr lang="cs-CZ" sz="1600" dirty="0"/>
          </a:p>
          <a:p>
            <a:pPr marL="285750" indent="-285750">
              <a:buFont typeface="Wingdings" pitchFamily="2" charset="2"/>
              <a:buChar char="q"/>
            </a:pPr>
            <a:endParaRPr lang="cs-CZ" sz="1600" dirty="0" smtClean="0"/>
          </a:p>
        </p:txBody>
      </p:sp>
      <p:sp>
        <p:nvSpPr>
          <p:cNvPr id="14" name="Obdélník 13"/>
          <p:cNvSpPr/>
          <p:nvPr/>
        </p:nvSpPr>
        <p:spPr>
          <a:xfrm>
            <a:off x="395536" y="476672"/>
            <a:ext cx="2448272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2. Duplicitní vrstva 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3848089" y="1988840"/>
            <a:ext cx="1083951" cy="40011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cs-CZ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CTRL+J</a:t>
            </a:r>
            <a:endParaRPr lang="cs-CZ" sz="2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33548" y="2388950"/>
            <a:ext cx="3345192" cy="2077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359818"/>
            <a:ext cx="3009900" cy="67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99470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VY_32_INOVACE_OVF21560_ŽIŽ</a:t>
            </a:r>
            <a:endParaRPr lang="cs-CZ" sz="11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95536" y="1052736"/>
            <a:ext cx="8136904" cy="5509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cs-CZ" sz="1600" dirty="0" smtClean="0"/>
              <a:t>Vytváříme jí, když potřebujeme pro práci jen část vrstvy.</a:t>
            </a:r>
          </a:p>
          <a:p>
            <a:pPr marL="285750" indent="-285750">
              <a:buFont typeface="Wingdings" pitchFamily="2" charset="2"/>
              <a:buChar char="q"/>
            </a:pPr>
            <a:endParaRPr lang="cs-CZ" sz="1600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cs-CZ" sz="1600" dirty="0" smtClean="0"/>
              <a:t>Provedeme výběr části obrázku, </a:t>
            </a:r>
          </a:p>
          <a:p>
            <a:r>
              <a:rPr lang="cs-CZ" sz="1600" dirty="0" smtClean="0"/>
              <a:t>který chceme použít a zvolíme </a:t>
            </a:r>
          </a:p>
          <a:p>
            <a:r>
              <a:rPr lang="cs-CZ" sz="1600" dirty="0" smtClean="0"/>
              <a:t>Za použití pravého tlačítka</a:t>
            </a:r>
          </a:p>
          <a:p>
            <a:r>
              <a:rPr lang="cs-CZ" sz="1600" b="1" dirty="0" smtClean="0"/>
              <a:t>Vrstva kopírováním</a:t>
            </a:r>
          </a:p>
          <a:p>
            <a:r>
              <a:rPr lang="cs-CZ" sz="1600" dirty="0"/>
              <a:t>nebo </a:t>
            </a:r>
            <a:r>
              <a:rPr lang="cs-CZ" sz="1600" dirty="0" smtClean="0"/>
              <a:t>stiskneme: </a:t>
            </a:r>
            <a:endParaRPr lang="cs-CZ" sz="1600" dirty="0"/>
          </a:p>
          <a:p>
            <a:endParaRPr lang="cs-CZ" sz="1600" dirty="0"/>
          </a:p>
          <a:p>
            <a:endParaRPr lang="cs-CZ" sz="1600" dirty="0" smtClean="0"/>
          </a:p>
          <a:p>
            <a:endParaRPr lang="cs-CZ" sz="1600" dirty="0"/>
          </a:p>
          <a:p>
            <a:endParaRPr lang="cs-CZ" sz="1600" dirty="0" smtClean="0"/>
          </a:p>
          <a:p>
            <a:endParaRPr lang="cs-CZ" sz="1600" dirty="0"/>
          </a:p>
          <a:p>
            <a:endParaRPr lang="cs-CZ" sz="1600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cs-CZ" sz="1600" dirty="0" err="1" smtClean="0"/>
              <a:t>Photoshop</a:t>
            </a:r>
            <a:r>
              <a:rPr lang="cs-CZ" sz="1600" dirty="0" smtClean="0"/>
              <a:t> </a:t>
            </a:r>
            <a:r>
              <a:rPr lang="cs-CZ" sz="1600" dirty="0"/>
              <a:t>zkopíruje a vloží výběr </a:t>
            </a:r>
            <a:endParaRPr lang="cs-CZ" sz="1600" dirty="0" smtClean="0"/>
          </a:p>
          <a:p>
            <a:r>
              <a:rPr lang="cs-CZ" sz="1600" dirty="0" smtClean="0"/>
              <a:t>do </a:t>
            </a:r>
            <a:r>
              <a:rPr lang="cs-CZ" sz="1600" dirty="0"/>
              <a:t>nové vrstvy </a:t>
            </a:r>
            <a:r>
              <a:rPr lang="cs-CZ" sz="1600" dirty="0" smtClean="0"/>
              <a:t>při zachování </a:t>
            </a:r>
            <a:r>
              <a:rPr lang="cs-CZ" sz="1600" dirty="0"/>
              <a:t>umístění </a:t>
            </a:r>
            <a:endParaRPr lang="cs-CZ" sz="1600" dirty="0" smtClean="0"/>
          </a:p>
          <a:p>
            <a:r>
              <a:rPr lang="cs-CZ" sz="1600" dirty="0" smtClean="0"/>
              <a:t>původních dat </a:t>
            </a:r>
            <a:r>
              <a:rPr lang="cs-CZ" sz="1600" dirty="0"/>
              <a:t>na nové </a:t>
            </a:r>
            <a:r>
              <a:rPr lang="cs-CZ" sz="1600" dirty="0" smtClean="0"/>
              <a:t>vrstvě.</a:t>
            </a:r>
          </a:p>
          <a:p>
            <a:pPr marL="285750" indent="-285750">
              <a:buFont typeface="Wingdings" pitchFamily="2" charset="2"/>
              <a:buChar char="q"/>
            </a:pPr>
            <a:endParaRPr lang="cs-CZ" sz="1600" dirty="0"/>
          </a:p>
          <a:p>
            <a:pPr marL="285750" indent="-285750">
              <a:buFont typeface="Wingdings" pitchFamily="2" charset="2"/>
              <a:buChar char="q"/>
            </a:pPr>
            <a:endParaRPr lang="cs-CZ" sz="1600" dirty="0" smtClean="0"/>
          </a:p>
          <a:p>
            <a:pPr marL="285750" indent="-285750">
              <a:buFont typeface="Wingdings" pitchFamily="2" charset="2"/>
              <a:buChar char="q"/>
            </a:pPr>
            <a:endParaRPr lang="cs-CZ" sz="1600" dirty="0"/>
          </a:p>
          <a:p>
            <a:pPr marL="285750" indent="-285750">
              <a:buFont typeface="Wingdings" pitchFamily="2" charset="2"/>
              <a:buChar char="q"/>
            </a:pPr>
            <a:endParaRPr lang="cs-CZ" sz="1600" dirty="0" smtClean="0"/>
          </a:p>
          <a:p>
            <a:pPr marL="285750" indent="-285750">
              <a:buFont typeface="Wingdings" pitchFamily="2" charset="2"/>
              <a:buChar char="q"/>
            </a:pPr>
            <a:endParaRPr lang="cs-CZ" sz="1600" dirty="0"/>
          </a:p>
          <a:p>
            <a:pPr marL="285750" indent="-285750">
              <a:buFont typeface="Wingdings" pitchFamily="2" charset="2"/>
              <a:buChar char="q"/>
            </a:pPr>
            <a:endParaRPr lang="cs-CZ" sz="1600" dirty="0" smtClean="0"/>
          </a:p>
        </p:txBody>
      </p:sp>
      <p:sp>
        <p:nvSpPr>
          <p:cNvPr id="12" name="Obdélník 11"/>
          <p:cNvSpPr/>
          <p:nvPr/>
        </p:nvSpPr>
        <p:spPr>
          <a:xfrm>
            <a:off x="395536" y="476672"/>
            <a:ext cx="2747868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3. </a:t>
            </a:r>
            <a:r>
              <a:rPr lang="cs-CZ" sz="2000" b="1" dirty="0">
                <a:solidFill>
                  <a:srgbClr val="FF0000"/>
                </a:solidFill>
              </a:rPr>
              <a:t>Kopírovaná </a:t>
            </a:r>
            <a:r>
              <a:rPr lang="cs-CZ" sz="2000" b="1" dirty="0" smtClean="0">
                <a:solidFill>
                  <a:srgbClr val="FF0000"/>
                </a:solidFill>
              </a:rPr>
              <a:t>vrstva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2339752" y="2445271"/>
            <a:ext cx="1083951" cy="40011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cs-CZ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CTRL+J</a:t>
            </a:r>
            <a:endParaRPr lang="cs-CZ" sz="2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666293"/>
            <a:ext cx="2519040" cy="2363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20840" y="4133284"/>
            <a:ext cx="3911600" cy="241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83682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VY_32_INOVACE_OVF21560_ŽIŽ</a:t>
            </a:r>
            <a:endParaRPr lang="cs-CZ" sz="1100" dirty="0"/>
          </a:p>
        </p:txBody>
      </p:sp>
      <p:sp>
        <p:nvSpPr>
          <p:cNvPr id="12" name="Obdélník 11"/>
          <p:cNvSpPr/>
          <p:nvPr/>
        </p:nvSpPr>
        <p:spPr>
          <a:xfrm>
            <a:off x="395536" y="476672"/>
            <a:ext cx="1994649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4. </a:t>
            </a:r>
            <a:r>
              <a:rPr lang="cs-CZ" sz="2000" b="1" dirty="0">
                <a:solidFill>
                  <a:srgbClr val="FF0000"/>
                </a:solidFill>
              </a:rPr>
              <a:t>Vrstvy úprav</a:t>
            </a:r>
          </a:p>
        </p:txBody>
      </p:sp>
      <p:sp>
        <p:nvSpPr>
          <p:cNvPr id="2" name="Obdélník 1"/>
          <p:cNvSpPr/>
          <p:nvPr/>
        </p:nvSpPr>
        <p:spPr>
          <a:xfrm>
            <a:off x="395536" y="980728"/>
            <a:ext cx="8352928" cy="53553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cs-CZ" dirty="0"/>
              <a:t>U</a:t>
            </a:r>
            <a:r>
              <a:rPr lang="cs-CZ" dirty="0" smtClean="0"/>
              <a:t>možňují </a:t>
            </a:r>
            <a:r>
              <a:rPr lang="cs-CZ" dirty="0"/>
              <a:t>provádět celkové a výběrové </a:t>
            </a:r>
            <a:r>
              <a:rPr lang="cs-CZ" dirty="0" smtClean="0"/>
              <a:t>úpravy.</a:t>
            </a:r>
          </a:p>
          <a:p>
            <a:pPr marL="285750" indent="-285750">
              <a:buFont typeface="Wingdings" pitchFamily="2" charset="2"/>
              <a:buChar char="q"/>
            </a:pPr>
            <a:endParaRPr lang="cs-CZ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cs-CZ" dirty="0" smtClean="0"/>
              <a:t>Vhodné pro </a:t>
            </a:r>
            <a:r>
              <a:rPr lang="cs-CZ" dirty="0"/>
              <a:t>zdokonalování </a:t>
            </a:r>
            <a:r>
              <a:rPr lang="cs-CZ" dirty="0" smtClean="0"/>
              <a:t>obrázků a pro aplikování kreativních </a:t>
            </a:r>
            <a:r>
              <a:rPr lang="cs-CZ" dirty="0"/>
              <a:t>efektů</a:t>
            </a:r>
            <a:r>
              <a:rPr lang="cs-CZ" dirty="0" smtClean="0"/>
              <a:t>.</a:t>
            </a:r>
          </a:p>
          <a:p>
            <a:pPr marL="285750" indent="-285750">
              <a:buFont typeface="Wingdings" pitchFamily="2" charset="2"/>
              <a:buChar char="q"/>
            </a:pPr>
            <a:endParaRPr lang="cs-CZ" dirty="0"/>
          </a:p>
          <a:p>
            <a:pPr marL="285750" indent="-285750">
              <a:buFont typeface="Wingdings" pitchFamily="2" charset="2"/>
              <a:buChar char="q"/>
            </a:pPr>
            <a:endParaRPr lang="cs-CZ" dirty="0" smtClean="0"/>
          </a:p>
          <a:p>
            <a:pPr marL="285750" indent="-285750">
              <a:buFont typeface="Wingdings" pitchFamily="2" charset="2"/>
              <a:buChar char="q"/>
            </a:pPr>
            <a:endParaRPr lang="cs-CZ" dirty="0"/>
          </a:p>
          <a:p>
            <a:pPr marL="285750" indent="-285750">
              <a:buFont typeface="Wingdings" pitchFamily="2" charset="2"/>
              <a:buChar char="q"/>
            </a:pPr>
            <a:endParaRPr lang="cs-CZ" dirty="0" smtClean="0"/>
          </a:p>
          <a:p>
            <a:pPr marL="285750" indent="-285750">
              <a:buFont typeface="Wingdings" pitchFamily="2" charset="2"/>
              <a:buChar char="q"/>
            </a:pPr>
            <a:endParaRPr lang="cs-CZ" dirty="0"/>
          </a:p>
          <a:p>
            <a:pPr marL="285750" indent="-285750">
              <a:buFont typeface="Wingdings" pitchFamily="2" charset="2"/>
              <a:buChar char="q"/>
            </a:pPr>
            <a:endParaRPr lang="cs-CZ" dirty="0" smtClean="0"/>
          </a:p>
          <a:p>
            <a:pPr marL="285750" indent="-285750">
              <a:buFont typeface="Wingdings" pitchFamily="2" charset="2"/>
              <a:buChar char="q"/>
            </a:pPr>
            <a:endParaRPr lang="cs-CZ" dirty="0"/>
          </a:p>
          <a:p>
            <a:pPr marL="285750" indent="-285750">
              <a:buFont typeface="Wingdings" pitchFamily="2" charset="2"/>
              <a:buChar char="q"/>
            </a:pPr>
            <a:endParaRPr lang="cs-CZ" dirty="0" smtClean="0"/>
          </a:p>
          <a:p>
            <a:pPr marL="285750" indent="-285750">
              <a:buFont typeface="Wingdings" pitchFamily="2" charset="2"/>
              <a:buChar char="q"/>
            </a:pPr>
            <a:endParaRPr lang="cs-CZ" dirty="0"/>
          </a:p>
          <a:p>
            <a:pPr marL="285750" indent="-285750">
              <a:buFont typeface="Wingdings" pitchFamily="2" charset="2"/>
              <a:buChar char="q"/>
            </a:pPr>
            <a:endParaRPr lang="cs-CZ" dirty="0" smtClean="0"/>
          </a:p>
          <a:p>
            <a:pPr marL="285750" indent="-285750">
              <a:buFont typeface="Wingdings" pitchFamily="2" charset="2"/>
              <a:buChar char="q"/>
            </a:pPr>
            <a:endParaRPr lang="cs-CZ" dirty="0"/>
          </a:p>
          <a:p>
            <a:pPr marL="285750" indent="-285750">
              <a:buFont typeface="Wingdings" pitchFamily="2" charset="2"/>
              <a:buChar char="q"/>
            </a:pPr>
            <a:endParaRPr lang="cs-CZ" dirty="0" smtClean="0"/>
          </a:p>
          <a:p>
            <a:pPr marL="285750" indent="-285750">
              <a:buFont typeface="Wingdings" pitchFamily="2" charset="2"/>
              <a:buChar char="q"/>
            </a:pPr>
            <a:endParaRPr lang="cs-CZ" dirty="0"/>
          </a:p>
          <a:p>
            <a:pPr marL="285750" indent="-285750">
              <a:buFont typeface="Wingdings" pitchFamily="2" charset="2"/>
              <a:buChar char="q"/>
            </a:pPr>
            <a:endParaRPr lang="cs-CZ" dirty="0" smtClean="0"/>
          </a:p>
          <a:p>
            <a:pPr marL="285750" indent="-285750">
              <a:buFont typeface="Wingdings" pitchFamily="2" charset="2"/>
              <a:buChar char="q"/>
            </a:pPr>
            <a:endParaRPr lang="cs-CZ" dirty="0"/>
          </a:p>
          <a:p>
            <a:pPr marL="285750" indent="-285750">
              <a:buFont typeface="Wingdings" pitchFamily="2" charset="2"/>
              <a:buChar char="q"/>
            </a:pP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132856"/>
            <a:ext cx="3797421" cy="3915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4886" y="2157413"/>
            <a:ext cx="3911600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Přímá spojnice se šipkou 3"/>
          <p:cNvCxnSpPr/>
          <p:nvPr/>
        </p:nvCxnSpPr>
        <p:spPr>
          <a:xfrm>
            <a:off x="3347864" y="4557713"/>
            <a:ext cx="3458280" cy="11035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04528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VY_32_INOVACE_OVF21560_ŽIŽ</a:t>
            </a:r>
            <a:endParaRPr lang="cs-CZ" sz="1100" dirty="0"/>
          </a:p>
        </p:txBody>
      </p:sp>
      <p:sp>
        <p:nvSpPr>
          <p:cNvPr id="12" name="Obdélník 11"/>
          <p:cNvSpPr/>
          <p:nvPr/>
        </p:nvSpPr>
        <p:spPr>
          <a:xfrm>
            <a:off x="395536" y="476672"/>
            <a:ext cx="2289409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5. Prázdné vrstvy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92726" y="1124744"/>
            <a:ext cx="8355738" cy="369331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cs-CZ" dirty="0" smtClean="0"/>
              <a:t>Prázdná </a:t>
            </a:r>
            <a:r>
              <a:rPr lang="cs-CZ" dirty="0"/>
              <a:t>vrstva </a:t>
            </a:r>
            <a:r>
              <a:rPr lang="cs-CZ" dirty="0" smtClean="0"/>
              <a:t>je představována </a:t>
            </a:r>
            <a:r>
              <a:rPr lang="cs-CZ" dirty="0"/>
              <a:t>vzorem </a:t>
            </a:r>
            <a:r>
              <a:rPr lang="cs-CZ" dirty="0" smtClean="0"/>
              <a:t>mřížky. </a:t>
            </a:r>
          </a:p>
          <a:p>
            <a:pPr marL="285750" indent="-285750">
              <a:buFont typeface="Wingdings" pitchFamily="2" charset="2"/>
              <a:buChar char="q"/>
            </a:pPr>
            <a:endParaRPr lang="cs-CZ" dirty="0"/>
          </a:p>
          <a:p>
            <a:pPr marL="285750" indent="-285750">
              <a:buFont typeface="Wingdings" pitchFamily="2" charset="2"/>
              <a:buChar char="q"/>
            </a:pPr>
            <a:endParaRPr lang="cs-CZ" dirty="0" smtClean="0"/>
          </a:p>
          <a:p>
            <a:pPr marL="285750" indent="-285750">
              <a:buFont typeface="Wingdings" pitchFamily="2" charset="2"/>
              <a:buChar char="q"/>
            </a:pPr>
            <a:endParaRPr lang="cs-CZ" dirty="0"/>
          </a:p>
          <a:p>
            <a:pPr marL="285750" indent="-285750">
              <a:buFont typeface="Wingdings" pitchFamily="2" charset="2"/>
              <a:buChar char="q"/>
            </a:pPr>
            <a:endParaRPr lang="cs-CZ" dirty="0" smtClean="0"/>
          </a:p>
          <a:p>
            <a:pPr marL="285750" indent="-285750">
              <a:buFont typeface="Wingdings" pitchFamily="2" charset="2"/>
              <a:buChar char="q"/>
            </a:pPr>
            <a:endParaRPr lang="cs-CZ" dirty="0"/>
          </a:p>
          <a:p>
            <a:pPr marL="285750" indent="-285750">
              <a:buFont typeface="Wingdings" pitchFamily="2" charset="2"/>
              <a:buChar char="q"/>
            </a:pPr>
            <a:endParaRPr lang="cs-CZ" dirty="0" smtClean="0"/>
          </a:p>
          <a:p>
            <a:pPr marL="285750" indent="-285750">
              <a:buFont typeface="Wingdings" pitchFamily="2" charset="2"/>
              <a:buChar char="q"/>
            </a:pPr>
            <a:endParaRPr lang="cs-CZ" dirty="0"/>
          </a:p>
          <a:p>
            <a:pPr marL="285750" indent="-285750">
              <a:buFont typeface="Wingdings" pitchFamily="2" charset="2"/>
              <a:buChar char="q"/>
            </a:pPr>
            <a:endParaRPr lang="cs-CZ" dirty="0" smtClean="0"/>
          </a:p>
          <a:p>
            <a:pPr marL="285750" indent="-285750">
              <a:buFont typeface="Wingdings" pitchFamily="2" charset="2"/>
              <a:buChar char="q"/>
            </a:pPr>
            <a:endParaRPr lang="cs-CZ" dirty="0"/>
          </a:p>
          <a:p>
            <a:endParaRPr lang="cs-CZ" dirty="0"/>
          </a:p>
          <a:p>
            <a:pPr marL="285750" indent="-285750">
              <a:buFont typeface="Wingdings" pitchFamily="2" charset="2"/>
              <a:buChar char="q"/>
            </a:pPr>
            <a:r>
              <a:rPr lang="cs-CZ" dirty="0" smtClean="0"/>
              <a:t>Lze ji přirovnat k</a:t>
            </a:r>
            <a:r>
              <a:rPr lang="cs-CZ" dirty="0"/>
              <a:t> </a:t>
            </a:r>
            <a:r>
              <a:rPr lang="cs-CZ" dirty="0" smtClean="0"/>
              <a:t>jakémusi listu </a:t>
            </a:r>
            <a:r>
              <a:rPr lang="cs-CZ" dirty="0"/>
              <a:t>průhledné fólie, na </a:t>
            </a:r>
            <a:r>
              <a:rPr lang="cs-CZ" dirty="0" smtClean="0"/>
              <a:t>kterém</a:t>
            </a:r>
          </a:p>
          <a:p>
            <a:r>
              <a:rPr lang="cs-CZ" dirty="0" smtClean="0"/>
              <a:t>můžeme malovat nebo retušovat aniž bychom </a:t>
            </a:r>
            <a:r>
              <a:rPr lang="cs-CZ" dirty="0"/>
              <a:t>ovlivnili data na </a:t>
            </a:r>
            <a:r>
              <a:rPr lang="cs-CZ" dirty="0" smtClean="0"/>
              <a:t>vrstvě Pozadí.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40349" y="1539278"/>
            <a:ext cx="3911600" cy="238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2414" y="1556792"/>
            <a:ext cx="3623562" cy="102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 flipH="1" flipV="1">
            <a:off x="2267744" y="2069394"/>
            <a:ext cx="2880320" cy="6636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25450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VY_32_INOVACE_OVF21560_ŽIŽ</a:t>
            </a:r>
            <a:endParaRPr lang="cs-CZ" sz="1100" dirty="0"/>
          </a:p>
        </p:txBody>
      </p:sp>
      <p:sp>
        <p:nvSpPr>
          <p:cNvPr id="12" name="Obdélník 11"/>
          <p:cNvSpPr/>
          <p:nvPr/>
        </p:nvSpPr>
        <p:spPr>
          <a:xfrm>
            <a:off x="395536" y="476672"/>
            <a:ext cx="2430474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6. Neutrální vrstva</a:t>
            </a:r>
          </a:p>
        </p:txBody>
      </p:sp>
      <p:sp>
        <p:nvSpPr>
          <p:cNvPr id="6" name="Obdélník 5"/>
          <p:cNvSpPr/>
          <p:nvPr/>
        </p:nvSpPr>
        <p:spPr>
          <a:xfrm>
            <a:off x="395536" y="1124744"/>
            <a:ext cx="8352928" cy="50783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 indent="622300">
              <a:buFont typeface="Wingdings" pitchFamily="2" charset="2"/>
              <a:buChar char="q"/>
              <a:tabLst>
                <a:tab pos="622300" algn="l"/>
              </a:tabLst>
            </a:pPr>
            <a:r>
              <a:rPr lang="cs-CZ" dirty="0" err="1" smtClean="0"/>
              <a:t>Photoshop</a:t>
            </a:r>
            <a:r>
              <a:rPr lang="cs-CZ" dirty="0" smtClean="0"/>
              <a:t> </a:t>
            </a:r>
            <a:r>
              <a:rPr lang="cs-CZ" dirty="0"/>
              <a:t>nezobrazuje </a:t>
            </a:r>
            <a:r>
              <a:rPr lang="cs-CZ" dirty="0" smtClean="0"/>
              <a:t>některé režimy prolnutí u vrstev vyplněných 	bílou</a:t>
            </a:r>
            <a:r>
              <a:rPr lang="cs-CZ" dirty="0"/>
              <a:t>, šedou nebo černou </a:t>
            </a:r>
            <a:r>
              <a:rPr lang="cs-CZ" dirty="0" smtClean="0"/>
              <a:t>barvou.</a:t>
            </a:r>
          </a:p>
          <a:p>
            <a:endParaRPr lang="cs-CZ" dirty="0" smtClean="0"/>
          </a:p>
          <a:p>
            <a:pPr marL="0" lvl="1" indent="622300">
              <a:buFont typeface="Wingdings" pitchFamily="2" charset="2"/>
              <a:buChar char="q"/>
            </a:pPr>
            <a:r>
              <a:rPr lang="cs-CZ" dirty="0" smtClean="0"/>
              <a:t>Neutrální vrstvy používáme pro:</a:t>
            </a:r>
          </a:p>
          <a:p>
            <a:pPr marL="0" lvl="1" indent="622300">
              <a:buFont typeface="Wingdings" pitchFamily="2" charset="2"/>
              <a:buChar char="q"/>
            </a:pPr>
            <a:endParaRPr lang="cs-CZ" dirty="0" smtClean="0"/>
          </a:p>
          <a:p>
            <a:pPr marL="0" lvl="1" indent="622300">
              <a:buFont typeface="Wingdings" pitchFamily="2" charset="2"/>
              <a:buChar char="Ø"/>
            </a:pPr>
            <a:r>
              <a:rPr lang="cs-CZ" dirty="0" smtClean="0"/>
              <a:t>jemné i výraznější vylepšování odstínů </a:t>
            </a:r>
          </a:p>
          <a:p>
            <a:pPr marL="0" lvl="1" indent="622300">
              <a:buFont typeface="Wingdings" pitchFamily="2" charset="2"/>
              <a:buChar char="Ø"/>
            </a:pPr>
            <a:r>
              <a:rPr lang="cs-CZ" dirty="0" smtClean="0"/>
              <a:t>pro efekty zostření</a:t>
            </a:r>
          </a:p>
          <a:p>
            <a:pPr marL="0" lvl="1" indent="622300">
              <a:buFont typeface="Wingdings" pitchFamily="2" charset="2"/>
              <a:buChar char="Ø"/>
            </a:pPr>
            <a:endParaRPr lang="cs-CZ" dirty="0" smtClean="0"/>
          </a:p>
          <a:p>
            <a:pPr marL="0" lvl="1" indent="622300">
              <a:buFont typeface="Wingdings" pitchFamily="2" charset="2"/>
              <a:buChar char="Ø"/>
            </a:pPr>
            <a:endParaRPr lang="cs-CZ" dirty="0" smtClean="0"/>
          </a:p>
          <a:p>
            <a:pPr marL="0" lvl="1" indent="622300">
              <a:buFont typeface="Wingdings" pitchFamily="2" charset="2"/>
              <a:buChar char="Ø"/>
            </a:pPr>
            <a:endParaRPr lang="cs-CZ" dirty="0" smtClean="0"/>
          </a:p>
          <a:p>
            <a:pPr marL="0" lvl="1" indent="622300">
              <a:buFont typeface="Wingdings" pitchFamily="2" charset="2"/>
              <a:buChar char="Ø"/>
            </a:pPr>
            <a:endParaRPr lang="cs-CZ" dirty="0" smtClean="0"/>
          </a:p>
          <a:p>
            <a:pPr marL="0" lvl="1" indent="622300">
              <a:buFont typeface="Wingdings" pitchFamily="2" charset="2"/>
              <a:buChar char="Ø"/>
            </a:pPr>
            <a:endParaRPr lang="cs-CZ" dirty="0" smtClean="0"/>
          </a:p>
          <a:p>
            <a:pPr marL="0" lvl="1" indent="622300">
              <a:buFont typeface="Wingdings" pitchFamily="2" charset="2"/>
              <a:buChar char="Ø"/>
            </a:pPr>
            <a:endParaRPr lang="cs-CZ" dirty="0" smtClean="0"/>
          </a:p>
          <a:p>
            <a:pPr marL="0" lvl="1" indent="622300">
              <a:buFont typeface="Wingdings" pitchFamily="2" charset="2"/>
              <a:buChar char="Ø"/>
            </a:pPr>
            <a:endParaRPr lang="cs-CZ" dirty="0" smtClean="0"/>
          </a:p>
          <a:p>
            <a:pPr marL="0" lvl="1" indent="622300">
              <a:buFont typeface="Wingdings" pitchFamily="2" charset="2"/>
              <a:buChar char="Ø"/>
            </a:pPr>
            <a:endParaRPr lang="cs-CZ" dirty="0" smtClean="0"/>
          </a:p>
          <a:p>
            <a:pPr marL="0" lvl="1" indent="622300">
              <a:buFont typeface="Wingdings" pitchFamily="2" charset="2"/>
              <a:buChar char="Ø"/>
            </a:pPr>
            <a:endParaRPr lang="cs-CZ" dirty="0" smtClean="0"/>
          </a:p>
          <a:p>
            <a:pPr marL="0" lvl="1" indent="622300">
              <a:buFont typeface="Wingdings" pitchFamily="2" charset="2"/>
              <a:buChar char="Ø"/>
            </a:pPr>
            <a:endParaRPr lang="cs-CZ" dirty="0" smtClean="0"/>
          </a:p>
          <a:p>
            <a:pPr marL="0" lvl="1" indent="622300">
              <a:buFont typeface="Wingdings" pitchFamily="2" charset="2"/>
              <a:buChar char="Ø"/>
            </a:pP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3068960"/>
            <a:ext cx="4673600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425450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VY_32_INOVACE_OVF21560_ŽIŽ</a:t>
            </a:r>
            <a:endParaRPr lang="cs-CZ" sz="1100" dirty="0"/>
          </a:p>
        </p:txBody>
      </p:sp>
      <p:sp>
        <p:nvSpPr>
          <p:cNvPr id="12" name="Obdélník 11"/>
          <p:cNvSpPr/>
          <p:nvPr/>
        </p:nvSpPr>
        <p:spPr>
          <a:xfrm>
            <a:off x="395536" y="476672"/>
            <a:ext cx="2044342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7. </a:t>
            </a:r>
            <a:r>
              <a:rPr lang="cs-CZ" sz="2000" b="1" dirty="0">
                <a:solidFill>
                  <a:srgbClr val="FF0000"/>
                </a:solidFill>
              </a:rPr>
              <a:t>Vrstvy </a:t>
            </a:r>
            <a:r>
              <a:rPr lang="cs-CZ" sz="2000" b="1" dirty="0" smtClean="0">
                <a:solidFill>
                  <a:srgbClr val="FF0000"/>
                </a:solidFill>
              </a:rPr>
              <a:t>výplní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95536" y="1124744"/>
            <a:ext cx="8280920" cy="53553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 indent="-457200">
              <a:buFont typeface="Wingdings" pitchFamily="2" charset="2"/>
              <a:buChar char="q"/>
            </a:pPr>
            <a:r>
              <a:rPr lang="cs-CZ" dirty="0"/>
              <a:t>Vrstvy výplní </a:t>
            </a:r>
            <a:r>
              <a:rPr lang="cs-CZ" dirty="0" smtClean="0"/>
              <a:t>umožňují odděleně vkládat:</a:t>
            </a:r>
            <a:endParaRPr lang="cs-CZ" dirty="0"/>
          </a:p>
          <a:p>
            <a:pPr indent="622300">
              <a:buFont typeface="Wingdings" pitchFamily="2" charset="2"/>
              <a:buChar char="Ø"/>
            </a:pPr>
            <a:endParaRPr lang="cs-CZ" dirty="0" smtClean="0"/>
          </a:p>
          <a:p>
            <a:pPr indent="622300">
              <a:buFont typeface="Wingdings" pitchFamily="2" charset="2"/>
              <a:buChar char="Ø"/>
            </a:pPr>
            <a:r>
              <a:rPr lang="cs-CZ" dirty="0" smtClean="0"/>
              <a:t>plné výplně</a:t>
            </a:r>
            <a:endParaRPr lang="cs-CZ" dirty="0"/>
          </a:p>
          <a:p>
            <a:pPr indent="622300">
              <a:buFont typeface="Wingdings" pitchFamily="2" charset="2"/>
              <a:buChar char="Ø"/>
            </a:pPr>
            <a:r>
              <a:rPr lang="cs-CZ" dirty="0"/>
              <a:t>přechodové </a:t>
            </a:r>
            <a:r>
              <a:rPr lang="cs-CZ" dirty="0" smtClean="0"/>
              <a:t>výplně</a:t>
            </a:r>
            <a:endParaRPr lang="cs-CZ" dirty="0"/>
          </a:p>
          <a:p>
            <a:pPr indent="622300">
              <a:buFont typeface="Wingdings" pitchFamily="2" charset="2"/>
              <a:buChar char="Ø"/>
            </a:pPr>
            <a:r>
              <a:rPr lang="cs-CZ" dirty="0" smtClean="0"/>
              <a:t>vzorkované </a:t>
            </a:r>
            <a:r>
              <a:rPr lang="cs-CZ" dirty="0"/>
              <a:t>výplně </a:t>
            </a:r>
          </a:p>
          <a:p>
            <a:pPr>
              <a:buFont typeface="Wingdings" pitchFamily="2" charset="2"/>
              <a:buChar char="q"/>
            </a:pPr>
            <a:endParaRPr lang="cs-CZ" dirty="0" smtClean="0"/>
          </a:p>
          <a:p>
            <a:pPr lvl="1" indent="-457200">
              <a:buFont typeface="Wingdings" pitchFamily="2" charset="2"/>
              <a:buChar char="q"/>
            </a:pPr>
            <a:r>
              <a:rPr lang="cs-CZ" dirty="0" smtClean="0"/>
              <a:t>Vrstva vyplněná plnou </a:t>
            </a:r>
            <a:r>
              <a:rPr lang="cs-CZ" dirty="0"/>
              <a:t>barvou je vhodná, když </a:t>
            </a:r>
            <a:r>
              <a:rPr lang="cs-CZ" dirty="0" smtClean="0"/>
              <a:t>obarvujeme </a:t>
            </a:r>
          </a:p>
          <a:p>
            <a:pPr lvl="1" indent="-457200"/>
            <a:r>
              <a:rPr lang="cs-CZ" dirty="0" smtClean="0"/>
              <a:t>	nebo </a:t>
            </a:r>
            <a:r>
              <a:rPr lang="cs-CZ" dirty="0"/>
              <a:t>tónujete obrázek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q"/>
            </a:pPr>
            <a:endParaRPr lang="cs-CZ" dirty="0" smtClean="0"/>
          </a:p>
          <a:p>
            <a:pPr>
              <a:buFont typeface="Wingdings" pitchFamily="2" charset="2"/>
              <a:buChar char="q"/>
            </a:pPr>
            <a:endParaRPr lang="cs-CZ" dirty="0" smtClean="0"/>
          </a:p>
          <a:p>
            <a:pPr>
              <a:buFont typeface="Wingdings" pitchFamily="2" charset="2"/>
              <a:buChar char="q"/>
            </a:pPr>
            <a:endParaRPr lang="cs-CZ" dirty="0" smtClean="0"/>
          </a:p>
          <a:p>
            <a:pPr>
              <a:buFont typeface="Wingdings" pitchFamily="2" charset="2"/>
              <a:buChar char="q"/>
            </a:pPr>
            <a:endParaRPr lang="cs-CZ" dirty="0" smtClean="0"/>
          </a:p>
          <a:p>
            <a:pPr>
              <a:buFont typeface="Wingdings" pitchFamily="2" charset="2"/>
              <a:buChar char="q"/>
            </a:pPr>
            <a:endParaRPr lang="cs-CZ" dirty="0" smtClean="0"/>
          </a:p>
          <a:p>
            <a:pPr>
              <a:buFont typeface="Wingdings" pitchFamily="2" charset="2"/>
              <a:buChar char="q"/>
            </a:pPr>
            <a:endParaRPr lang="cs-CZ" dirty="0" smtClean="0"/>
          </a:p>
          <a:p>
            <a:pPr>
              <a:buFont typeface="Wingdings" pitchFamily="2" charset="2"/>
              <a:buChar char="q"/>
            </a:pPr>
            <a:endParaRPr lang="cs-CZ" dirty="0" smtClean="0"/>
          </a:p>
          <a:p>
            <a:pPr>
              <a:buFont typeface="Wingdings" pitchFamily="2" charset="2"/>
              <a:buChar char="q"/>
            </a:pPr>
            <a:endParaRPr lang="cs-CZ" dirty="0" smtClean="0"/>
          </a:p>
          <a:p>
            <a:pPr>
              <a:buFont typeface="Wingdings" pitchFamily="2" charset="2"/>
              <a:buChar char="q"/>
            </a:pPr>
            <a:endParaRPr lang="cs-CZ" dirty="0" smtClean="0"/>
          </a:p>
          <a:p>
            <a:endParaRPr lang="cs-CZ" dirty="0" smtClean="0"/>
          </a:p>
          <a:p>
            <a:pPr>
              <a:buFont typeface="Wingdings" pitchFamily="2" charset="2"/>
              <a:buChar char="q"/>
            </a:pP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3656" y="3284984"/>
            <a:ext cx="4622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48395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VY_32_INOVACE_OVF21560_ŽIŽ</a:t>
            </a:r>
            <a:endParaRPr lang="cs-CZ" sz="1100" dirty="0"/>
          </a:p>
        </p:txBody>
      </p:sp>
      <p:sp>
        <p:nvSpPr>
          <p:cNvPr id="12" name="Obdélník 11"/>
          <p:cNvSpPr/>
          <p:nvPr/>
        </p:nvSpPr>
        <p:spPr>
          <a:xfrm>
            <a:off x="395536" y="476672"/>
            <a:ext cx="2459519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8. Vrstvy sloučené </a:t>
            </a:r>
            <a:endParaRPr lang="cs-CZ" sz="2000" dirty="0" smtClean="0">
              <a:solidFill>
                <a:srgbClr val="FF0000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95536" y="1268760"/>
            <a:ext cx="8352928" cy="39703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 indent="-457200">
              <a:buFont typeface="Wingdings" pitchFamily="2" charset="2"/>
              <a:buChar char="q"/>
            </a:pPr>
            <a:r>
              <a:rPr lang="cs-CZ" dirty="0" smtClean="0"/>
              <a:t>Nejsnazší je pracovat </a:t>
            </a:r>
            <a:r>
              <a:rPr lang="cs-CZ" dirty="0"/>
              <a:t>na vrstvě dosud provedené </a:t>
            </a:r>
            <a:r>
              <a:rPr lang="cs-CZ" dirty="0" smtClean="0"/>
              <a:t>práce, tedy vrstvě vytvořené </a:t>
            </a:r>
            <a:r>
              <a:rPr lang="cs-CZ" dirty="0"/>
              <a:t>všemi </a:t>
            </a:r>
            <a:r>
              <a:rPr lang="cs-CZ" dirty="0" smtClean="0"/>
              <a:t>viditelnými </a:t>
            </a:r>
            <a:r>
              <a:rPr lang="cs-CZ" dirty="0"/>
              <a:t>vrstvami, které </a:t>
            </a:r>
            <a:r>
              <a:rPr lang="cs-CZ" dirty="0" smtClean="0"/>
              <a:t>jsme již upravovali.</a:t>
            </a:r>
          </a:p>
          <a:p>
            <a:pPr lvl="1" indent="-457200">
              <a:buFont typeface="Wingdings" pitchFamily="2" charset="2"/>
              <a:buChar char="q"/>
            </a:pPr>
            <a:endParaRPr lang="cs-CZ" dirty="0" smtClean="0"/>
          </a:p>
          <a:p>
            <a:pPr lvl="1" indent="-457200">
              <a:buFont typeface="Wingdings" pitchFamily="2" charset="2"/>
              <a:buChar char="q"/>
            </a:pPr>
            <a:r>
              <a:rPr lang="cs-CZ" dirty="0" smtClean="0"/>
              <a:t>Sloučenou vrstvu (s </a:t>
            </a:r>
            <a:r>
              <a:rPr lang="cs-CZ" dirty="0"/>
              <a:t>kompletními informacemi o </a:t>
            </a:r>
            <a:r>
              <a:rPr lang="cs-CZ" dirty="0" smtClean="0"/>
              <a:t>obrázku) vytvoříme</a:t>
            </a:r>
          </a:p>
          <a:p>
            <a:pPr lvl="1" indent="-457200"/>
            <a:r>
              <a:rPr lang="cs-CZ" dirty="0" smtClean="0">
                <a:solidFill>
                  <a:schemeClr val="tx1"/>
                </a:solidFill>
              </a:rPr>
              <a:t>	klávesovou zkratkou</a:t>
            </a:r>
          </a:p>
          <a:p>
            <a:pPr lvl="1" indent="-457200">
              <a:buFont typeface="Wingdings" pitchFamily="2" charset="2"/>
              <a:buChar char="q"/>
            </a:pPr>
            <a:endParaRPr lang="cs-CZ" dirty="0" smtClean="0">
              <a:solidFill>
                <a:schemeClr val="tx1"/>
              </a:solidFill>
            </a:endParaRPr>
          </a:p>
          <a:p>
            <a:pPr lvl="1" indent="-457200">
              <a:buFont typeface="Wingdings" pitchFamily="2" charset="2"/>
              <a:buChar char="q"/>
            </a:pPr>
            <a:endParaRPr lang="cs-CZ" dirty="0" smtClean="0">
              <a:solidFill>
                <a:schemeClr val="tx1"/>
              </a:solidFill>
            </a:endParaRPr>
          </a:p>
          <a:p>
            <a:pPr lvl="1" indent="-457200">
              <a:buFont typeface="Wingdings" pitchFamily="2" charset="2"/>
              <a:buChar char="q"/>
            </a:pPr>
            <a:endParaRPr lang="cs-CZ" dirty="0" smtClean="0">
              <a:solidFill>
                <a:schemeClr val="tx1"/>
              </a:solidFill>
            </a:endParaRPr>
          </a:p>
          <a:p>
            <a:pPr lvl="1" indent="-457200">
              <a:buFont typeface="Wingdings" pitchFamily="2" charset="2"/>
              <a:buChar char="q"/>
            </a:pPr>
            <a:endParaRPr lang="cs-CZ" dirty="0" smtClean="0">
              <a:solidFill>
                <a:schemeClr val="tx1"/>
              </a:solidFill>
            </a:endParaRPr>
          </a:p>
          <a:p>
            <a:pPr lvl="1" indent="-457200">
              <a:buFont typeface="Wingdings" pitchFamily="2" charset="2"/>
              <a:buChar char="q"/>
            </a:pPr>
            <a:endParaRPr lang="cs-CZ" dirty="0" smtClean="0">
              <a:solidFill>
                <a:schemeClr val="tx1"/>
              </a:solidFill>
            </a:endParaRPr>
          </a:p>
          <a:p>
            <a:pPr lvl="1" indent="-457200">
              <a:buFont typeface="Wingdings" pitchFamily="2" charset="2"/>
              <a:buChar char="q"/>
            </a:pPr>
            <a:endParaRPr lang="cs-CZ" dirty="0" smtClean="0">
              <a:solidFill>
                <a:schemeClr val="tx1"/>
              </a:solidFill>
            </a:endParaRPr>
          </a:p>
          <a:p>
            <a:pPr lvl="1" indent="-457200">
              <a:buFont typeface="Wingdings" pitchFamily="2" charset="2"/>
              <a:buChar char="q"/>
            </a:pPr>
            <a:endParaRPr lang="cs-CZ" dirty="0" smtClean="0">
              <a:solidFill>
                <a:schemeClr val="tx1"/>
              </a:solidFill>
            </a:endParaRPr>
          </a:p>
          <a:p>
            <a:pPr lvl="1" indent="-457200">
              <a:buFont typeface="Wingdings" pitchFamily="2" charset="2"/>
              <a:buChar char="q"/>
            </a:pPr>
            <a:endParaRPr lang="cs-CZ" dirty="0" smtClean="0">
              <a:solidFill>
                <a:schemeClr val="tx1"/>
              </a:solidFill>
            </a:endParaRPr>
          </a:p>
          <a:p>
            <a:pPr lvl="1" indent="-457200">
              <a:buFont typeface="Wingdings" pitchFamily="2" charset="2"/>
              <a:buChar char="q"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098088" y="2303874"/>
            <a:ext cx="2531462" cy="4770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cs-CZ" sz="23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Ctrl+Alt+Shift+E</a:t>
            </a:r>
            <a:r>
              <a:rPr lang="cs-CZ" sz="25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852936"/>
            <a:ext cx="4648200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48395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3427</TotalTime>
  <Words>431</Words>
  <Application>Microsoft Office PowerPoint</Application>
  <PresentationFormat>Předvádění na obrazovce (4:3)</PresentationFormat>
  <Paragraphs>205</Paragraphs>
  <Slides>12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Aerodynamika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učitel</dc:creator>
  <cp:lastModifiedBy>ucitel</cp:lastModifiedBy>
  <cp:revision>641</cp:revision>
  <dcterms:created xsi:type="dcterms:W3CDTF">2012-07-11T22:42:20Z</dcterms:created>
  <dcterms:modified xsi:type="dcterms:W3CDTF">2013-01-21T10:00:42Z</dcterms:modified>
</cp:coreProperties>
</file>