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93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8" autoAdjust="0"/>
    <p:restoredTop sz="46127" autoAdjust="0"/>
  </p:normalViewPr>
  <p:slideViewPr>
    <p:cSldViewPr>
      <p:cViewPr varScale="1">
        <p:scale>
          <a:sx n="71" d="100"/>
          <a:sy n="71" d="100"/>
        </p:scale>
        <p:origin x="-384" y="-90"/>
      </p:cViewPr>
      <p:guideLst>
        <p:guide orient="horz" pos="2115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6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590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59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 smtClean="0"/>
              <a:t>5. </a:t>
            </a:r>
            <a:r>
              <a:rPr lang="cs-CZ" sz="1600" dirty="0" smtClean="0"/>
              <a:t>12. 2012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16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VY_32_INOVACE_OVF21660_ŽIŽ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104460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3635896" y="188640"/>
            <a:ext cx="256672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400" b="1" dirty="0" smtClean="0"/>
              <a:t>Vlastnosti vrstev</a:t>
            </a:r>
            <a:endParaRPr lang="cs-CZ" sz="2400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2520280" cy="142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420888"/>
            <a:ext cx="87366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725144"/>
            <a:ext cx="2730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2420888"/>
            <a:ext cx="1909440" cy="2402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1300720" y="1124744"/>
            <a:ext cx="65425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Všechny vrstvy (kromě Pozadí) podporují vlastnosti vrstev: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467544" y="4365104"/>
            <a:ext cx="24625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Změny krytí a výplně</a:t>
            </a:r>
            <a:endParaRPr 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914668" y="2118904"/>
            <a:ext cx="156805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Masku vrstvy</a:t>
            </a:r>
            <a:endParaRPr lang="cs-CZ" b="1" dirty="0"/>
          </a:p>
        </p:txBody>
      </p:sp>
      <p:sp>
        <p:nvSpPr>
          <p:cNvPr id="22" name="Obdélník 21"/>
          <p:cNvSpPr/>
          <p:nvPr/>
        </p:nvSpPr>
        <p:spPr>
          <a:xfrm>
            <a:off x="3995936" y="2060848"/>
            <a:ext cx="190468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Režimy prolnutí</a:t>
            </a:r>
            <a:endParaRPr lang="cs-CZ" b="1" dirty="0"/>
          </a:p>
        </p:txBody>
      </p:sp>
      <p:sp>
        <p:nvSpPr>
          <p:cNvPr id="23" name="Obdélník 22"/>
          <p:cNvSpPr/>
          <p:nvPr/>
        </p:nvSpPr>
        <p:spPr>
          <a:xfrm>
            <a:off x="6084168" y="2060848"/>
            <a:ext cx="28264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Rozšířené volby prolnutí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654766"/>
            <a:ext cx="4536504" cy="25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2411760" y="5373216"/>
            <a:ext cx="489654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600" dirty="0" smtClean="0"/>
              <a:t>Pro </a:t>
            </a:r>
            <a:r>
              <a:rPr lang="cs-CZ" sz="1600" b="1" dirty="0" smtClean="0"/>
              <a:t>pojmenování vrstvy</a:t>
            </a:r>
            <a:r>
              <a:rPr lang="cs-CZ" sz="1600" dirty="0" smtClean="0"/>
              <a:t> </a:t>
            </a:r>
          </a:p>
          <a:p>
            <a:pPr algn="ctr"/>
            <a:r>
              <a:rPr lang="cs-CZ" sz="1600" dirty="0" smtClean="0"/>
              <a:t>dvakrát klikneme na její název </a:t>
            </a:r>
          </a:p>
          <a:p>
            <a:pPr algn="ctr"/>
            <a:r>
              <a:rPr lang="cs-CZ" sz="1600" dirty="0" smtClean="0"/>
              <a:t>v paletě vrstev a napíšeme vhodnější.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3608" y="908720"/>
            <a:ext cx="770485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628650">
              <a:buFont typeface="Wingdings" pitchFamily="2" charset="2"/>
              <a:buChar char="q"/>
            </a:pPr>
            <a:r>
              <a:rPr lang="cs-CZ" sz="1600" b="1" dirty="0" smtClean="0"/>
              <a:t>Urychluje a zjednodušuje práci během složitějších úprav.</a:t>
            </a:r>
          </a:p>
          <a:p>
            <a:pPr indent="628650">
              <a:buFont typeface="Wingdings" pitchFamily="2" charset="2"/>
              <a:buChar char="q"/>
            </a:pPr>
            <a:endParaRPr lang="cs-CZ" sz="1600" b="1" dirty="0" smtClean="0"/>
          </a:p>
          <a:p>
            <a:pPr lvl="0" indent="6223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1600" b="1" dirty="0" smtClean="0">
                <a:ea typeface="Calibri" pitchFamily="34" charset="0"/>
                <a:cs typeface="Times New Roman" pitchFamily="18" charset="0"/>
              </a:rPr>
              <a:t>Pojmenovávání vrstev a skupin vrstev je naprostou nutností </a:t>
            </a:r>
          </a:p>
          <a:p>
            <a:pPr marL="6223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 smtClean="0">
                <a:ea typeface="Calibri" pitchFamily="34" charset="0"/>
                <a:cs typeface="Times New Roman" pitchFamily="18" charset="0"/>
              </a:rPr>
              <a:t>pro efektivní a týmovou práci.</a:t>
            </a:r>
            <a:endParaRPr lang="cs-CZ" sz="1600" dirty="0" smtClean="0">
              <a:ea typeface="Calibri" pitchFamily="34" charset="0"/>
              <a:cs typeface="Times New Roman" pitchFamily="18" charset="0"/>
            </a:endParaRPr>
          </a:p>
          <a:p>
            <a:pPr indent="628650">
              <a:buFont typeface="Wingdings" pitchFamily="2" charset="2"/>
              <a:buChar char="q"/>
            </a:pPr>
            <a:endParaRPr lang="cs-CZ" sz="1600" b="1" dirty="0" smtClean="0"/>
          </a:p>
          <a:p>
            <a:pPr indent="628650">
              <a:buFont typeface="Wingdings" pitchFamily="2" charset="2"/>
              <a:buChar char="q"/>
            </a:pPr>
            <a:r>
              <a:rPr lang="cs-CZ" sz="1600" b="1" dirty="0" smtClean="0"/>
              <a:t>Pojmenování vrstev nám usnadní rozpoznání a aktivaci správné vrstvy.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419872" y="332656"/>
            <a:ext cx="244688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cs-CZ" dirty="0" smtClean="0"/>
              <a:t> </a:t>
            </a:r>
            <a:r>
              <a:rPr lang="cs-CZ" b="1" dirty="0" smtClean="0"/>
              <a:t>Pojmenování vrstev </a:t>
            </a:r>
          </a:p>
        </p:txBody>
      </p: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39574"/>
            <a:ext cx="2808312" cy="278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5004048" y="4437112"/>
            <a:ext cx="3923928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500" b="1" dirty="0" smtClean="0"/>
              <a:t>Označení vrstev, které nesousedí </a:t>
            </a:r>
          </a:p>
          <a:p>
            <a:pPr algn="ctr"/>
            <a:r>
              <a:rPr lang="cs-CZ" sz="1500" dirty="0" smtClean="0"/>
              <a:t>podržte klávesu </a:t>
            </a:r>
            <a:r>
              <a:rPr lang="cs-CZ" sz="2000" b="1" dirty="0" smtClean="0"/>
              <a:t>Ctrl </a:t>
            </a:r>
            <a:r>
              <a:rPr lang="cs-CZ" sz="1500" dirty="0" smtClean="0"/>
              <a:t>a na paletě Vrstvy označte všechny, které chcete seskupit 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75856" y="404664"/>
            <a:ext cx="216277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Označování vrstev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340768"/>
            <a:ext cx="2834642" cy="281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élník 11"/>
          <p:cNvSpPr/>
          <p:nvPr/>
        </p:nvSpPr>
        <p:spPr>
          <a:xfrm>
            <a:off x="179512" y="4437112"/>
            <a:ext cx="4572000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6350" lvl="1" algn="ctr"/>
            <a:r>
              <a:rPr lang="cs-CZ" sz="1500" b="1" dirty="0" smtClean="0"/>
              <a:t>Označení sousedících vrstev </a:t>
            </a:r>
          </a:p>
          <a:p>
            <a:pPr marL="6350" lvl="1" algn="ctr"/>
            <a:r>
              <a:rPr lang="cs-CZ" sz="1500" dirty="0" smtClean="0"/>
              <a:t>podržte klávesu </a:t>
            </a:r>
            <a:r>
              <a:rPr lang="cs-CZ" sz="2000" b="1" dirty="0" smtClean="0"/>
              <a:t>Shift </a:t>
            </a:r>
            <a:r>
              <a:rPr lang="cs-CZ" sz="1500" dirty="0" smtClean="0"/>
              <a:t>a na paletě Vrstvy označte všechny, které chcete seskupit</a:t>
            </a:r>
          </a:p>
        </p:txBody>
      </p: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25144"/>
            <a:ext cx="1531764" cy="1531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 cstate="print">
            <a:lum contrast="40000"/>
          </a:blip>
          <a:srcRect/>
          <a:stretch>
            <a:fillRect/>
          </a:stretch>
        </p:blipFill>
        <p:spPr bwMode="auto">
          <a:xfrm>
            <a:off x="323528" y="4750069"/>
            <a:ext cx="648072" cy="62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3419872" y="1988840"/>
            <a:ext cx="4896544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500" dirty="0" smtClean="0"/>
              <a:t> V nabídce palety Vrstvy zvolte </a:t>
            </a:r>
            <a:r>
              <a:rPr lang="cs-CZ" sz="1500" b="1" dirty="0" smtClean="0"/>
              <a:t>Nová skupina z vrstev </a:t>
            </a:r>
          </a:p>
          <a:p>
            <a:pPr algn="ctr"/>
            <a:r>
              <a:rPr lang="cs-CZ" sz="1500" dirty="0" smtClean="0"/>
              <a:t>čímž se všechny označené vrstvy seskupí.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483768" y="4774793"/>
            <a:ext cx="640871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500" b="1" dirty="0" smtClean="0"/>
              <a:t>Kontextová nabídka nástroje pro Přesun: </a:t>
            </a:r>
          </a:p>
          <a:p>
            <a:pPr algn="ctr"/>
            <a:r>
              <a:rPr lang="cs-CZ" sz="1500" dirty="0" smtClean="0"/>
              <a:t>zobrazuje všechny vrstvy na pozici kurzoru</a:t>
            </a:r>
          </a:p>
          <a:p>
            <a:pPr algn="ctr"/>
            <a:r>
              <a:rPr lang="cs-CZ" sz="1500" dirty="0" smtClean="0"/>
              <a:t>a dále umožňuje okamžitý přístup ke všem vrstvám.</a:t>
            </a:r>
          </a:p>
          <a:p>
            <a:pPr algn="ctr"/>
            <a:r>
              <a:rPr lang="cs-CZ" sz="1500" dirty="0" smtClean="0"/>
              <a:t>Konkrétní vrstvu lze aktivovat, i když není zrovna zapnuta paleta Vrstvy.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692696"/>
            <a:ext cx="285469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Vytvoření skupiny vrstev</a:t>
            </a:r>
            <a:endParaRPr lang="cs-CZ" b="1" dirty="0"/>
          </a:p>
        </p:txBody>
      </p:sp>
      <p:sp>
        <p:nvSpPr>
          <p:cNvPr id="14" name="Obdélník 13"/>
          <p:cNvSpPr/>
          <p:nvPr/>
        </p:nvSpPr>
        <p:spPr>
          <a:xfrm>
            <a:off x="3563888" y="4201492"/>
            <a:ext cx="359425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 smtClean="0"/>
              <a:t>Rychlé přepínání mezi vrstvami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35896" y="1268760"/>
            <a:ext cx="4572000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sz="1500" dirty="0" smtClean="0">
                <a:solidFill>
                  <a:schemeClr val="dk1"/>
                </a:solidFill>
              </a:rPr>
              <a:t>Skupiny vrstev jsou složky, do kterých můžete umístit vrstvy, které spolu nějak souvisejí.</a:t>
            </a: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92696"/>
            <a:ext cx="2280588" cy="337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Přímá spojovací šipka 19"/>
          <p:cNvCxnSpPr>
            <a:stCxn id="18" idx="1"/>
          </p:cNvCxnSpPr>
          <p:nvPr/>
        </p:nvCxnSpPr>
        <p:spPr>
          <a:xfrm flipH="1">
            <a:off x="1763688" y="1545759"/>
            <a:ext cx="1872208" cy="110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H="1">
            <a:off x="1979712" y="2492896"/>
            <a:ext cx="1440160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395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987824" y="436602"/>
            <a:ext cx="330090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ea typeface="Times New Roman" pitchFamily="18" charset="0"/>
                <a:cs typeface="Arial" pitchFamily="34" charset="0"/>
              </a:rPr>
              <a:t>P</a:t>
            </a:r>
            <a:r>
              <a:rPr lang="cs-CZ" sz="2000" b="1" dirty="0" smtClean="0" bmk="">
                <a:ea typeface="Times New Roman" pitchFamily="18" charset="0"/>
                <a:cs typeface="Arial" pitchFamily="34" charset="0"/>
              </a:rPr>
              <a:t>ráce se skupinami vrstev</a:t>
            </a:r>
            <a:endParaRPr lang="cs-CZ" sz="2000" b="1" dirty="0" smtClean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61619"/>
            <a:ext cx="3651834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64005"/>
            <a:ext cx="2664296" cy="14064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041939"/>
            <a:ext cx="2447404" cy="19640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041939"/>
            <a:ext cx="2458422" cy="16000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1" name="Obdélník 10"/>
          <p:cNvSpPr/>
          <p:nvPr/>
        </p:nvSpPr>
        <p:spPr>
          <a:xfrm>
            <a:off x="683568" y="6274187"/>
            <a:ext cx="4968552" cy="3231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Složky – skupiny - mohou být otevřené nebo zavřené.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228184" y="5504165"/>
            <a:ext cx="2664296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vrstvy ve skupině můžeme </a:t>
            </a:r>
          </a:p>
          <a:p>
            <a:pPr algn="ctr"/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libovolně přesouvat</a:t>
            </a:r>
            <a:endParaRPr lang="cs-CZ" sz="1500" b="1" dirty="0"/>
          </a:p>
        </p:txBody>
      </p:sp>
      <p:sp>
        <p:nvSpPr>
          <p:cNvPr id="14" name="Obdélník 13"/>
          <p:cNvSpPr/>
          <p:nvPr/>
        </p:nvSpPr>
        <p:spPr>
          <a:xfrm>
            <a:off x="683568" y="1521659"/>
            <a:ext cx="7200800" cy="2169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Smazání skupiny vrstev</a:t>
            </a:r>
            <a:endParaRPr lang="cs-CZ" sz="1500" b="1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500" dirty="0" smtClean="0">
              <a:ea typeface="Calibri" pitchFamily="34" charset="0"/>
              <a:cs typeface="Times New Roman" pitchFamily="18" charset="0"/>
            </a:endParaRPr>
          </a:p>
          <a:p>
            <a:pPr lvl="0"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Vymazání celé skupiny vrstev bez upozorňovacího dialogového okna:</a:t>
            </a:r>
            <a:endParaRPr lang="cs-CZ" sz="1500" dirty="0" smtClean="0">
              <a:ea typeface="Calibri" pitchFamily="34" charset="0"/>
              <a:cs typeface="Times New Roman" pitchFamily="18" charset="0"/>
            </a:endParaRPr>
          </a:p>
          <a:p>
            <a:pPr lvl="0"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cs-CZ" sz="1500" dirty="0" smtClean="0">
                <a:ea typeface="Calibri" pitchFamily="34" charset="0"/>
                <a:cs typeface="Times New Roman" pitchFamily="18" charset="0"/>
              </a:rPr>
              <a:t>přetažení skupiny vrstev do odpadkového koše v paletě Vrstvy.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cs-CZ" sz="1500" dirty="0" smtClean="0">
              <a:ea typeface="Calibri" pitchFamily="34" charset="0"/>
              <a:cs typeface="Times New Roman" pitchFamily="18" charset="0"/>
            </a:endParaRPr>
          </a:p>
          <a:p>
            <a:pPr lvl="0"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Smazání skupiny vrstev při zachování jejího obsahu</a:t>
            </a:r>
            <a:r>
              <a:rPr lang="cs-CZ" sz="1500" b="1" dirty="0" smtClean="0">
                <a:cs typeface="Arial" pitchFamily="34" charset="0"/>
              </a:rPr>
              <a:t> a </a:t>
            </a:r>
            <a:r>
              <a:rPr lang="cs-CZ" sz="1500" b="1" dirty="0" smtClean="0">
                <a:ea typeface="Calibri" pitchFamily="34" charset="0"/>
                <a:cs typeface="Times New Roman" pitchFamily="18" charset="0"/>
              </a:rPr>
              <a:t>pořadí:</a:t>
            </a:r>
            <a:endParaRPr lang="cs-CZ" sz="1500" b="1" dirty="0" smtClean="0">
              <a:cs typeface="Arial" pitchFamily="34" charset="0"/>
            </a:endParaRPr>
          </a:p>
          <a:p>
            <a:pPr lvl="0"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cs-CZ" sz="1500" dirty="0" smtClean="0">
                <a:ea typeface="Calibri" pitchFamily="34" charset="0"/>
                <a:cs typeface="Times New Roman" pitchFamily="18" charset="0"/>
              </a:rPr>
              <a:t>Ctrl+přetažení skupiny vrstev do odpadkového koše.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cs-CZ" sz="1500" dirty="0" smtClean="0">
              <a:ea typeface="Calibri" pitchFamily="34" charset="0"/>
              <a:cs typeface="Times New Roman" pitchFamily="18" charset="0"/>
            </a:endParaRPr>
          </a:p>
          <a:p>
            <a:pPr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sz="1500" dirty="0" smtClean="0">
                <a:ea typeface="Calibri" pitchFamily="34" charset="0"/>
                <a:cs typeface="Times New Roman" pitchFamily="18" charset="0"/>
              </a:rPr>
              <a:t>Můžete smazat pouze skupinu (složku) nebo skupinu včetně jejího obsahu.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256225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2540" y="1007244"/>
            <a:ext cx="30099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284984"/>
            <a:ext cx="30099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611560" y="1020634"/>
            <a:ext cx="488898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62388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b="1" dirty="0" smtClean="0">
                <a:ea typeface="Calibri" pitchFamily="34" charset="0"/>
                <a:cs typeface="Times New Roman" pitchFamily="18" charset="0"/>
              </a:rPr>
              <a:t>Barevné označení vrstev:</a:t>
            </a:r>
          </a:p>
          <a:p>
            <a:pPr lvl="0" indent="623888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cs-CZ" dirty="0" smtClean="0">
                <a:ea typeface="Calibri" pitchFamily="34" charset="0"/>
                <a:cs typeface="Times New Roman" pitchFamily="18" charset="0"/>
              </a:rPr>
              <a:t>pro snazší rozpoznání </a:t>
            </a:r>
            <a:r>
              <a:rPr lang="cs-CZ" dirty="0" err="1" smtClean="0">
                <a:ea typeface="Calibri" pitchFamily="34" charset="0"/>
                <a:cs typeface="Times New Roman" pitchFamily="18" charset="0"/>
              </a:rPr>
              <a:t>jedotlivé</a:t>
            </a:r>
            <a:r>
              <a:rPr lang="cs-CZ" dirty="0" smtClean="0">
                <a:ea typeface="Calibri" pitchFamily="34" charset="0"/>
                <a:cs typeface="Times New Roman" pitchFamily="18" charset="0"/>
              </a:rPr>
              <a:t> vrstvy.</a:t>
            </a:r>
            <a:endParaRPr lang="cs-CZ" dirty="0" smtClean="0"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520346" y="3285546"/>
            <a:ext cx="508410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b="1" dirty="0" smtClean="0">
                <a:ea typeface="Calibri" pitchFamily="34" charset="0"/>
                <a:cs typeface="Times New Roman" pitchFamily="18" charset="0"/>
              </a:rPr>
              <a:t>Zamknutí vrstvy:</a:t>
            </a:r>
          </a:p>
          <a:p>
            <a:pPr marL="536575" lvl="0" indent="-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cs-CZ" dirty="0" smtClean="0">
                <a:ea typeface="Calibri" pitchFamily="34" charset="0"/>
                <a:cs typeface="Times New Roman" pitchFamily="18" charset="0"/>
              </a:rPr>
              <a:t>na ochranu proti nechtěné změně obrazových dat.</a:t>
            </a:r>
            <a:endParaRPr lang="cs-CZ" dirty="0" smtClean="0"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5373216"/>
            <a:ext cx="3405395" cy="58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bdélník 13"/>
          <p:cNvSpPr/>
          <p:nvPr/>
        </p:nvSpPr>
        <p:spPr>
          <a:xfrm>
            <a:off x="827584" y="5229200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b="1" dirty="0" smtClean="0">
                <a:ea typeface="Calibri" pitchFamily="34" charset="0"/>
                <a:cs typeface="Times New Roman" pitchFamily="18" charset="0"/>
              </a:rPr>
              <a:t>Vypnutí vrstvy:</a:t>
            </a:r>
          </a:p>
          <a:p>
            <a:pPr marL="536575" lvl="0" indent="-53657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cs-CZ" dirty="0" smtClean="0">
                <a:ea typeface="Calibri" pitchFamily="34" charset="0"/>
                <a:cs typeface="Times New Roman" pitchFamily="18" charset="0"/>
              </a:rPr>
              <a:t>klikneme na ikonku oka ve sloupci na levé straně vrstvy.</a:t>
            </a:r>
            <a:endParaRPr lang="cs-CZ" dirty="0" smtClean="0">
              <a:cs typeface="Arial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987824" y="332656"/>
            <a:ext cx="330090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ea typeface="Times New Roman" pitchFamily="18" charset="0"/>
                <a:cs typeface="Arial" pitchFamily="34" charset="0"/>
              </a:rPr>
              <a:t>P</a:t>
            </a:r>
            <a:r>
              <a:rPr lang="cs-CZ" sz="2000" b="1" dirty="0" smtClean="0" bmk="">
                <a:ea typeface="Times New Roman" pitchFamily="18" charset="0"/>
                <a:cs typeface="Arial" pitchFamily="34" charset="0"/>
              </a:rPr>
              <a:t>ráce se skupinami vrstev</a:t>
            </a:r>
            <a:endParaRPr lang="cs-CZ" sz="2000" b="1" dirty="0" smtClean="0"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25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1627" y="980728"/>
            <a:ext cx="835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61243"/>
            <a:ext cx="2736304" cy="143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3563888" y="1098610"/>
            <a:ext cx="518457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711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b="1" dirty="0" smtClean="0" bmk="bookmark79">
                <a:ea typeface="Times New Roman" pitchFamily="18" charset="0"/>
                <a:cs typeface="Arial" pitchFamily="34" charset="0"/>
              </a:rPr>
              <a:t>Odstraňování vrstev</a:t>
            </a:r>
            <a:endParaRPr lang="cs-CZ" b="1" dirty="0" smtClean="0">
              <a:ea typeface="Times New Roman" pitchFamily="18" charset="0"/>
              <a:cs typeface="Arial" pitchFamily="34" charset="0"/>
            </a:endParaRPr>
          </a:p>
          <a:p>
            <a:pPr indent="7112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711200" algn="l"/>
              </a:tabLst>
            </a:pPr>
            <a:r>
              <a:rPr lang="cs-CZ" dirty="0" smtClean="0">
                <a:ea typeface="Calibri" pitchFamily="34" charset="0"/>
                <a:cs typeface="Times New Roman" pitchFamily="18" charset="0"/>
              </a:rPr>
              <a:t>Nikdy neodstraňujeme vytvořené vrstvy - 	mohou obsahovat důležité informace pro 	pozdější práci !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11560" y="4293096"/>
            <a:ext cx="8208912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ea typeface="Calibri" pitchFamily="34" charset="0"/>
                <a:cs typeface="Times New Roman" pitchFamily="18" charset="0"/>
              </a:rPr>
              <a:t>Poslední krok před odesláním na tiskárnu nebo zpracováním v DTP programu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ea typeface="Calibri" pitchFamily="34" charset="0"/>
                <a:cs typeface="Times New Roman" pitchFamily="18" charset="0"/>
              </a:rPr>
              <a:t>(např. v programu Adobe </a:t>
            </a:r>
            <a:r>
              <a:rPr lang="cs-CZ" dirty="0" err="1" smtClean="0">
                <a:ea typeface="Calibri" pitchFamily="34" charset="0"/>
                <a:cs typeface="Times New Roman" pitchFamily="18" charset="0"/>
              </a:rPr>
              <a:t>Ilustrator</a:t>
            </a:r>
            <a:r>
              <a:rPr lang="cs-CZ" dirty="0" smtClean="0">
                <a:ea typeface="Calibri" pitchFamily="34" charset="0"/>
                <a:cs typeface="Times New Roman" pitchFamily="18" charset="0"/>
              </a:rPr>
              <a:t>).</a:t>
            </a:r>
            <a:endParaRPr lang="cs-CZ" dirty="0" smtClean="0"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059832" y="364594"/>
            <a:ext cx="330090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ea typeface="Times New Roman" pitchFamily="18" charset="0"/>
                <a:cs typeface="Arial" pitchFamily="34" charset="0"/>
              </a:rPr>
              <a:t>P</a:t>
            </a:r>
            <a:r>
              <a:rPr lang="cs-CZ" sz="2000" b="1" dirty="0" smtClean="0" bmk="">
                <a:ea typeface="Times New Roman" pitchFamily="18" charset="0"/>
                <a:cs typeface="Arial" pitchFamily="34" charset="0"/>
              </a:rPr>
              <a:t>ráce se skupinami vrstev</a:t>
            </a:r>
            <a:endParaRPr lang="cs-CZ" sz="2000" b="1" dirty="0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663967" y="3518138"/>
            <a:ext cx="3501280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CTRL+SHIFT+E  </a:t>
            </a:r>
            <a:endParaRPr lang="cs-CZ" sz="35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390725" y="2996952"/>
            <a:ext cx="182934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/>
              <a:t>Sloučení vrstev</a:t>
            </a:r>
            <a:endParaRPr lang="cs-CZ" b="1" dirty="0"/>
          </a:p>
        </p:txBody>
      </p:sp>
      <p:sp>
        <p:nvSpPr>
          <p:cNvPr id="15" name="Obdélník 14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609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3182"/>
    </mc:Choice>
    <mc:Fallback>
      <p:transition advTm="1318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1627" y="980728"/>
            <a:ext cx="835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5" name="Obdélník 14"/>
          <p:cNvSpPr/>
          <p:nvPr/>
        </p:nvSpPr>
        <p:spPr>
          <a:xfrm>
            <a:off x="6806144" y="-962"/>
            <a:ext cx="23743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VY_32_INOVACE_OV_F2_15_60_ŽIŽ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323528" y="172378"/>
            <a:ext cx="856895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/>
          </a:p>
          <a:p>
            <a:r>
              <a:rPr lang="cs-CZ" sz="1400" b="1" dirty="0" smtClean="0"/>
              <a:t>Použitá literatura:</a:t>
            </a:r>
          </a:p>
          <a:p>
            <a:endParaRPr lang="cs-CZ" sz="1400" dirty="0" smtClean="0"/>
          </a:p>
          <a:p>
            <a:r>
              <a:rPr lang="cs-CZ" sz="1400" dirty="0" smtClean="0"/>
              <a:t>1.	</a:t>
            </a:r>
            <a:r>
              <a:rPr lang="cs-CZ" sz="1400" dirty="0" err="1" smtClean="0"/>
              <a:t>Eismann</a:t>
            </a:r>
            <a:r>
              <a:rPr lang="cs-CZ" sz="1400" dirty="0" smtClean="0"/>
              <a:t>, </a:t>
            </a:r>
            <a:r>
              <a:rPr lang="cs-CZ" sz="1400" dirty="0" err="1" smtClean="0"/>
              <a:t>Katrin</a:t>
            </a:r>
            <a:r>
              <a:rPr lang="cs-CZ" sz="1400" dirty="0" smtClean="0"/>
              <a:t>: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– retuš a restaurování fotografie, </a:t>
            </a:r>
            <a:r>
              <a:rPr lang="cs-CZ" sz="1400" dirty="0" err="1" smtClean="0"/>
              <a:t>Zoner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Brno 2008.</a:t>
            </a:r>
          </a:p>
          <a:p>
            <a:r>
              <a:rPr lang="cs-CZ" sz="1400" dirty="0" smtClean="0"/>
              <a:t>2.	</a:t>
            </a:r>
            <a:r>
              <a:rPr lang="cs-CZ" sz="1400" dirty="0" smtClean="0"/>
              <a:t>Adobe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Team: Adobe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CS5 - Oficiální výukový kurz, </a:t>
            </a:r>
            <a:r>
              <a:rPr lang="cs-CZ" sz="1400" dirty="0" err="1" smtClean="0"/>
              <a:t>Computer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2010.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3609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3182"/>
    </mc:Choice>
    <mc:Fallback>
      <p:transition advTm="1318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3474</TotalTime>
  <Words>347</Words>
  <Application>Microsoft Office PowerPoint</Application>
  <PresentationFormat>Předvádění na obrazovce (4:3)</PresentationFormat>
  <Paragraphs>117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736</cp:revision>
  <dcterms:created xsi:type="dcterms:W3CDTF">2012-07-11T22:42:20Z</dcterms:created>
  <dcterms:modified xsi:type="dcterms:W3CDTF">2013-01-21T10:02:46Z</dcterms:modified>
</cp:coreProperties>
</file>