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91" r:id="rId2"/>
    <p:sldId id="263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0" autoAdjust="0"/>
    <p:restoredTop sz="46127" autoAdjust="0"/>
  </p:normalViewPr>
  <p:slideViewPr>
    <p:cSldViewPr>
      <p:cViewPr varScale="1">
        <p:scale>
          <a:sx n="71" d="100"/>
          <a:sy n="71" d="100"/>
        </p:scale>
        <p:origin x="-600" y="-90"/>
      </p:cViewPr>
      <p:guideLst>
        <p:guide orient="horz" pos="4247"/>
        <p:guide pos="3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67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B5D9B-36B8-4401-85A6-5E8437C1852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45510-2910-44A0-B249-0796729FA47F}">
      <dgm:prSet phldrT="[Text]"/>
      <dgm:spPr/>
      <dgm:t>
        <a:bodyPr/>
        <a:lstStyle/>
        <a:p>
          <a:endParaRPr lang="cs-CZ" b="1" dirty="0" smtClean="0"/>
        </a:p>
      </dgm:t>
    </dgm:pt>
    <dgm:pt modelId="{0BCCFBDD-2A43-405E-8B13-B72F0B8A8609}" type="parTrans" cxnId="{A6FA8A87-B0AE-4B64-89ED-76D7DB618B88}">
      <dgm:prSet/>
      <dgm:spPr/>
      <dgm:t>
        <a:bodyPr/>
        <a:lstStyle/>
        <a:p>
          <a:endParaRPr lang="cs-CZ"/>
        </a:p>
      </dgm:t>
    </dgm:pt>
    <dgm:pt modelId="{176B9F50-850C-47AB-822C-70C8FE3AD461}" type="sibTrans" cxnId="{A6FA8A87-B0AE-4B64-89ED-76D7DB618B88}">
      <dgm:prSet/>
      <dgm:spPr/>
      <dgm:t>
        <a:bodyPr/>
        <a:lstStyle/>
        <a:p>
          <a:endParaRPr lang="cs-CZ"/>
        </a:p>
      </dgm:t>
    </dgm:pt>
    <dgm:pt modelId="{E15024EC-CD54-4825-BB37-F1CFFB6030F5}">
      <dgm:prSet phldrT="[Text]"/>
      <dgm:spPr/>
      <dgm:t>
        <a:bodyPr/>
        <a:lstStyle/>
        <a:p>
          <a:endParaRPr lang="cs-CZ" dirty="0"/>
        </a:p>
      </dgm:t>
    </dgm:pt>
    <dgm:pt modelId="{085E90FA-9F9E-421B-9816-2EEA546339F9}" type="parTrans" cxnId="{5BF3B436-E001-44AD-8047-0A9A59721907}">
      <dgm:prSet/>
      <dgm:spPr/>
      <dgm:t>
        <a:bodyPr/>
        <a:lstStyle/>
        <a:p>
          <a:endParaRPr lang="cs-CZ"/>
        </a:p>
      </dgm:t>
    </dgm:pt>
    <dgm:pt modelId="{EAE38EE7-A9CA-466D-9D31-C9BDEA4C1286}" type="sibTrans" cxnId="{5BF3B436-E001-44AD-8047-0A9A59721907}">
      <dgm:prSet/>
      <dgm:spPr/>
      <dgm:t>
        <a:bodyPr/>
        <a:lstStyle/>
        <a:p>
          <a:endParaRPr lang="cs-CZ"/>
        </a:p>
      </dgm:t>
    </dgm:pt>
    <dgm:pt modelId="{9EECE7AD-FDFB-47A8-AB73-95498F9E1CAB}">
      <dgm:prSet phldrT="[Text]"/>
      <dgm:spPr/>
      <dgm:t>
        <a:bodyPr/>
        <a:lstStyle/>
        <a:p>
          <a:endParaRPr lang="cs-CZ" dirty="0"/>
        </a:p>
      </dgm:t>
    </dgm:pt>
    <dgm:pt modelId="{F58D80DA-60D3-4DBA-9113-3961C6738331}" type="parTrans" cxnId="{A01761AC-25C3-44F1-BDE9-57F35FC0A537}">
      <dgm:prSet/>
      <dgm:spPr/>
      <dgm:t>
        <a:bodyPr/>
        <a:lstStyle/>
        <a:p>
          <a:endParaRPr lang="cs-CZ"/>
        </a:p>
      </dgm:t>
    </dgm:pt>
    <dgm:pt modelId="{9E4A53CD-DEAF-4FBE-9488-F37BE4BC24C6}" type="sibTrans" cxnId="{A01761AC-25C3-44F1-BDE9-57F35FC0A537}">
      <dgm:prSet/>
      <dgm:spPr/>
      <dgm:t>
        <a:bodyPr/>
        <a:lstStyle/>
        <a:p>
          <a:endParaRPr lang="cs-CZ"/>
        </a:p>
      </dgm:t>
    </dgm:pt>
    <dgm:pt modelId="{AB0049E8-9D71-4CFB-A89C-50E51A794A24}" type="pres">
      <dgm:prSet presAssocID="{590B5D9B-36B8-4401-85A6-5E8437C185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AA2461D-DEE3-4D37-B32B-09330A100F93}" type="pres">
      <dgm:prSet presAssocID="{DCD45510-2910-44A0-B249-0796729FA47F}" presName="parTxOnly" presStyleLbl="node1" presStyleIdx="0" presStyleCnt="3" custLinFactNeighborX="6784" custLinFactNeighborY="-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16087F-C3A0-4CC4-9684-42A801968796}" type="pres">
      <dgm:prSet presAssocID="{176B9F50-850C-47AB-822C-70C8FE3AD461}" presName="parTxOnlySpace" presStyleCnt="0"/>
      <dgm:spPr/>
    </dgm:pt>
    <dgm:pt modelId="{44B80686-40CF-4FF5-8812-381FCDA39273}" type="pres">
      <dgm:prSet presAssocID="{E15024EC-CD54-4825-BB37-F1CFFB6030F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273F23-C487-48D0-B437-9769EEAC0E54}" type="pres">
      <dgm:prSet presAssocID="{EAE38EE7-A9CA-466D-9D31-C9BDEA4C1286}" presName="parTxOnlySpace" presStyleCnt="0"/>
      <dgm:spPr/>
    </dgm:pt>
    <dgm:pt modelId="{0BE5EF11-4310-49D6-8B8B-3D92D0FE247B}" type="pres">
      <dgm:prSet presAssocID="{9EECE7AD-FDFB-47A8-AB73-95498F9E1CA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4DA80C1-D54D-44E2-AB9E-5532D50CD371}" type="presOf" srcId="{E15024EC-CD54-4825-BB37-F1CFFB6030F5}" destId="{44B80686-40CF-4FF5-8812-381FCDA39273}" srcOrd="0" destOrd="0" presId="urn:microsoft.com/office/officeart/2005/8/layout/chevron1"/>
    <dgm:cxn modelId="{8E807E46-094F-4F1E-A035-00C4ADE892A8}" type="presOf" srcId="{DCD45510-2910-44A0-B249-0796729FA47F}" destId="{4AA2461D-DEE3-4D37-B32B-09330A100F93}" srcOrd="0" destOrd="0" presId="urn:microsoft.com/office/officeart/2005/8/layout/chevron1"/>
    <dgm:cxn modelId="{A6FA8A87-B0AE-4B64-89ED-76D7DB618B88}" srcId="{590B5D9B-36B8-4401-85A6-5E8437C18526}" destId="{DCD45510-2910-44A0-B249-0796729FA47F}" srcOrd="0" destOrd="0" parTransId="{0BCCFBDD-2A43-405E-8B13-B72F0B8A8609}" sibTransId="{176B9F50-850C-47AB-822C-70C8FE3AD461}"/>
    <dgm:cxn modelId="{5BF3B436-E001-44AD-8047-0A9A59721907}" srcId="{590B5D9B-36B8-4401-85A6-5E8437C18526}" destId="{E15024EC-CD54-4825-BB37-F1CFFB6030F5}" srcOrd="1" destOrd="0" parTransId="{085E90FA-9F9E-421B-9816-2EEA546339F9}" sibTransId="{EAE38EE7-A9CA-466D-9D31-C9BDEA4C1286}"/>
    <dgm:cxn modelId="{77DF5CF9-340F-4954-9BF1-E152439ED9D3}" type="presOf" srcId="{590B5D9B-36B8-4401-85A6-5E8437C18526}" destId="{AB0049E8-9D71-4CFB-A89C-50E51A794A24}" srcOrd="0" destOrd="0" presId="urn:microsoft.com/office/officeart/2005/8/layout/chevron1"/>
    <dgm:cxn modelId="{CD2EBA15-B62D-44D2-AC07-C8F866B75EA4}" type="presOf" srcId="{9EECE7AD-FDFB-47A8-AB73-95498F9E1CAB}" destId="{0BE5EF11-4310-49D6-8B8B-3D92D0FE247B}" srcOrd="0" destOrd="0" presId="urn:microsoft.com/office/officeart/2005/8/layout/chevron1"/>
    <dgm:cxn modelId="{A01761AC-25C3-44F1-BDE9-57F35FC0A537}" srcId="{590B5D9B-36B8-4401-85A6-5E8437C18526}" destId="{9EECE7AD-FDFB-47A8-AB73-95498F9E1CAB}" srcOrd="2" destOrd="0" parTransId="{F58D80DA-60D3-4DBA-9113-3961C6738331}" sibTransId="{9E4A53CD-DEAF-4FBE-9488-F37BE4BC24C6}"/>
    <dgm:cxn modelId="{D3EE187D-2258-4BC2-8380-F7B00A01C9A9}" type="presParOf" srcId="{AB0049E8-9D71-4CFB-A89C-50E51A794A24}" destId="{4AA2461D-DEE3-4D37-B32B-09330A100F93}" srcOrd="0" destOrd="0" presId="urn:microsoft.com/office/officeart/2005/8/layout/chevron1"/>
    <dgm:cxn modelId="{6BDC3C93-9210-4DB3-B2AF-C8B4F2FC80A3}" type="presParOf" srcId="{AB0049E8-9D71-4CFB-A89C-50E51A794A24}" destId="{E916087F-C3A0-4CC4-9684-42A801968796}" srcOrd="1" destOrd="0" presId="urn:microsoft.com/office/officeart/2005/8/layout/chevron1"/>
    <dgm:cxn modelId="{116646B8-5A0A-4969-AB93-8F507B4725DC}" type="presParOf" srcId="{AB0049E8-9D71-4CFB-A89C-50E51A794A24}" destId="{44B80686-40CF-4FF5-8812-381FCDA39273}" srcOrd="2" destOrd="0" presId="urn:microsoft.com/office/officeart/2005/8/layout/chevron1"/>
    <dgm:cxn modelId="{2F0CCF00-C83F-41A4-9115-02F088CB076F}" type="presParOf" srcId="{AB0049E8-9D71-4CFB-A89C-50E51A794A24}" destId="{A7273F23-C487-48D0-B437-9769EEAC0E54}" srcOrd="3" destOrd="0" presId="urn:microsoft.com/office/officeart/2005/8/layout/chevron1"/>
    <dgm:cxn modelId="{77E68501-4A2F-4A49-A3B2-CFF39B115C40}" type="presParOf" srcId="{AB0049E8-9D71-4CFB-A89C-50E51A794A24}" destId="{0BE5EF11-4310-49D6-8B8B-3D92D0FE24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A2461D-DEE3-4D37-B32B-09330A100F93}">
      <dsp:nvSpPr>
        <dsp:cNvPr id="0" name=""/>
        <dsp:cNvSpPr/>
      </dsp:nvSpPr>
      <dsp:spPr>
        <a:xfrm>
          <a:off x="24724" y="601473"/>
          <a:ext cx="3251131" cy="1300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b="1" kern="1200" dirty="0" smtClean="0"/>
        </a:p>
      </dsp:txBody>
      <dsp:txXfrm>
        <a:off x="24724" y="601473"/>
        <a:ext cx="3251131" cy="1300452"/>
      </dsp:txXfrm>
    </dsp:sp>
    <dsp:sp modelId="{44B80686-40CF-4FF5-8812-381FCDA39273}">
      <dsp:nvSpPr>
        <dsp:cNvPr id="0" name=""/>
        <dsp:cNvSpPr/>
      </dsp:nvSpPr>
      <dsp:spPr>
        <a:xfrm>
          <a:off x="2928686" y="609913"/>
          <a:ext cx="3251131" cy="1300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2928686" y="609913"/>
        <a:ext cx="3251131" cy="1300452"/>
      </dsp:txXfrm>
    </dsp:sp>
    <dsp:sp modelId="{0BE5EF11-4310-49D6-8B8B-3D92D0FE247B}">
      <dsp:nvSpPr>
        <dsp:cNvPr id="0" name=""/>
        <dsp:cNvSpPr/>
      </dsp:nvSpPr>
      <dsp:spPr>
        <a:xfrm>
          <a:off x="5854704" y="609913"/>
          <a:ext cx="3251131" cy="1300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5854704" y="609913"/>
        <a:ext cx="3251131" cy="130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</a:t>
            </a:r>
            <a:r>
              <a:rPr lang="cs-CZ" sz="1600" dirty="0"/>
              <a:t>6. 12</a:t>
            </a:r>
            <a:r>
              <a:rPr lang="cs-CZ" sz="1600" dirty="0" smtClean="0"/>
              <a:t>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17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10446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765082" y="611396"/>
            <a:ext cx="39833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 smtClean="0"/>
              <a:t>používejte </a:t>
            </a:r>
            <a:r>
              <a:rPr lang="cs-CZ" b="1" dirty="0"/>
              <a:t>vrstvy k postupné práci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14312" y="6237312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12</a:t>
            </a:r>
            <a:endParaRPr lang="cs-CZ" sz="1500" dirty="0"/>
          </a:p>
        </p:txBody>
      </p:sp>
      <p:pic>
        <p:nvPicPr>
          <p:cNvPr id="10242" name="Picture 2" descr="Soubor: Pyramide Image exe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12" y="980728"/>
            <a:ext cx="457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48364" y="319883"/>
            <a:ext cx="27035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pracujte s duplikátem </a:t>
            </a:r>
            <a:endParaRPr lang="cs-CZ" b="1" dirty="0" smtClean="0"/>
          </a:p>
          <a:p>
            <a:pPr algn="ctr"/>
            <a:r>
              <a:rPr lang="cs-CZ" b="1" dirty="0" smtClean="0"/>
              <a:t>originálu </a:t>
            </a:r>
            <a:endParaRPr lang="cs-CZ" b="1" dirty="0"/>
          </a:p>
        </p:txBody>
      </p:sp>
      <p:pic>
        <p:nvPicPr>
          <p:cNvPr id="12" name="Picture 6" descr="File:MinnieDriverJan2011 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761" y="1101427"/>
            <a:ext cx="2501506" cy="33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ile:MinnieDriverJan2011 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442" y="3231771"/>
            <a:ext cx="2501506" cy="33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 rot="2691746">
            <a:off x="1574538" y="3048745"/>
            <a:ext cx="1138967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91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186044" y="188640"/>
            <a:ext cx="277191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800" b="1" dirty="0"/>
              <a:t>Zkušební výtisk</a:t>
            </a:r>
            <a:endParaRPr lang="cs-CZ" sz="28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467544" y="1622988"/>
            <a:ext cx="4454532" cy="5072213"/>
            <a:chOff x="2493732" y="1622988"/>
            <a:chExt cx="4454532" cy="5072213"/>
          </a:xfrm>
        </p:grpSpPr>
        <p:sp>
          <p:nvSpPr>
            <p:cNvPr id="8" name="TextovéPole 7"/>
            <p:cNvSpPr txBox="1"/>
            <p:nvPr/>
          </p:nvSpPr>
          <p:spPr>
            <a:xfrm>
              <a:off x="5590076" y="6372036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500" dirty="0" smtClean="0"/>
                <a:t>Obr. 13 </a:t>
              </a:r>
              <a:endParaRPr lang="cs-CZ" sz="1500" dirty="0"/>
            </a:p>
          </p:txBody>
        </p:sp>
        <p:pic>
          <p:nvPicPr>
            <p:cNvPr id="9220" name="Picture 4" descr="Soubor: Canon Pixus 560i expa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732" y="1622988"/>
              <a:ext cx="4454532" cy="4730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File:MinnieDriverJan2011 cropped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30035">
              <a:off x="3476468" y="4403999"/>
              <a:ext cx="1613674" cy="2151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bdélník 5"/>
          <p:cNvSpPr/>
          <p:nvPr/>
        </p:nvSpPr>
        <p:spPr>
          <a:xfrm>
            <a:off x="467544" y="836712"/>
            <a:ext cx="82089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 smtClean="0"/>
              <a:t>Zkušební </a:t>
            </a:r>
            <a:r>
              <a:rPr lang="cs-CZ" b="1" dirty="0"/>
              <a:t>výtisk na stolní </a:t>
            </a:r>
            <a:r>
              <a:rPr lang="cs-CZ" b="1" dirty="0" smtClean="0"/>
              <a:t>tiskárně </a:t>
            </a:r>
            <a:r>
              <a:rPr lang="cs-CZ" b="1" dirty="0" smtClean="0"/>
              <a:t>často </a:t>
            </a:r>
            <a:r>
              <a:rPr lang="cs-CZ" b="1" dirty="0"/>
              <a:t>odhalí oblasti, na kterých je ještě </a:t>
            </a:r>
            <a:r>
              <a:rPr lang="cs-CZ" b="1" dirty="0" smtClean="0"/>
              <a:t>potřeba </a:t>
            </a:r>
            <a:r>
              <a:rPr lang="cs-CZ" b="1" dirty="0"/>
              <a:t>pracovat nebo jsou nevalně retušované.</a:t>
            </a:r>
          </a:p>
        </p:txBody>
      </p:sp>
      <p:pic>
        <p:nvPicPr>
          <p:cNvPr id="9222" name="Picture 6" descr="Soubor: Canon S520 inkoustové tiskárně - open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0147" y="1649922"/>
            <a:ext cx="2674261" cy="19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903574" y="3646765"/>
            <a:ext cx="39889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/>
              <a:t>Používejte kvalitní inkousty </a:t>
            </a:r>
            <a:endParaRPr lang="cs-CZ" b="1" dirty="0" smtClean="0"/>
          </a:p>
          <a:p>
            <a:pPr lvl="0" algn="ctr"/>
            <a:r>
              <a:rPr lang="cs-CZ" b="1" dirty="0" smtClean="0"/>
              <a:t>a </a:t>
            </a:r>
            <a:r>
              <a:rPr lang="cs-CZ" b="1" dirty="0"/>
              <a:t>fotopapíry, aby </a:t>
            </a:r>
            <a:r>
              <a:rPr lang="cs-CZ" b="1" dirty="0" smtClean="0"/>
              <a:t>výtisk </a:t>
            </a:r>
            <a:r>
              <a:rPr lang="cs-CZ" b="1" dirty="0"/>
              <a:t>nevybledl.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234428" y="3284984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14</a:t>
            </a:r>
            <a:endParaRPr lang="cs-CZ" sz="1500" dirty="0"/>
          </a:p>
        </p:txBody>
      </p:sp>
      <p:sp>
        <p:nvSpPr>
          <p:cNvPr id="2" name="Obdélník 1"/>
          <p:cNvSpPr/>
          <p:nvPr/>
        </p:nvSpPr>
        <p:spPr>
          <a:xfrm>
            <a:off x="4932040" y="4365104"/>
            <a:ext cx="398890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u="sng" dirty="0"/>
              <a:t>RIP </a:t>
            </a:r>
            <a:r>
              <a:rPr lang="cs-CZ" sz="1600" b="1" u="sng" dirty="0" smtClean="0"/>
              <a:t>software:</a:t>
            </a:r>
            <a:endParaRPr lang="cs-CZ" sz="1600" u="sng" dirty="0"/>
          </a:p>
          <a:p>
            <a:pPr lvl="0" algn="ctr"/>
            <a:r>
              <a:rPr lang="cs-CZ" sz="1600" dirty="0" smtClean="0"/>
              <a:t>„</a:t>
            </a:r>
            <a:r>
              <a:rPr lang="cs-CZ" sz="1600" dirty="0" err="1"/>
              <a:t>Raster</a:t>
            </a:r>
            <a:r>
              <a:rPr lang="cs-CZ" sz="1600" dirty="0"/>
              <a:t> Image </a:t>
            </a:r>
            <a:r>
              <a:rPr lang="cs-CZ" sz="1600" dirty="0" err="1"/>
              <a:t>Processor</a:t>
            </a:r>
            <a:r>
              <a:rPr lang="cs-CZ" sz="1600" dirty="0"/>
              <a:t>" </a:t>
            </a:r>
            <a:r>
              <a:rPr lang="cs-CZ" sz="1600" dirty="0" smtClean="0"/>
              <a:t>umožňuje </a:t>
            </a:r>
            <a:r>
              <a:rPr lang="cs-CZ" sz="1600" dirty="0"/>
              <a:t>precizní tisk toho, co vidíme na našem pracovním </a:t>
            </a:r>
            <a:r>
              <a:rPr lang="cs-CZ" sz="1600" dirty="0" err="1"/>
              <a:t>zkalibrovaném</a:t>
            </a:r>
            <a:r>
              <a:rPr lang="cs-CZ" sz="1600" dirty="0"/>
              <a:t> monitoru. </a:t>
            </a:r>
          </a:p>
          <a:p>
            <a:pPr lvl="0" algn="ctr"/>
            <a:r>
              <a:rPr lang="cs-CZ" sz="1600" dirty="0" smtClean="0"/>
              <a:t>A rozšiřuje tisknutelný </a:t>
            </a:r>
            <a:r>
              <a:rPr lang="cs-CZ" sz="1600" dirty="0"/>
              <a:t>rozsah barev </a:t>
            </a:r>
            <a:r>
              <a:rPr lang="cs-CZ" sz="1600" dirty="0" smtClean="0"/>
              <a:t>maximalizací původní </a:t>
            </a:r>
            <a:r>
              <a:rPr lang="cs-CZ" sz="1600" dirty="0" smtClean="0"/>
              <a:t>kolorimetrického </a:t>
            </a:r>
            <a:r>
              <a:rPr lang="cs-CZ" sz="1600" dirty="0" smtClean="0"/>
              <a:t>prostoru tiskárny. Vhodný pro tisk</a:t>
            </a:r>
            <a:endParaRPr lang="cs-CZ" sz="1600" dirty="0"/>
          </a:p>
          <a:p>
            <a:pPr lvl="0" algn="ctr"/>
            <a:r>
              <a:rPr lang="cs-CZ" sz="1600" dirty="0" smtClean="0"/>
              <a:t>neutrálních </a:t>
            </a:r>
            <a:r>
              <a:rPr lang="cs-CZ" sz="1600" dirty="0" smtClean="0"/>
              <a:t>černobílých obrázků </a:t>
            </a:r>
            <a:r>
              <a:rPr lang="cs-CZ" sz="1600" dirty="0"/>
              <a:t>na jednom listu vedle </a:t>
            </a:r>
            <a:r>
              <a:rPr lang="cs-CZ" sz="1600" dirty="0" smtClean="0"/>
              <a:t>barevných</a:t>
            </a:r>
            <a:r>
              <a:rPr lang="cs-CZ" sz="1600" dirty="0"/>
              <a:t>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91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3218070" y="3330264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15</a:t>
            </a:r>
            <a:endParaRPr lang="cs-CZ" sz="1500" dirty="0"/>
          </a:p>
        </p:txBody>
      </p:sp>
      <p:sp>
        <p:nvSpPr>
          <p:cNvPr id="2" name="Obdélník 1"/>
          <p:cNvSpPr/>
          <p:nvPr/>
        </p:nvSpPr>
        <p:spPr>
          <a:xfrm>
            <a:off x="3419872" y="332656"/>
            <a:ext cx="184217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sz="2800" b="1" dirty="0"/>
              <a:t>Archivace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91315" y="3861048"/>
            <a:ext cx="876137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dirty="0" smtClean="0"/>
              <a:t>Vytvářejte zálohu všech </a:t>
            </a:r>
            <a:r>
              <a:rPr lang="cs-CZ" dirty="0"/>
              <a:t>souborů, </a:t>
            </a:r>
            <a:r>
              <a:rPr lang="cs-CZ" dirty="0" smtClean="0"/>
              <a:t>které </a:t>
            </a:r>
            <a:r>
              <a:rPr lang="cs-CZ" dirty="0"/>
              <a:t>se týkají projektu</a:t>
            </a:r>
            <a:r>
              <a:rPr lang="cs-CZ" dirty="0" smtClean="0"/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Vypálení na CD nebo DVD je levná a poměrně spolehlivá </a:t>
            </a:r>
            <a:r>
              <a:rPr lang="cs-CZ" dirty="0" smtClean="0"/>
              <a:t> metoda zálohování.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 smtClean="0"/>
              <a:t>Ujistěte </a:t>
            </a:r>
            <a:r>
              <a:rPr lang="cs-CZ" dirty="0"/>
              <a:t>se, že disky jsou čitelné, než smažete soubory z pevného disku.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Vypalte dva disky a uložte je odděleně. </a:t>
            </a:r>
            <a:endParaRPr lang="cs-CZ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cs-CZ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dirty="0"/>
              <a:t>Pro uspořádání souborů a záloh použijte program pro </a:t>
            </a:r>
            <a:r>
              <a:rPr lang="cs-CZ" dirty="0" smtClean="0"/>
              <a:t>katalogizaci.</a:t>
            </a:r>
            <a:endParaRPr lang="cs-CZ" dirty="0"/>
          </a:p>
        </p:txBody>
      </p:sp>
      <p:pic>
        <p:nvPicPr>
          <p:cNvPr id="8194" name="Picture 2" descr="Soubor: Přenosný pevný disk 1TB Western Dig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553" y="981075"/>
            <a:ext cx="4101141" cy="27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oubor: DV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256185" cy="21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oubor: DV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978" y="1124563"/>
            <a:ext cx="2256185" cy="21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823531" y="3284984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16</a:t>
            </a:r>
            <a:endParaRPr lang="cs-CZ" sz="1500" dirty="0"/>
          </a:p>
        </p:txBody>
      </p:sp>
      <p:sp>
        <p:nvSpPr>
          <p:cNvPr id="10" name="Obdélník 9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8773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13793" y="332656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/>
              <a:t>Zdroje obrázků:</a:t>
            </a:r>
            <a:endParaRPr lang="cs-CZ" sz="1400" b="1" dirty="0"/>
          </a:p>
        </p:txBody>
      </p:sp>
      <p:sp>
        <p:nvSpPr>
          <p:cNvPr id="2" name="Obdélník 1"/>
          <p:cNvSpPr/>
          <p:nvPr/>
        </p:nvSpPr>
        <p:spPr>
          <a:xfrm>
            <a:off x="107950" y="657562"/>
            <a:ext cx="8784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Obr. 1:  	</a:t>
            </a:r>
            <a:r>
              <a:rPr lang="cs-CZ" sz="1000" dirty="0" err="1" smtClean="0"/>
              <a:t>Ekuryluk</a:t>
            </a:r>
            <a:r>
              <a:rPr lang="cs-CZ" sz="1000" dirty="0" smtClean="0"/>
              <a:t>. http</a:t>
            </a:r>
            <a:r>
              <a:rPr lang="cs-CZ" sz="1000" dirty="0"/>
              <a:t>://</a:t>
            </a:r>
            <a:r>
              <a:rPr lang="cs-CZ" sz="1000" dirty="0" smtClean="0"/>
              <a:t>commons.wikimedia.org/wiki/File:MiriamKohany1943.jpg?uselang=</a:t>
            </a:r>
            <a:r>
              <a:rPr lang="cs-CZ" sz="1000" dirty="0" err="1" smtClean="0"/>
              <a:t>cs</a:t>
            </a:r>
            <a:r>
              <a:rPr lang="cs-CZ" sz="1000" dirty="0" smtClean="0"/>
              <a:t>, 6. 12. 2012</a:t>
            </a:r>
          </a:p>
          <a:p>
            <a:r>
              <a:rPr lang="cs-CZ" sz="1000" dirty="0" smtClean="0"/>
              <a:t>Obr. 2:  	Michel </a:t>
            </a:r>
            <a:r>
              <a:rPr lang="cs-CZ" sz="1000" dirty="0" err="1" smtClean="0"/>
              <a:t>Vuijlsteke</a:t>
            </a:r>
            <a:r>
              <a:rPr lang="cs-CZ" sz="1000" dirty="0" smtClean="0"/>
              <a:t>. http</a:t>
            </a:r>
            <a:r>
              <a:rPr lang="cs-CZ" sz="1000" dirty="0"/>
              <a:t>://commons.wikimedia.org/wiki/File:Portrait_restoration,_</a:t>
            </a:r>
            <a:r>
              <a:rPr lang="cs-CZ" sz="1000" dirty="0" smtClean="0"/>
              <a:t>before_and_after.jpg, 6. 12. 2012</a:t>
            </a:r>
            <a:endParaRPr lang="cs-CZ" sz="1000" dirty="0"/>
          </a:p>
          <a:p>
            <a:r>
              <a:rPr lang="cs-CZ" sz="1000" dirty="0" smtClean="0">
                <a:latin typeface="Arial" charset="0"/>
              </a:rPr>
              <a:t>Obr. 3:  	</a:t>
            </a:r>
            <a:r>
              <a:rPr lang="cs-CZ" sz="1000" dirty="0" smtClean="0"/>
              <a:t>Michel </a:t>
            </a:r>
            <a:r>
              <a:rPr lang="cs-CZ" sz="1000" dirty="0" err="1" smtClean="0"/>
              <a:t>Vuijlsteke</a:t>
            </a:r>
            <a:r>
              <a:rPr lang="cs-CZ" sz="1000" dirty="0" smtClean="0"/>
              <a:t>. http</a:t>
            </a:r>
            <a:r>
              <a:rPr lang="cs-CZ" sz="1000" dirty="0"/>
              <a:t>://commons.wikimedia.org/wiki/File:Photo_restoration,_</a:t>
            </a:r>
            <a:r>
              <a:rPr lang="cs-CZ" sz="1000" dirty="0" smtClean="0"/>
              <a:t>before_and_after.jpg, 6. 12. 2012</a:t>
            </a:r>
          </a:p>
          <a:p>
            <a:r>
              <a:rPr lang="cs-CZ" sz="1000" dirty="0" smtClean="0"/>
              <a:t>Obr. 4	</a:t>
            </a:r>
            <a:r>
              <a:rPr lang="cs-CZ" sz="1000" dirty="0"/>
              <a:t>http://</a:t>
            </a:r>
            <a:r>
              <a:rPr lang="cs-CZ" sz="1000" dirty="0" smtClean="0"/>
              <a:t>commons.wikimedia.org/wiki/File:Imagint_scanners_types_1.png, 6. 12. 2012</a:t>
            </a:r>
            <a:endParaRPr lang="cs-CZ" sz="1000" dirty="0"/>
          </a:p>
          <a:p>
            <a:r>
              <a:rPr lang="cs-CZ" sz="1000" dirty="0" smtClean="0"/>
              <a:t>Obr. 5	</a:t>
            </a:r>
            <a:r>
              <a:rPr lang="cs-CZ" sz="1000" dirty="0"/>
              <a:t>http://</a:t>
            </a:r>
            <a:r>
              <a:rPr lang="cs-CZ" sz="1000" dirty="0" smtClean="0"/>
              <a:t>cs.wikipedia.org/wiki/Soubor:Imagint_scanners_types_6.svg, 6. 12. 2012</a:t>
            </a:r>
            <a:endParaRPr lang="cs-CZ" sz="1000" dirty="0"/>
          </a:p>
          <a:p>
            <a:r>
              <a:rPr lang="cs-CZ" sz="1000" dirty="0" smtClean="0"/>
              <a:t>Obr. 6	</a:t>
            </a:r>
            <a:r>
              <a:rPr lang="cs-CZ" sz="1000" dirty="0"/>
              <a:t>http://</a:t>
            </a:r>
            <a:r>
              <a:rPr lang="cs-CZ" sz="1000" dirty="0" smtClean="0"/>
              <a:t>commons.wikimedia.org/wiki/File:Imagint_scanners_types_5.svg, 6. 12. 2012</a:t>
            </a:r>
          </a:p>
          <a:p>
            <a:r>
              <a:rPr lang="cs-CZ" sz="1000" dirty="0" smtClean="0"/>
              <a:t>Obr</a:t>
            </a:r>
            <a:r>
              <a:rPr lang="cs-CZ" sz="1000" dirty="0"/>
              <a:t>. 7	http://commons.wikimedia.org/wiki/File:Contrast-histogram001.jpg,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</a:t>
            </a:r>
            <a:r>
              <a:rPr lang="cs-CZ" sz="1000" dirty="0"/>
              <a:t>. 8	http://en.wikipedia.org/wiki/File:MinnieDriverJan2011_cropped.jpg,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</a:t>
            </a:r>
            <a:r>
              <a:rPr lang="cs-CZ" sz="1000" dirty="0"/>
              <a:t>. 9	http://en.wikipedia.org/wiki/File:MinnieDriverJan2011_(</a:t>
            </a:r>
            <a:r>
              <a:rPr lang="cs-CZ" sz="1000" dirty="0" err="1"/>
              <a:t>glamourized</a:t>
            </a:r>
            <a:r>
              <a:rPr lang="cs-CZ" sz="1000" dirty="0"/>
              <a:t>).</a:t>
            </a:r>
            <a:r>
              <a:rPr lang="cs-CZ" sz="1000" dirty="0" err="1"/>
              <a:t>jpg</a:t>
            </a:r>
            <a:r>
              <a:rPr lang="cs-CZ" sz="1000" dirty="0"/>
              <a:t>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</a:t>
            </a:r>
            <a:r>
              <a:rPr lang="cs-CZ" sz="1000" dirty="0"/>
              <a:t>. 10	http://commons.wikimedia.org/wiki/File:Example-retouch-1.jpg,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</a:t>
            </a:r>
            <a:r>
              <a:rPr lang="cs-CZ" sz="1000" dirty="0"/>
              <a:t>. 11	http://commons.wikimedia.org/wiki/File:Example-retouch-2.jpg,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</a:t>
            </a:r>
            <a:r>
              <a:rPr lang="cs-CZ" sz="1000" dirty="0"/>
              <a:t>. </a:t>
            </a:r>
            <a:r>
              <a:rPr lang="cs-CZ" sz="1000" dirty="0" smtClean="0"/>
              <a:t>12</a:t>
            </a:r>
            <a:r>
              <a:rPr lang="cs-CZ" sz="1000" dirty="0"/>
              <a:t>	</a:t>
            </a:r>
            <a:r>
              <a:rPr lang="cs-CZ" sz="1000" dirty="0" smtClean="0"/>
              <a:t>http</a:t>
            </a:r>
            <a:r>
              <a:rPr lang="cs-CZ" sz="1000" dirty="0"/>
              <a:t>://commons.wikimedia.org/wiki/</a:t>
            </a:r>
            <a:r>
              <a:rPr lang="cs-CZ" sz="1000" dirty="0" err="1"/>
              <a:t>File:Pyramide_Image_exemple.png</a:t>
            </a:r>
            <a:r>
              <a:rPr lang="cs-CZ" sz="1000" dirty="0"/>
              <a:t>, </a:t>
            </a:r>
            <a:r>
              <a:rPr lang="cs-CZ" sz="1000" dirty="0" smtClean="0"/>
              <a:t>6. 12. 2012</a:t>
            </a:r>
            <a:endParaRPr lang="cs-CZ" sz="1000" dirty="0"/>
          </a:p>
          <a:p>
            <a:r>
              <a:rPr lang="cs-CZ" sz="1000" dirty="0" smtClean="0"/>
              <a:t>Obr. 13	</a:t>
            </a:r>
            <a:r>
              <a:rPr lang="cs-CZ" sz="1000" dirty="0"/>
              <a:t>http://</a:t>
            </a:r>
            <a:r>
              <a:rPr lang="cs-CZ" sz="1000" dirty="0" smtClean="0"/>
              <a:t>commons.wikimedia.org/wiki/File:Canon_PIXUS_560i_expand.jpg, 6. 12. 2012</a:t>
            </a:r>
          </a:p>
          <a:p>
            <a:r>
              <a:rPr lang="cs-CZ" sz="1000" dirty="0" smtClean="0"/>
              <a:t>Obr. 14	</a:t>
            </a:r>
            <a:r>
              <a:rPr lang="cs-CZ" sz="1000" dirty="0"/>
              <a:t>http://commons.wikimedia.org/wiki/File:Canon_S520_ink_jet_printer_-_</a:t>
            </a:r>
            <a:r>
              <a:rPr lang="cs-CZ" sz="1000" dirty="0" smtClean="0"/>
              <a:t>opened.jpg, 6. 12. 2012</a:t>
            </a:r>
          </a:p>
          <a:p>
            <a:r>
              <a:rPr lang="cs-CZ" sz="1000" dirty="0" smtClean="0"/>
              <a:t>Obr. 15	</a:t>
            </a:r>
            <a:r>
              <a:rPr lang="cs-CZ" sz="1000" dirty="0"/>
              <a:t>http://</a:t>
            </a:r>
            <a:r>
              <a:rPr lang="cs-CZ" sz="1000" dirty="0" smtClean="0"/>
              <a:t>commons.wikimedia.org/wiki/</a:t>
            </a:r>
            <a:r>
              <a:rPr lang="cs-CZ" sz="1000" dirty="0" err="1" smtClean="0"/>
              <a:t>File:DVD.png</a:t>
            </a:r>
            <a:r>
              <a:rPr lang="cs-CZ" sz="1000" dirty="0" smtClean="0"/>
              <a:t>, 6. 12. 2012</a:t>
            </a:r>
          </a:p>
          <a:p>
            <a:r>
              <a:rPr lang="cs-CZ" sz="1000" dirty="0" smtClean="0"/>
              <a:t>Obr. 16	</a:t>
            </a:r>
            <a:r>
              <a:rPr lang="cs-CZ" sz="1000" dirty="0"/>
              <a:t>http://</a:t>
            </a:r>
            <a:r>
              <a:rPr lang="cs-CZ" sz="1000" dirty="0" smtClean="0"/>
              <a:t>commons.wikimedia.org/wiki/File:Portable_Hard_Disk_1TB_Western_Digital.jpg, 6. 12. </a:t>
            </a:r>
            <a:r>
              <a:rPr lang="cs-CZ" sz="1000" dirty="0" smtClean="0"/>
              <a:t>2012</a:t>
            </a:r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cs-CZ" sz="1400" b="1" dirty="0" smtClean="0"/>
              <a:t>Použitá </a:t>
            </a:r>
            <a:r>
              <a:rPr lang="cs-CZ" sz="1400" b="1" dirty="0" smtClean="0"/>
              <a:t>literatura:</a:t>
            </a:r>
          </a:p>
          <a:p>
            <a:endParaRPr lang="cs-CZ" sz="1000" dirty="0" smtClean="0"/>
          </a:p>
          <a:p>
            <a:r>
              <a:rPr lang="cs-CZ" sz="1000" dirty="0" smtClean="0"/>
              <a:t>1.	</a:t>
            </a:r>
            <a:r>
              <a:rPr lang="cs-CZ" sz="1000" dirty="0" err="1" smtClean="0"/>
              <a:t>Eismann</a:t>
            </a:r>
            <a:r>
              <a:rPr lang="cs-CZ" sz="1000" dirty="0" smtClean="0"/>
              <a:t>, </a:t>
            </a:r>
            <a:r>
              <a:rPr lang="cs-CZ" sz="1000" dirty="0" err="1" smtClean="0"/>
              <a:t>Katrin</a:t>
            </a:r>
            <a:r>
              <a:rPr lang="cs-CZ" sz="1000" dirty="0" smtClean="0"/>
              <a:t>: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– retuš a restaurování fotografie, </a:t>
            </a:r>
            <a:r>
              <a:rPr lang="cs-CZ" sz="1000" dirty="0" err="1" smtClean="0"/>
              <a:t>Zoner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Brno 2008.</a:t>
            </a:r>
          </a:p>
          <a:p>
            <a:r>
              <a:rPr lang="cs-CZ" sz="1000" dirty="0" smtClean="0"/>
              <a:t>2.	</a:t>
            </a:r>
            <a:r>
              <a:rPr lang="cs-CZ" sz="1000" dirty="0" smtClean="0"/>
              <a:t>Adobe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Team: Adobe </a:t>
            </a:r>
            <a:r>
              <a:rPr lang="cs-CZ" sz="1000" dirty="0" err="1" smtClean="0"/>
              <a:t>Photoshop</a:t>
            </a:r>
            <a:r>
              <a:rPr lang="cs-CZ" sz="1000" dirty="0" smtClean="0"/>
              <a:t> CS5 - Oficiální výukový kurz, </a:t>
            </a:r>
            <a:r>
              <a:rPr lang="cs-CZ" sz="1000" dirty="0" err="1" smtClean="0"/>
              <a:t>Computer</a:t>
            </a:r>
            <a:r>
              <a:rPr lang="cs-CZ" sz="1000" dirty="0" smtClean="0"/>
              <a:t> </a:t>
            </a:r>
            <a:r>
              <a:rPr lang="cs-CZ" sz="1000" dirty="0" err="1" smtClean="0"/>
              <a:t>Press</a:t>
            </a:r>
            <a:r>
              <a:rPr lang="cs-CZ" sz="1000" dirty="0" smtClean="0"/>
              <a:t>, 2010.</a:t>
            </a:r>
            <a:r>
              <a:rPr lang="cs-CZ" sz="1000" dirty="0" smtClean="0"/>
              <a:t>	</a:t>
            </a:r>
            <a:endParaRPr lang="cs-CZ" sz="1000" dirty="0"/>
          </a:p>
        </p:txBody>
      </p:sp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124744"/>
          <a:ext cx="910850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Skupina 16"/>
          <p:cNvGrpSpPr/>
          <p:nvPr/>
        </p:nvGrpSpPr>
        <p:grpSpPr>
          <a:xfrm>
            <a:off x="467544" y="1730132"/>
            <a:ext cx="2160240" cy="1708160"/>
            <a:chOff x="864096" y="1370092"/>
            <a:chExt cx="2160240" cy="1708160"/>
          </a:xfrm>
        </p:grpSpPr>
        <p:sp>
          <p:nvSpPr>
            <p:cNvPr id="6" name="TextovéPole 5"/>
            <p:cNvSpPr txBox="1"/>
            <p:nvPr/>
          </p:nvSpPr>
          <p:spPr>
            <a:xfrm>
              <a:off x="864096" y="2708920"/>
              <a:ext cx="181171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cs-CZ" b="1" dirty="0" smtClean="0"/>
                <a:t>„OSO - ZDROJ“</a:t>
              </a:r>
              <a:endParaRPr lang="cs-CZ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023467" y="1370092"/>
              <a:ext cx="2000869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700" b="1" dirty="0" smtClean="0">
                  <a:solidFill>
                    <a:schemeClr val="bg1"/>
                  </a:solidFill>
                </a:rPr>
                <a:t>OBRAZOVÉ </a:t>
              </a:r>
            </a:p>
            <a:p>
              <a:pPr algn="ctr"/>
              <a:r>
                <a:rPr lang="cs-CZ" sz="2700" b="1" dirty="0" smtClean="0">
                  <a:solidFill>
                    <a:schemeClr val="bg1"/>
                  </a:solidFill>
                </a:rPr>
                <a:t>SOUBORY</a:t>
              </a:r>
            </a:p>
            <a:p>
              <a:pPr algn="ctr"/>
              <a:r>
                <a:rPr lang="cs-CZ" sz="2700" b="1" dirty="0" smtClean="0">
                  <a:solidFill>
                    <a:schemeClr val="bg1"/>
                  </a:solidFill>
                </a:rPr>
                <a:t>ZDROJOVÉ</a:t>
              </a:r>
              <a:endParaRPr lang="cs-CZ" sz="2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3672408" y="1715322"/>
            <a:ext cx="2020105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OBRAZOVÉ </a:t>
            </a:r>
          </a:p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SOUBORY </a:t>
            </a:r>
          </a:p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PRACOVNÍ </a:t>
            </a: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03848" y="3068960"/>
            <a:ext cx="21098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„ OSO PRACOVNÍ“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552728" y="1715322"/>
            <a:ext cx="2020105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OBRAZOVÉ </a:t>
            </a:r>
          </a:p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SOUBORY  </a:t>
            </a:r>
          </a:p>
          <a:p>
            <a:pPr algn="ctr"/>
            <a:r>
              <a:rPr lang="cs-CZ" sz="2700" b="1" dirty="0" smtClean="0">
                <a:solidFill>
                  <a:schemeClr val="bg1"/>
                </a:solidFill>
              </a:rPr>
              <a:t>FINÁLNÍ </a:t>
            </a: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00192" y="3068960"/>
            <a:ext cx="17972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„OSO FINÁLNÍ“</a:t>
            </a:r>
            <a:endParaRPr lang="cs-CZ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11216" y="1268760"/>
            <a:ext cx="728917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Každý retušovací projekt by měl obsahovat následující adresáře: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99592" y="395953"/>
            <a:ext cx="70729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200" b="1" dirty="0" smtClean="0"/>
              <a:t>PRACOVNÍ </a:t>
            </a:r>
            <a:r>
              <a:rPr lang="cs-CZ" sz="3000" b="1" dirty="0" smtClean="0"/>
              <a:t>METODY</a:t>
            </a:r>
            <a:r>
              <a:rPr lang="cs-CZ" sz="3200" b="1" dirty="0" smtClean="0"/>
              <a:t> PŘI RETUŠOVÁNÍ</a:t>
            </a:r>
            <a:endParaRPr lang="cs-CZ" sz="3200" b="1" dirty="0"/>
          </a:p>
        </p:txBody>
      </p:sp>
      <p:sp>
        <p:nvSpPr>
          <p:cNvPr id="16" name="Obdélník 15"/>
          <p:cNvSpPr/>
          <p:nvPr/>
        </p:nvSpPr>
        <p:spPr>
          <a:xfrm>
            <a:off x="107504" y="3515524"/>
            <a:ext cx="25202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600" dirty="0" smtClean="0"/>
              <a:t>Obsahuje:</a:t>
            </a:r>
          </a:p>
          <a:p>
            <a:pPr lvl="0" algn="ctr"/>
            <a:r>
              <a:rPr lang="cs-CZ" sz="1600" dirty="0" smtClean="0"/>
              <a:t>naskenované obrázky</a:t>
            </a:r>
          </a:p>
          <a:p>
            <a:pPr lvl="0" algn="ctr"/>
            <a:r>
              <a:rPr lang="cs-CZ" sz="1600" dirty="0" smtClean="0"/>
              <a:t>a reprodukce pořízené fotoaparátem.</a:t>
            </a:r>
          </a:p>
          <a:p>
            <a:pPr lvl="0" algn="ctr"/>
            <a:r>
              <a:rPr lang="cs-CZ" sz="1600" dirty="0" smtClean="0"/>
              <a:t>Zdrojové soubory </a:t>
            </a:r>
          </a:p>
          <a:p>
            <a:pPr lvl="0" algn="ctr"/>
            <a:r>
              <a:rPr lang="cs-CZ" sz="1600" dirty="0" smtClean="0"/>
              <a:t>musí zůstat beze změny!</a:t>
            </a:r>
            <a:endParaRPr lang="cs-CZ" sz="1600" dirty="0"/>
          </a:p>
        </p:txBody>
      </p:sp>
      <p:sp>
        <p:nvSpPr>
          <p:cNvPr id="18" name="Obdélník 17"/>
          <p:cNvSpPr/>
          <p:nvPr/>
        </p:nvSpPr>
        <p:spPr>
          <a:xfrm>
            <a:off x="2771800" y="3501008"/>
            <a:ext cx="288032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600" dirty="0" smtClean="0"/>
              <a:t>Obsahuje rozpracované -  </a:t>
            </a:r>
          </a:p>
          <a:p>
            <a:pPr lvl="0" algn="ctr"/>
            <a:r>
              <a:rPr lang="cs-CZ" sz="1600" dirty="0" smtClean="0"/>
              <a:t>rozvrstvené soubory </a:t>
            </a:r>
          </a:p>
          <a:p>
            <a:pPr lvl="0" algn="ctr"/>
            <a:r>
              <a:rPr lang="cs-CZ" sz="1600" dirty="0" smtClean="0"/>
              <a:t>a verze retuší, </a:t>
            </a:r>
          </a:p>
          <a:p>
            <a:pPr lvl="0" algn="ctr"/>
            <a:r>
              <a:rPr lang="cs-CZ" sz="1600" dirty="0" smtClean="0"/>
              <a:t>na kterých se stále pracuje. </a:t>
            </a:r>
            <a:endParaRPr lang="cs-CZ" sz="1600" dirty="0"/>
          </a:p>
        </p:txBody>
      </p:sp>
      <p:sp>
        <p:nvSpPr>
          <p:cNvPr id="19" name="Obdélník 18"/>
          <p:cNvSpPr/>
          <p:nvPr/>
        </p:nvSpPr>
        <p:spPr>
          <a:xfrm>
            <a:off x="6084168" y="3501008"/>
            <a:ext cx="219573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1600" dirty="0" smtClean="0"/>
              <a:t>Obsahuje konečnou </a:t>
            </a:r>
          </a:p>
          <a:p>
            <a:pPr lvl="0" algn="ctr"/>
            <a:r>
              <a:rPr lang="cs-CZ" sz="1600" dirty="0" smtClean="0"/>
              <a:t>verzi souboru, tj.: </a:t>
            </a:r>
          </a:p>
          <a:p>
            <a:pPr lvl="0" algn="ctr"/>
            <a:r>
              <a:rPr lang="cs-CZ" sz="1600" dirty="0" smtClean="0"/>
              <a:t>hotové, sloučené, </a:t>
            </a:r>
          </a:p>
          <a:p>
            <a:pPr lvl="0" algn="ctr"/>
            <a:r>
              <a:rPr lang="cs-CZ" sz="1600" dirty="0" smtClean="0"/>
              <a:t>velikostně  upravené </a:t>
            </a:r>
          </a:p>
          <a:p>
            <a:pPr lvl="0" algn="ctr"/>
            <a:r>
              <a:rPr lang="cs-CZ" sz="1600" dirty="0" smtClean="0"/>
              <a:t>a zostřené soubory.</a:t>
            </a:r>
            <a:endParaRPr lang="cs-CZ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595865" y="5157192"/>
            <a:ext cx="5952270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Důsledná správa souborů:</a:t>
            </a:r>
          </a:p>
          <a:p>
            <a:pPr algn="ctr"/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vede k efektivnější práci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zrychluje jejich hledání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snižuje pravděpodobnost smazání důležitého souboru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07804" y="188640"/>
            <a:ext cx="35283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800" b="1" dirty="0"/>
              <a:t>Posouzení </a:t>
            </a:r>
            <a:r>
              <a:rPr lang="cs-CZ" sz="2800" b="1" dirty="0" smtClean="0"/>
              <a:t>originálu</a:t>
            </a:r>
            <a:endParaRPr lang="cs-CZ" sz="2800" b="1" dirty="0"/>
          </a:p>
        </p:txBody>
      </p:sp>
      <p:pic>
        <p:nvPicPr>
          <p:cNvPr id="7" name="Picture 2" descr="http://upload.wikimedia.org/wikipedia/commons/f/f4/MiriamKohany1943.jpg?uselang=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8710"/>
            <a:ext cx="4073174" cy="50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317369" y="832058"/>
            <a:ext cx="4652460" cy="584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cs-CZ" sz="1700" dirty="0" smtClean="0"/>
              <a:t>Zhodnotíme, </a:t>
            </a:r>
            <a:r>
              <a:rPr lang="cs-CZ" sz="1700" dirty="0"/>
              <a:t>zda je obrázek sku­tečně možné zachránit</a:t>
            </a:r>
            <a:r>
              <a:rPr lang="cs-CZ" sz="1700" dirty="0" smtClean="0"/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cs-CZ" sz="1700" dirty="0"/>
          </a:p>
          <a:p>
            <a:pPr lvl="0">
              <a:tabLst>
                <a:tab pos="319088" algn="l"/>
              </a:tabLst>
            </a:pPr>
            <a:r>
              <a:rPr lang="cs-CZ" sz="1700" dirty="0" smtClean="0"/>
              <a:t>	Obrázky</a:t>
            </a:r>
            <a:r>
              <a:rPr lang="cs-CZ" sz="1700" dirty="0"/>
              <a:t>, kterým chybí </a:t>
            </a:r>
            <a:r>
              <a:rPr lang="cs-CZ" sz="1700" u="sng" dirty="0"/>
              <a:t>klíčové prvky, </a:t>
            </a:r>
            <a:r>
              <a:rPr lang="cs-CZ" sz="1700" dirty="0"/>
              <a:t>	</a:t>
            </a:r>
            <a:r>
              <a:rPr lang="cs-CZ" sz="1700" dirty="0" smtClean="0"/>
              <a:t>bez </a:t>
            </a:r>
            <a:r>
              <a:rPr lang="cs-CZ" sz="1700" dirty="0"/>
              <a:t>možnosti jejich vypůjčení </a:t>
            </a:r>
            <a:r>
              <a:rPr lang="cs-CZ" sz="1700" dirty="0" smtClean="0"/>
              <a:t>	z</a:t>
            </a:r>
            <a:r>
              <a:rPr lang="cs-CZ" sz="1700" dirty="0"/>
              <a:t> podobného obrázku, </a:t>
            </a:r>
            <a:r>
              <a:rPr lang="en-US" sz="1700" b="1" dirty="0" smtClean="0"/>
              <a:t>NEL</a:t>
            </a:r>
            <a:r>
              <a:rPr lang="cs-CZ" sz="1700" b="1" dirty="0" smtClean="0"/>
              <a:t>ZE </a:t>
            </a:r>
            <a:r>
              <a:rPr lang="cs-CZ" sz="1700" dirty="0"/>
              <a:t>zpravidla </a:t>
            </a:r>
            <a:r>
              <a:rPr lang="cs-CZ" sz="1700" dirty="0" smtClean="0"/>
              <a:t>	zachránit.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cs-CZ" sz="17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700" dirty="0"/>
              <a:t>Realisticky </a:t>
            </a:r>
            <a:r>
              <a:rPr lang="cs-CZ" sz="1700" dirty="0" smtClean="0"/>
              <a:t>zvážíme </a:t>
            </a:r>
            <a:r>
              <a:rPr lang="cs-CZ" sz="1700" dirty="0"/>
              <a:t>své schopnosti</a:t>
            </a:r>
            <a:r>
              <a:rPr lang="cs-CZ" sz="1700" dirty="0" smtClean="0"/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cs-CZ" sz="17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700" dirty="0"/>
              <a:t>Posoudíme charakter </a:t>
            </a:r>
            <a:r>
              <a:rPr lang="cs-CZ" sz="1700" dirty="0" smtClean="0"/>
              <a:t>obrázku.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7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700" dirty="0" smtClean="0"/>
              <a:t>Identifikujeme </a:t>
            </a:r>
            <a:r>
              <a:rPr lang="cs-CZ" sz="1700" dirty="0"/>
              <a:t>osoby na fotografii.</a:t>
            </a:r>
          </a:p>
          <a:p>
            <a:pPr lvl="0"/>
            <a:endParaRPr lang="cs-CZ" sz="17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700" dirty="0" smtClean="0"/>
              <a:t>Připravíme potencionálního zákazníka </a:t>
            </a:r>
          </a:p>
          <a:p>
            <a:pPr lvl="0">
              <a:tabLst>
                <a:tab pos="290513" algn="l"/>
              </a:tabLst>
            </a:pPr>
            <a:r>
              <a:rPr lang="cs-CZ" sz="1700" dirty="0" smtClean="0"/>
              <a:t>	na reálný </a:t>
            </a:r>
            <a:r>
              <a:rPr lang="cs-CZ" sz="1700" dirty="0"/>
              <a:t>výsledek </a:t>
            </a:r>
            <a:r>
              <a:rPr lang="cs-CZ" sz="1700" dirty="0" smtClean="0"/>
              <a:t>práce.</a:t>
            </a:r>
          </a:p>
          <a:p>
            <a:pPr lvl="0">
              <a:tabLst>
                <a:tab pos="319088" algn="l"/>
              </a:tabLst>
            </a:pPr>
            <a:r>
              <a:rPr lang="cs-CZ" sz="1700" i="1" dirty="0" smtClean="0"/>
              <a:t>(očekávání klientů mohou </a:t>
            </a:r>
            <a:r>
              <a:rPr lang="cs-CZ" sz="1700" i="1" dirty="0"/>
              <a:t>být vyšší, než </a:t>
            </a:r>
            <a:r>
              <a:rPr lang="cs-CZ" sz="1700" i="1" dirty="0" smtClean="0"/>
              <a:t>je </a:t>
            </a:r>
            <a:r>
              <a:rPr lang="cs-CZ" sz="1700" i="1" dirty="0"/>
              <a:t>mož­né </a:t>
            </a:r>
            <a:r>
              <a:rPr lang="cs-CZ" sz="1700" i="1" dirty="0" smtClean="0"/>
              <a:t>splnit, </a:t>
            </a:r>
            <a:r>
              <a:rPr lang="cs-CZ" sz="1700" i="1" dirty="0"/>
              <a:t>vynaložený čas </a:t>
            </a:r>
            <a:r>
              <a:rPr lang="cs-CZ" sz="1700" i="1" dirty="0" smtClean="0"/>
              <a:t>budou muset zaplatit).</a:t>
            </a:r>
          </a:p>
          <a:p>
            <a:pPr lvl="0">
              <a:tabLst>
                <a:tab pos="319088" algn="l"/>
              </a:tabLst>
            </a:pPr>
            <a:endParaRPr lang="cs-CZ" sz="17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700" dirty="0" smtClean="0"/>
              <a:t>Uděláme </a:t>
            </a:r>
            <a:r>
              <a:rPr lang="cs-CZ" sz="1700" dirty="0"/>
              <a:t>si poznámky (černobílý nebo sépiový tisk apod</a:t>
            </a:r>
            <a:r>
              <a:rPr lang="cs-CZ" sz="1700" dirty="0" smtClean="0"/>
              <a:t>.).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2144091" y="1484784"/>
            <a:ext cx="2558539" cy="619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3612013" y="628062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</a:t>
            </a:r>
            <a:endParaRPr lang="cs-CZ" sz="1500" dirty="0"/>
          </a:p>
        </p:txBody>
      </p:sp>
      <p:sp>
        <p:nvSpPr>
          <p:cNvPr id="8" name="Obdélník 7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49117" y="766445"/>
            <a:ext cx="524576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000" b="1" dirty="0"/>
              <a:t>Prostudujeme originál a  určíme oblasti, </a:t>
            </a:r>
            <a:endParaRPr lang="cs-CZ" sz="2000" b="1" dirty="0" smtClean="0"/>
          </a:p>
          <a:p>
            <a:pPr lvl="0" algn="ctr"/>
            <a:r>
              <a:rPr lang="cs-CZ" sz="2000" b="1" dirty="0" smtClean="0"/>
              <a:t>které </a:t>
            </a:r>
            <a:r>
              <a:rPr lang="cs-CZ" sz="2000" b="1" dirty="0"/>
              <a:t>potřebují opravit nebo vyměnit.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614337" y="4860534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2</a:t>
            </a:r>
            <a:endParaRPr lang="cs-CZ" sz="1500" dirty="0"/>
          </a:p>
        </p:txBody>
      </p:sp>
      <p:sp>
        <p:nvSpPr>
          <p:cNvPr id="8" name="Obdélník 7"/>
          <p:cNvSpPr/>
          <p:nvPr/>
        </p:nvSpPr>
        <p:spPr>
          <a:xfrm>
            <a:off x="179958" y="5549170"/>
            <a:ext cx="86405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000" dirty="0" smtClean="0"/>
              <a:t>Některé </a:t>
            </a:r>
            <a:r>
              <a:rPr lang="cs-CZ" sz="2000" dirty="0"/>
              <a:t>obrázky zachráníme, jen když do nich investujeme </a:t>
            </a:r>
            <a:r>
              <a:rPr lang="cs-CZ" sz="2000" dirty="0" smtClean="0"/>
              <a:t>mnoho času…</a:t>
            </a:r>
          </a:p>
        </p:txBody>
      </p:sp>
      <p:pic>
        <p:nvPicPr>
          <p:cNvPr id="9" name="Picture 4" descr="Soubor: Portrét restaurování, před a af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117" y="1889829"/>
            <a:ext cx="5245767" cy="30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 rot="20795687">
            <a:off x="3006819" y="1897826"/>
            <a:ext cx="801816" cy="2932127"/>
          </a:xfrm>
          <a:prstGeom prst="ellipse">
            <a:avLst/>
          </a:prstGeom>
          <a:solidFill>
            <a:schemeClr val="accent1">
              <a:alpha val="0"/>
            </a:schemeClr>
          </a:solidFill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44461" y="623731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3</a:t>
            </a:r>
            <a:endParaRPr lang="cs-CZ" sz="1500" dirty="0"/>
          </a:p>
        </p:txBody>
      </p:sp>
      <p:pic>
        <p:nvPicPr>
          <p:cNvPr id="6" name="Picture 2" descr="Soubor: Foto restaurování, před a af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571500"/>
            <a:ext cx="732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oubor: Imagint skenery typy 5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50447"/>
            <a:ext cx="4256647" cy="56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905926" y="169476"/>
            <a:ext cx="13321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800" b="1" dirty="0" smtClean="0"/>
              <a:t>Vstup</a:t>
            </a:r>
            <a:endParaRPr lang="cs-CZ" sz="2800" b="1" dirty="0"/>
          </a:p>
        </p:txBody>
      </p:sp>
      <p:pic>
        <p:nvPicPr>
          <p:cNvPr id="3084" name="Picture 12" descr="Soubor:Imagint scanners types 6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904258" cy="2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6/61/Imagint_scanners_types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26" y="1594584"/>
            <a:ext cx="3139886" cy="29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0692" y="836712"/>
            <a:ext cx="68417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 smtClean="0"/>
              <a:t>Naskenujte </a:t>
            </a:r>
            <a:r>
              <a:rPr lang="cs-CZ" b="1" dirty="0"/>
              <a:t>nebo vyfotografujte originál v co největší </a:t>
            </a:r>
            <a:r>
              <a:rPr lang="cs-CZ" b="1" dirty="0" smtClean="0"/>
              <a:t>kvalitě.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4643844"/>
            <a:ext cx="16930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Plochý skener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660232" y="4653136"/>
            <a:ext cx="182614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Filmový skener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648006" y="4942909"/>
            <a:ext cx="15440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Reprodukční</a:t>
            </a:r>
          </a:p>
          <a:p>
            <a:pPr algn="ctr"/>
            <a:r>
              <a:rPr lang="cs-CZ" b="1" dirty="0" smtClean="0"/>
              <a:t>zařízení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328735" y="4131879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4</a:t>
            </a:r>
            <a:endParaRPr lang="cs-CZ" sz="15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089375" y="4149080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5</a:t>
            </a:r>
            <a:endParaRPr lang="cs-CZ" sz="15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488975" y="6093296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6</a:t>
            </a:r>
            <a:endParaRPr lang="cs-CZ" sz="1500" dirty="0"/>
          </a:p>
        </p:txBody>
      </p:sp>
      <p:sp>
        <p:nvSpPr>
          <p:cNvPr id="14" name="Obdélník 1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 Kontrast-histogram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1791" y="1306917"/>
            <a:ext cx="5680419" cy="51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87524" y="836712"/>
            <a:ext cx="85689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/>
              <a:t>Začínáme vždy  s opravou velkých </a:t>
            </a:r>
            <a:r>
              <a:rPr lang="cs-CZ" b="1" dirty="0" smtClean="0"/>
              <a:t>problémů </a:t>
            </a:r>
            <a:r>
              <a:rPr lang="cs-CZ" b="1" dirty="0"/>
              <a:t>— expozice, barva, kontrast </a:t>
            </a:r>
            <a:r>
              <a:rPr lang="cs-CZ" b="1" dirty="0" smtClean="0"/>
              <a:t> atd.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53429" y="6256935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7</a:t>
            </a:r>
            <a:endParaRPr lang="cs-CZ" sz="1500" dirty="0"/>
          </a:p>
        </p:txBody>
      </p:sp>
      <p:sp>
        <p:nvSpPr>
          <p:cNvPr id="9" name="Obdélník 8"/>
          <p:cNvSpPr/>
          <p:nvPr/>
        </p:nvSpPr>
        <p:spPr>
          <a:xfrm>
            <a:off x="3554887" y="169476"/>
            <a:ext cx="203422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800" b="1" dirty="0" smtClean="0"/>
              <a:t>Retušování</a:t>
            </a:r>
            <a:endParaRPr lang="cs-CZ" sz="2800" b="1" dirty="0"/>
          </a:p>
        </p:txBody>
      </p:sp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38368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679036"/>
            <a:ext cx="69127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b="1" dirty="0"/>
              <a:t>Pokračujeme opravováním problémů, jako jsou </a:t>
            </a:r>
            <a:r>
              <a:rPr lang="cs-CZ" b="1" dirty="0" smtClean="0"/>
              <a:t>vrásky: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83135" y="596653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8</a:t>
            </a:r>
            <a:endParaRPr lang="cs-CZ" sz="15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652045" y="1306676"/>
            <a:ext cx="7839911" cy="4714612"/>
            <a:chOff x="1763688" y="1628799"/>
            <a:chExt cx="6227923" cy="3745226"/>
          </a:xfrm>
        </p:grpSpPr>
        <p:pic>
          <p:nvPicPr>
            <p:cNvPr id="6150" name="Picture 6" descr="File:MinnieDriverJan2011 cropp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628799"/>
              <a:ext cx="2808919" cy="3745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File:MinnieDriverJan2011 (glamourized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299" y="1629609"/>
              <a:ext cx="2808312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ovéPole 15"/>
          <p:cNvSpPr txBox="1"/>
          <p:nvPr/>
        </p:nvSpPr>
        <p:spPr>
          <a:xfrm>
            <a:off x="7880807" y="596953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9</a:t>
            </a:r>
            <a:endParaRPr lang="cs-CZ" sz="1500" dirty="0"/>
          </a:p>
        </p:txBody>
      </p:sp>
      <p:sp>
        <p:nvSpPr>
          <p:cNvPr id="9" name="Obdélník 8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9194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15616" y="679036"/>
            <a:ext cx="72728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/>
              <a:t>A dále odstraňujeme </a:t>
            </a:r>
            <a:r>
              <a:rPr lang="cs-CZ" b="1" dirty="0"/>
              <a:t>prach, plíseň, praskliny, </a:t>
            </a:r>
            <a:r>
              <a:rPr lang="cs-CZ" b="1" dirty="0" smtClean="0"/>
              <a:t>obrysy nebo skvrny: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82419" y="5168818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10</a:t>
            </a:r>
            <a:endParaRPr lang="cs-CZ" sz="15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995311" y="1484784"/>
            <a:ext cx="7153379" cy="3744416"/>
            <a:chOff x="1115616" y="1484784"/>
            <a:chExt cx="5089904" cy="2664296"/>
          </a:xfrm>
        </p:grpSpPr>
        <p:pic>
          <p:nvPicPr>
            <p:cNvPr id="13" name="Picture 2" descr="http://upload.wikimedia.org/wikipedia/commons/9/9a/Example-retouch-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484784"/>
              <a:ext cx="2474955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upload.wikimedia.org/wikipedia/commons/9/9b/Example-retouch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907" y="1499146"/>
              <a:ext cx="2461613" cy="2649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ovéPole 15"/>
          <p:cNvSpPr txBox="1"/>
          <p:nvPr/>
        </p:nvSpPr>
        <p:spPr>
          <a:xfrm>
            <a:off x="7472610" y="5168818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11</a:t>
            </a:r>
            <a:endParaRPr lang="cs-CZ" sz="1500" dirty="0"/>
          </a:p>
        </p:txBody>
      </p:sp>
      <p:sp>
        <p:nvSpPr>
          <p:cNvPr id="9" name="Obdélník 8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VY_32_INOVACE_OVF21760_ŽIŽ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264644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4206</TotalTime>
  <Words>418</Words>
  <Application>Microsoft Office PowerPoint</Application>
  <PresentationFormat>Předvádění na obrazovce (4:3)</PresentationFormat>
  <Paragraphs>169</Paragraphs>
  <Slides>13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983</cp:revision>
  <dcterms:created xsi:type="dcterms:W3CDTF">2012-07-11T22:42:20Z</dcterms:created>
  <dcterms:modified xsi:type="dcterms:W3CDTF">2013-01-21T10:05:31Z</dcterms:modified>
</cp:coreProperties>
</file>