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84" r:id="rId1"/>
  </p:sldMasterIdLst>
  <p:notesMasterIdLst>
    <p:notesMasterId r:id="rId11"/>
  </p:notesMasterIdLst>
  <p:handoutMasterIdLst>
    <p:handoutMasterId r:id="rId12"/>
  </p:handoutMasterIdLst>
  <p:sldIdLst>
    <p:sldId id="299" r:id="rId2"/>
    <p:sldId id="292" r:id="rId3"/>
    <p:sldId id="293" r:id="rId4"/>
    <p:sldId id="294" r:id="rId5"/>
    <p:sldId id="295" r:id="rId6"/>
    <p:sldId id="296" r:id="rId7"/>
    <p:sldId id="297" r:id="rId8"/>
    <p:sldId id="298" r:id="rId9"/>
    <p:sldId id="280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200" autoAdjust="0"/>
    <p:restoredTop sz="46127" autoAdjust="0"/>
  </p:normalViewPr>
  <p:slideViewPr>
    <p:cSldViewPr>
      <p:cViewPr varScale="1">
        <p:scale>
          <a:sx n="71" d="100"/>
          <a:sy n="71" d="100"/>
        </p:scale>
        <p:origin x="-600" y="-90"/>
      </p:cViewPr>
      <p:guideLst>
        <p:guide orient="horz" pos="618"/>
        <p:guide pos="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400" d="100"/>
        <a:sy n="4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50" d="100"/>
          <a:sy n="50" d="100"/>
        </p:scale>
        <p:origin x="-2676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67780E-C81E-4017-AF21-A417CE8D6C5D}" type="datetimeFigureOut">
              <a:rPr lang="cs-CZ" smtClean="0"/>
              <a:pPr/>
              <a:t>21.1.2013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D142A2-E94A-4BED-B215-29A7A9656AC1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979666928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49F10E-9C76-4B2E-805F-637C88D17E75}" type="datetimeFigureOut">
              <a:rPr lang="cs-CZ" smtClean="0"/>
              <a:pPr/>
              <a:t>21.1.2013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28D795-D4A6-4F0D-BE15-C18BF790F7D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35554728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8336780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záhlaví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cs-CZ" smtClean="0"/>
              <a:t>VY_32_INOVACE_OVF10160ŽIŽ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28D795-D4A6-4F0D-BE15-C18BF790F7D3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4445909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E84A60-9C78-4285-BDA3-171E0D586CE6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E820F8-B995-4D2F-A016-8AA7DBFA8301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DE1A-196F-405A-B3B0-A0F9D1DD24E0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713FB6-F281-4132-B32B-EE5B56963094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630111-7A0A-43DA-BD6E-80E69B3A22CC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1C2D15-679C-4E45-95A1-2A770F79CB8F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901B20-FF1A-4AC1-94DD-BE026DA4544C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EB432-BD03-4A56-B336-35F48DF8BB11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FCFDE6-945C-46DA-995B-FCB75E4317FC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112C9B-EE21-413D-A92F-F684B68C70AF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C8A7FC-1A23-49CB-ACC0-EF0ABCE2DFD5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8DCE1CA-B453-453F-83D1-516376782ED4}" type="datetime1">
              <a:rPr lang="cs-CZ" smtClean="0"/>
              <a:pPr/>
              <a:t>21.1.2013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EBC9DBD-659D-4E4B-986D-DB9E44F91CCD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commons.wikimedia.org/wiki/File:Light_box_displaying_a_nitrate_photograph_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ovéPole 8"/>
          <p:cNvSpPr txBox="1"/>
          <p:nvPr/>
        </p:nvSpPr>
        <p:spPr>
          <a:xfrm>
            <a:off x="287524" y="1478389"/>
            <a:ext cx="8568952" cy="4524315"/>
          </a:xfrm>
          <a:prstGeom prst="rect">
            <a:avLst/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1600" b="1" dirty="0">
                <a:solidFill>
                  <a:schemeClr val="tx2"/>
                </a:solidFill>
              </a:rPr>
              <a:t>Výukový materiál v rámci projektu OPVK 1.5 Peníze středním školám</a:t>
            </a:r>
          </a:p>
          <a:p>
            <a:r>
              <a:rPr lang="cs-CZ" sz="1600" b="1" dirty="0">
                <a:solidFill>
                  <a:schemeClr val="tx2"/>
                </a:solidFill>
              </a:rPr>
              <a:t/>
            </a:r>
            <a:br>
              <a:rPr lang="cs-CZ" sz="1600" b="1" dirty="0">
                <a:solidFill>
                  <a:schemeClr val="tx2"/>
                </a:solidFill>
              </a:rPr>
            </a:br>
            <a:r>
              <a:rPr lang="cs-CZ" sz="1600" dirty="0"/>
              <a:t>Číslo projektu:		CZ.1.07/1.5.00/34.0883 </a:t>
            </a:r>
          </a:p>
          <a:p>
            <a:r>
              <a:rPr lang="cs-CZ" sz="1600" dirty="0"/>
              <a:t>Název projektu:		Rozvoj vzdělanosti</a:t>
            </a:r>
          </a:p>
          <a:p>
            <a:r>
              <a:rPr lang="cs-CZ" sz="1600" dirty="0"/>
              <a:t>Číslo šablony:   		III/2</a:t>
            </a:r>
            <a:br>
              <a:rPr lang="cs-CZ" sz="1600" dirty="0"/>
            </a:br>
            <a:r>
              <a:rPr lang="cs-CZ" sz="1600" dirty="0"/>
              <a:t>Datum vytvoření:	</a:t>
            </a:r>
            <a:r>
              <a:rPr lang="cs-CZ" sz="1600" dirty="0" smtClean="0"/>
              <a:t>	</a:t>
            </a:r>
            <a:r>
              <a:rPr lang="cs-CZ" sz="1600" dirty="0"/>
              <a:t>6. 12</a:t>
            </a:r>
            <a:r>
              <a:rPr lang="cs-CZ" sz="1600" dirty="0" smtClean="0"/>
              <a:t>. 2012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/>
              <a:t>Autor:			</a:t>
            </a:r>
            <a:r>
              <a:rPr lang="cs-CZ" sz="1600" dirty="0" err="1" smtClean="0"/>
              <a:t>MgA</a:t>
            </a:r>
            <a:r>
              <a:rPr lang="cs-CZ" sz="1600" dirty="0" smtClean="0"/>
              <a:t>. Jiří Žižka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/>
              <a:t>Určeno pro předmět:       </a:t>
            </a:r>
            <a:r>
              <a:rPr lang="cs-CZ" sz="1600" dirty="0" smtClean="0"/>
              <a:t>	Odborný výcvik </a:t>
            </a:r>
            <a:r>
              <a:rPr lang="cs-CZ" sz="1600" dirty="0"/>
              <a:t/>
            </a:r>
            <a:br>
              <a:rPr lang="cs-CZ" sz="1600" dirty="0"/>
            </a:br>
            <a:r>
              <a:rPr lang="cs-CZ" sz="1600" dirty="0"/>
              <a:t>Tematická </a:t>
            </a:r>
            <a:r>
              <a:rPr lang="cs-CZ" sz="1600" dirty="0" smtClean="0"/>
              <a:t>oblast:		</a:t>
            </a:r>
            <a:r>
              <a:rPr lang="cs-CZ" sz="1600" dirty="0" smtClean="0"/>
              <a:t>Porovnání </a:t>
            </a:r>
            <a:r>
              <a:rPr lang="cs-CZ" sz="1600" dirty="0"/>
              <a:t>klasické a digitální fotografie, 2. roč.</a:t>
            </a:r>
          </a:p>
          <a:p>
            <a:endParaRPr lang="cs-CZ" sz="1600" dirty="0"/>
          </a:p>
          <a:p>
            <a:r>
              <a:rPr lang="cs-CZ" sz="1600" dirty="0" smtClean="0"/>
              <a:t>Obor </a:t>
            </a:r>
            <a:r>
              <a:rPr lang="cs-CZ" sz="1600" dirty="0"/>
              <a:t>vzdělání:		</a:t>
            </a:r>
            <a:r>
              <a:rPr lang="cs-CZ" sz="1600" dirty="0" smtClean="0"/>
              <a:t> Fotograf (34-56-L/01), 2. </a:t>
            </a:r>
            <a:r>
              <a:rPr lang="cs-CZ" sz="1600" dirty="0"/>
              <a:t>ročník</a:t>
            </a:r>
            <a:br>
              <a:rPr lang="cs-CZ" sz="1600" dirty="0"/>
            </a:br>
            <a:r>
              <a:rPr lang="cs-CZ" sz="1600" dirty="0"/>
              <a:t>                                            </a:t>
            </a:r>
            <a:br>
              <a:rPr lang="cs-CZ" sz="1600" dirty="0"/>
            </a:br>
            <a:r>
              <a:rPr lang="cs-CZ" sz="1600" dirty="0"/>
              <a:t>Název výukového materiálu: </a:t>
            </a:r>
            <a:r>
              <a:rPr lang="cs-CZ" sz="1600" dirty="0" smtClean="0"/>
              <a:t>	Adobe </a:t>
            </a:r>
            <a:r>
              <a:rPr lang="cs-CZ" sz="1600" dirty="0" err="1" smtClean="0"/>
              <a:t>Photoshop</a:t>
            </a:r>
            <a:r>
              <a:rPr lang="cs-CZ" sz="1600" dirty="0" smtClean="0"/>
              <a:t>: lekce č. 18</a:t>
            </a: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  <a:p>
            <a:r>
              <a:rPr lang="cs-CZ" sz="1600" dirty="0"/>
              <a:t>Popis využití: </a:t>
            </a:r>
            <a:r>
              <a:rPr lang="cs-CZ" sz="1600" dirty="0" smtClean="0"/>
              <a:t>	Výukový materiál o úpravách a zpracování digitální fotografie </a:t>
            </a:r>
          </a:p>
          <a:p>
            <a:r>
              <a:rPr lang="cs-CZ" sz="1600" dirty="0" smtClean="0"/>
              <a:t>		s využitím programu Adobe </a:t>
            </a:r>
            <a:r>
              <a:rPr lang="cs-CZ" sz="1600" dirty="0" err="1" smtClean="0"/>
              <a:t>Photoshop</a:t>
            </a:r>
            <a:r>
              <a:rPr lang="cs-CZ" sz="1600" dirty="0" smtClean="0"/>
              <a:t>.</a:t>
            </a:r>
          </a:p>
          <a:p>
            <a:endParaRPr lang="cs-CZ" sz="1600" dirty="0"/>
          </a:p>
          <a:p>
            <a:r>
              <a:rPr lang="cs-CZ" sz="1600" dirty="0"/>
              <a:t>Čas</a:t>
            </a:r>
            <a:r>
              <a:rPr lang="cs-CZ" sz="1600" dirty="0" smtClean="0"/>
              <a:t>: 		60 minut</a:t>
            </a:r>
            <a:endParaRPr lang="cs-CZ" sz="1600" dirty="0"/>
          </a:p>
        </p:txBody>
      </p:sp>
      <p:pic>
        <p:nvPicPr>
          <p:cNvPr id="1026" name="Picture 2" descr="J:\_______SABLONY_PHOTOSHOP\_VYKAZY_ZAZNAMY\TITULKA+LOGA\loga_pruhledn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46798" y="332656"/>
            <a:ext cx="5850405" cy="1080120"/>
          </a:xfrm>
          <a:prstGeom prst="rect">
            <a:avLst/>
          </a:prstGeom>
          <a:noFill/>
        </p:spPr>
      </p:pic>
      <p:sp>
        <p:nvSpPr>
          <p:cNvPr id="5" name="Obdélník 4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VY_32_INOVACE_OVF21860_ŽIŽ</a:t>
            </a:r>
            <a:endParaRPr lang="cs-CZ" sz="1100" dirty="0"/>
          </a:p>
        </p:txBody>
      </p:sp>
    </p:spTree>
    <p:extLst>
      <p:ext uri="{BB962C8B-B14F-4D97-AF65-F5344CB8AC3E}">
        <p14:creationId xmlns:p14="http://schemas.microsoft.com/office/powerpoint/2010/main" xmlns="" val="1686497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 advTm="5250">
        <p:fade/>
      </p:transition>
    </mc:Choice>
    <mc:Fallback>
      <p:transition spd="med" advTm="525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VY_32_INOVACE_OVF21860_ŽIŽ</a:t>
            </a:r>
            <a:endParaRPr lang="cs-CZ" sz="1100" dirty="0"/>
          </a:p>
        </p:txBody>
      </p:sp>
      <p:sp>
        <p:nvSpPr>
          <p:cNvPr id="2" name="Krychle 1"/>
          <p:cNvSpPr/>
          <p:nvPr/>
        </p:nvSpPr>
        <p:spPr>
          <a:xfrm>
            <a:off x="1727684" y="548680"/>
            <a:ext cx="5688632" cy="3668040"/>
          </a:xfrm>
          <a:prstGeom prst="cube">
            <a:avLst/>
          </a:prstGeom>
          <a:gradFill>
            <a:gsLst>
              <a:gs pos="100000">
                <a:schemeClr val="dk1">
                  <a:tint val="18000"/>
                  <a:satMod val="120000"/>
                  <a:lumMod val="92000"/>
                  <a:alpha val="98000"/>
                </a:schemeClr>
              </a:gs>
              <a:gs pos="100000">
                <a:schemeClr val="dk1">
                  <a:tint val="40000"/>
                  <a:satMod val="100000"/>
                  <a:lumMod val="78000"/>
                </a:schemeClr>
              </a:gs>
            </a:gsLst>
          </a:gradFill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170" name="Picture 2" descr="Crystal_Project_computer.png (256×256)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52800" y="1405271"/>
            <a:ext cx="2438400" cy="2438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bdélník 8"/>
          <p:cNvSpPr/>
          <p:nvPr/>
        </p:nvSpPr>
        <p:spPr>
          <a:xfrm>
            <a:off x="2946371" y="313492"/>
            <a:ext cx="325125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cs-CZ" sz="2800" b="1" dirty="0" smtClean="0"/>
              <a:t>Pracovní prostředí</a:t>
            </a:r>
            <a:endParaRPr lang="cs-CZ" sz="28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4109534" y="3659005"/>
            <a:ext cx="80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 1</a:t>
            </a:r>
            <a:endParaRPr lang="cs-CZ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269776" y="4028337"/>
            <a:ext cx="8604448" cy="258532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85750" lvl="0" indent="-285750">
              <a:buFont typeface="Wingdings" pitchFamily="2" charset="2"/>
              <a:buChar char="q"/>
            </a:pPr>
            <a:r>
              <a:rPr lang="cs-CZ" dirty="0" smtClean="0"/>
              <a:t>Zvolte si klidné </a:t>
            </a:r>
            <a:r>
              <a:rPr lang="cs-CZ" dirty="0"/>
              <a:t>místo, vzdálené od rušivých </a:t>
            </a:r>
            <a:r>
              <a:rPr lang="cs-CZ" dirty="0" smtClean="0"/>
              <a:t>a </a:t>
            </a:r>
            <a:r>
              <a:rPr lang="cs-CZ" dirty="0" smtClean="0"/>
              <a:t>průchozích </a:t>
            </a:r>
            <a:r>
              <a:rPr lang="cs-CZ" dirty="0" smtClean="0"/>
              <a:t>míst.</a:t>
            </a:r>
          </a:p>
          <a:p>
            <a:pPr marL="285750" lvl="0" indent="-285750">
              <a:buFont typeface="Wingdings" pitchFamily="2" charset="2"/>
              <a:buChar char="q"/>
            </a:pPr>
            <a:endParaRPr lang="cs-CZ" dirty="0"/>
          </a:p>
          <a:p>
            <a:pPr marL="285750" lvl="0" indent="-285750">
              <a:buFont typeface="Wingdings" pitchFamily="2" charset="2"/>
              <a:buChar char="q"/>
            </a:pPr>
            <a:r>
              <a:rPr lang="cs-CZ" dirty="0"/>
              <a:t>Ideální je místnost bez oken. </a:t>
            </a:r>
            <a:r>
              <a:rPr lang="cs-CZ" i="1" dirty="0" smtClean="0"/>
              <a:t>(V</a:t>
            </a:r>
            <a:r>
              <a:rPr lang="cs-CZ" i="1" dirty="0"/>
              <a:t> místnosti s okny se mění povaha světla během dne, </a:t>
            </a:r>
            <a:r>
              <a:rPr lang="cs-CZ" i="1" dirty="0" smtClean="0"/>
              <a:t>což </a:t>
            </a:r>
            <a:r>
              <a:rPr lang="cs-CZ" i="1" dirty="0"/>
              <a:t>ovlivňuje </a:t>
            </a:r>
            <a:r>
              <a:rPr lang="cs-CZ" i="1" dirty="0" smtClean="0"/>
              <a:t>vnímání </a:t>
            </a:r>
            <a:r>
              <a:rPr lang="cs-CZ" i="1" dirty="0"/>
              <a:t>obrázků na </a:t>
            </a:r>
            <a:r>
              <a:rPr lang="cs-CZ" i="1" dirty="0" smtClean="0"/>
              <a:t>monitoru). </a:t>
            </a:r>
          </a:p>
          <a:p>
            <a:pPr lvl="0"/>
            <a:endParaRPr lang="cs-CZ" i="1" dirty="0"/>
          </a:p>
          <a:p>
            <a:pPr marL="285750" lvl="0" indent="-285750">
              <a:buFont typeface="Wingdings" pitchFamily="2" charset="2"/>
              <a:buChar char="q"/>
            </a:pPr>
            <a:r>
              <a:rPr lang="cs-CZ" dirty="0"/>
              <a:t>Stěny natřete neutrální šedou barvou</a:t>
            </a:r>
            <a:r>
              <a:rPr lang="cs-CZ" dirty="0" smtClean="0"/>
              <a:t>.</a:t>
            </a:r>
          </a:p>
          <a:p>
            <a:pPr marL="285750" lvl="0" indent="-285750">
              <a:buFont typeface="Wingdings" pitchFamily="2" charset="2"/>
              <a:buChar char="q"/>
            </a:pPr>
            <a:endParaRPr lang="cs-CZ" dirty="0"/>
          </a:p>
          <a:p>
            <a:pPr marL="285750" lvl="0" indent="-285750">
              <a:buFont typeface="Wingdings" pitchFamily="2" charset="2"/>
              <a:buChar char="q"/>
            </a:pPr>
            <a:r>
              <a:rPr lang="cs-CZ" dirty="0" smtClean="0"/>
              <a:t>Osvětlení </a:t>
            </a:r>
            <a:r>
              <a:rPr lang="cs-CZ" dirty="0"/>
              <a:t>nastavte tak, aby na monitoru nevznikaly žádné </a:t>
            </a:r>
            <a:r>
              <a:rPr lang="cs-CZ" dirty="0" smtClean="0"/>
              <a:t>odrazy </a:t>
            </a:r>
          </a:p>
          <a:p>
            <a:pPr lvl="0"/>
            <a:r>
              <a:rPr lang="cs-CZ" dirty="0" smtClean="0"/>
              <a:t>(Případně použijte stínítko na monitor z černého kartonu).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502328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VY_32_INOVACE_OVF21860_ŽIŽ</a:t>
            </a:r>
            <a:endParaRPr lang="cs-CZ" sz="1100" dirty="0"/>
          </a:p>
        </p:txBody>
      </p:sp>
      <p:sp>
        <p:nvSpPr>
          <p:cNvPr id="9" name="Obdélník 8"/>
          <p:cNvSpPr/>
          <p:nvPr/>
        </p:nvSpPr>
        <p:spPr>
          <a:xfrm>
            <a:off x="2946371" y="313492"/>
            <a:ext cx="3251258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cs-CZ" sz="2800" b="1" dirty="0" smtClean="0"/>
              <a:t>Pracovní prostředí</a:t>
            </a:r>
            <a:endParaRPr lang="cs-CZ" sz="2800" b="1" dirty="0"/>
          </a:p>
        </p:txBody>
      </p:sp>
      <p:sp>
        <p:nvSpPr>
          <p:cNvPr id="14" name="Obdélník 13"/>
          <p:cNvSpPr/>
          <p:nvPr/>
        </p:nvSpPr>
        <p:spPr>
          <a:xfrm>
            <a:off x="737574" y="4870901"/>
            <a:ext cx="766885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algn="ctr"/>
            <a:r>
              <a:rPr lang="cs-CZ" b="1" dirty="0"/>
              <a:t>Originály  </a:t>
            </a:r>
            <a:r>
              <a:rPr lang="cs-CZ" b="1" dirty="0" smtClean="0"/>
              <a:t>pozitivů, negativů </a:t>
            </a:r>
            <a:r>
              <a:rPr lang="cs-CZ" b="1" dirty="0"/>
              <a:t>nebo </a:t>
            </a:r>
            <a:r>
              <a:rPr lang="cs-CZ" b="1" dirty="0" smtClean="0"/>
              <a:t> diapozitivů studujte </a:t>
            </a:r>
            <a:r>
              <a:rPr lang="cs-CZ" b="1" dirty="0"/>
              <a:t>v osvětlovacím boxu s </a:t>
            </a:r>
            <a:r>
              <a:rPr lang="cs-CZ" b="1" dirty="0" smtClean="0"/>
              <a:t>regulovatelným denním osvětlením </a:t>
            </a:r>
            <a:r>
              <a:rPr lang="cs-CZ" b="1"/>
              <a:t>(</a:t>
            </a:r>
            <a:r>
              <a:rPr lang="cs-CZ" b="1" smtClean="0"/>
              <a:t>5500° </a:t>
            </a:r>
            <a:r>
              <a:rPr lang="cs-CZ" b="1" dirty="0"/>
              <a:t>K</a:t>
            </a:r>
            <a:r>
              <a:rPr lang="cs-CZ" b="1" dirty="0" smtClean="0"/>
              <a:t>)</a:t>
            </a:r>
            <a:r>
              <a:rPr lang="cs-CZ" dirty="0" smtClean="0"/>
              <a:t>.</a:t>
            </a:r>
            <a:endParaRPr lang="cs-CZ" dirty="0"/>
          </a:p>
        </p:txBody>
      </p:sp>
      <p:pic>
        <p:nvPicPr>
          <p:cNvPr id="13314" name="Picture 2" descr="Soubor: Light box zobrazení dusičnanu fotografickou negativní panorama utrpení z deterioration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62000" y="1498079"/>
            <a:ext cx="7620000" cy="2867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ovéPole 9"/>
          <p:cNvSpPr txBox="1"/>
          <p:nvPr/>
        </p:nvSpPr>
        <p:spPr>
          <a:xfrm>
            <a:off x="7607507" y="4365104"/>
            <a:ext cx="80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 2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68733579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áze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41434"/>
            <a:ext cx="5868144" cy="6309833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VY_32_INOVACE_OVF21860_ŽIŽ</a:t>
            </a:r>
            <a:endParaRPr lang="cs-CZ" sz="1100" dirty="0"/>
          </a:p>
        </p:txBody>
      </p:sp>
      <p:sp>
        <p:nvSpPr>
          <p:cNvPr id="9" name="Obdélník 8"/>
          <p:cNvSpPr/>
          <p:nvPr/>
        </p:nvSpPr>
        <p:spPr>
          <a:xfrm>
            <a:off x="1778965" y="260648"/>
            <a:ext cx="558607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cs-CZ" sz="2800" b="1" dirty="0" smtClean="0"/>
              <a:t>PC stanice pro Adobe </a:t>
            </a:r>
            <a:r>
              <a:rPr lang="cs-CZ" sz="2800" b="1" dirty="0" err="1" smtClean="0"/>
              <a:t>Photoshop</a:t>
            </a:r>
            <a:endParaRPr lang="cs-CZ" sz="2800" b="1" dirty="0"/>
          </a:p>
        </p:txBody>
      </p:sp>
      <p:sp>
        <p:nvSpPr>
          <p:cNvPr id="8" name="TextovéPole 7"/>
          <p:cNvSpPr txBox="1"/>
          <p:nvPr/>
        </p:nvSpPr>
        <p:spPr>
          <a:xfrm>
            <a:off x="4211960" y="6444044"/>
            <a:ext cx="80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 3</a:t>
            </a:r>
          </a:p>
        </p:txBody>
      </p:sp>
      <p:sp>
        <p:nvSpPr>
          <p:cNvPr id="7" name="Obdélník 6"/>
          <p:cNvSpPr/>
          <p:nvPr/>
        </p:nvSpPr>
        <p:spPr>
          <a:xfrm>
            <a:off x="5076056" y="1384315"/>
            <a:ext cx="3932961" cy="470898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2000" b="1" u="sng" dirty="0" smtClean="0"/>
              <a:t>Rychlost </a:t>
            </a:r>
            <a:r>
              <a:rPr lang="cs-CZ" sz="2000" b="1" u="sng" dirty="0"/>
              <a:t>CPU</a:t>
            </a:r>
          </a:p>
          <a:p>
            <a:pPr lvl="0" algn="ctr"/>
            <a:r>
              <a:rPr lang="cs-CZ" sz="2000" dirty="0"/>
              <a:t>Čím </a:t>
            </a:r>
            <a:r>
              <a:rPr lang="cs-CZ" sz="2000" dirty="0" smtClean="0"/>
              <a:t>vyšší </a:t>
            </a:r>
            <a:r>
              <a:rPr lang="cs-CZ" sz="2000" dirty="0"/>
              <a:t>je </a:t>
            </a:r>
            <a:r>
              <a:rPr lang="cs-CZ" sz="2000" dirty="0" smtClean="0"/>
              <a:t>rychlost CPU, </a:t>
            </a:r>
            <a:endParaRPr lang="cs-CZ" sz="2000" dirty="0"/>
          </a:p>
          <a:p>
            <a:pPr lvl="0" algn="ctr"/>
            <a:r>
              <a:rPr lang="cs-CZ" sz="2000" dirty="0"/>
              <a:t>tím rych­lejší je počítač</a:t>
            </a:r>
            <a:r>
              <a:rPr lang="cs-CZ" sz="2000" dirty="0" smtClean="0"/>
              <a:t>.</a:t>
            </a:r>
          </a:p>
          <a:p>
            <a:pPr lvl="0" algn="ctr"/>
            <a:endParaRPr lang="cs-CZ" sz="2000" dirty="0" smtClean="0"/>
          </a:p>
          <a:p>
            <a:pPr algn="ctr"/>
            <a:r>
              <a:rPr lang="cs-CZ" sz="2000" b="1" u="sng" dirty="0"/>
              <a:t>Rychlost systémové sběrnice:</a:t>
            </a:r>
            <a:r>
              <a:rPr lang="cs-CZ" sz="2000" u="sng" dirty="0"/>
              <a:t> </a:t>
            </a:r>
          </a:p>
          <a:p>
            <a:pPr lvl="0" algn="ctr"/>
            <a:r>
              <a:rPr lang="cs-CZ" sz="2000" dirty="0" smtClean="0"/>
              <a:t>Při nízké rychlosti systémové sběrnice, zůstává nízký rovněž výkon CPU!</a:t>
            </a:r>
            <a:endParaRPr lang="cs-CZ" sz="2000" dirty="0"/>
          </a:p>
          <a:p>
            <a:pPr lvl="0" algn="ctr"/>
            <a:endParaRPr lang="cs-CZ" sz="2000" dirty="0" smtClean="0"/>
          </a:p>
          <a:p>
            <a:pPr lvl="0" algn="ctr"/>
            <a:r>
              <a:rPr lang="cs-CZ" sz="2000" i="1" dirty="0" smtClean="0"/>
              <a:t>Sběrnici </a:t>
            </a:r>
            <a:r>
              <a:rPr lang="cs-CZ" sz="2000" i="1" dirty="0"/>
              <a:t>si lze představit jako potrubí, kterým proudí informace mezi CPU a RAM. </a:t>
            </a:r>
          </a:p>
          <a:p>
            <a:pPr lvl="0" algn="ctr"/>
            <a:r>
              <a:rPr lang="cs-CZ" sz="2000" i="1" dirty="0"/>
              <a:t>„Čím rychlejší </a:t>
            </a:r>
            <a:r>
              <a:rPr lang="cs-CZ" sz="2000" i="1" dirty="0" smtClean="0"/>
              <a:t>je systémová </a:t>
            </a:r>
            <a:r>
              <a:rPr lang="cs-CZ" sz="2000" i="1" dirty="0"/>
              <a:t>sběrnice, tím rychleji probíhá přenos dat</a:t>
            </a:r>
            <a:r>
              <a:rPr lang="cs-CZ" sz="2000" i="1" dirty="0" smtClean="0"/>
              <a:t>.“ </a:t>
            </a:r>
            <a:endParaRPr lang="cs-CZ" sz="2000" i="1" dirty="0"/>
          </a:p>
        </p:txBody>
      </p:sp>
      <p:sp>
        <p:nvSpPr>
          <p:cNvPr id="1031" name="Vývojový diagram: spojnice 1030"/>
          <p:cNvSpPr/>
          <p:nvPr/>
        </p:nvSpPr>
        <p:spPr>
          <a:xfrm>
            <a:off x="3578402" y="932883"/>
            <a:ext cx="594881" cy="594881"/>
          </a:xfrm>
          <a:prstGeom prst="flowChartConnector">
            <a:avLst/>
          </a:prstGeom>
          <a:solidFill>
            <a:srgbClr val="FF0000">
              <a:alpha val="0"/>
            </a:srgb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3606621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áze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41434"/>
            <a:ext cx="5868144" cy="6309833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VY_32_INOVACE_OVF21860_ŽIŽ</a:t>
            </a:r>
            <a:endParaRPr lang="cs-CZ" sz="1100" dirty="0"/>
          </a:p>
        </p:txBody>
      </p:sp>
      <p:sp>
        <p:nvSpPr>
          <p:cNvPr id="9" name="Obdélník 8"/>
          <p:cNvSpPr/>
          <p:nvPr/>
        </p:nvSpPr>
        <p:spPr>
          <a:xfrm>
            <a:off x="1778965" y="260648"/>
            <a:ext cx="558607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cs-CZ" sz="2800" b="1" dirty="0" smtClean="0"/>
              <a:t>PC stanice pro Adobe </a:t>
            </a:r>
            <a:r>
              <a:rPr lang="cs-CZ" sz="2800" b="1" dirty="0" err="1" smtClean="0"/>
              <a:t>Photoshop</a:t>
            </a:r>
            <a:endParaRPr lang="cs-CZ" sz="2800" b="1" dirty="0"/>
          </a:p>
        </p:txBody>
      </p:sp>
      <p:sp>
        <p:nvSpPr>
          <p:cNvPr id="7" name="Obdélník 6"/>
          <p:cNvSpPr/>
          <p:nvPr/>
        </p:nvSpPr>
        <p:spPr>
          <a:xfrm>
            <a:off x="4572000" y="1004072"/>
            <a:ext cx="4392487" cy="56938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>
              <a:tabLst>
                <a:tab pos="261938" algn="l"/>
              </a:tabLst>
            </a:pPr>
            <a:r>
              <a:rPr lang="cs-CZ" sz="2000" b="1" dirty="0"/>
              <a:t>	</a:t>
            </a:r>
            <a:r>
              <a:rPr lang="cs-CZ" sz="2000" b="1" u="sng" dirty="0" smtClean="0"/>
              <a:t>RAM</a:t>
            </a:r>
          </a:p>
          <a:p>
            <a:pPr algn="ctr">
              <a:tabLst>
                <a:tab pos="261938" algn="l"/>
              </a:tabLst>
            </a:pPr>
            <a:endParaRPr lang="cs-CZ" sz="2000" b="1" dirty="0" smtClean="0"/>
          </a:p>
          <a:p>
            <a:pPr marL="285750" lvl="0" indent="-285750">
              <a:buFont typeface="Wingdings" pitchFamily="2" charset="2"/>
              <a:buChar char="q"/>
            </a:pPr>
            <a:r>
              <a:rPr lang="cs-CZ" dirty="0" err="1"/>
              <a:t>Photoshop</a:t>
            </a:r>
            <a:r>
              <a:rPr lang="cs-CZ" dirty="0"/>
              <a:t> je náročný na paměť</a:t>
            </a:r>
            <a:r>
              <a:rPr lang="cs-CZ" dirty="0" smtClean="0"/>
              <a:t>.</a:t>
            </a:r>
          </a:p>
          <a:p>
            <a:pPr marL="285750" lvl="0" indent="-285750">
              <a:buFont typeface="Wingdings" pitchFamily="2" charset="2"/>
              <a:buChar char="q"/>
            </a:pPr>
            <a:endParaRPr lang="cs-CZ" dirty="0"/>
          </a:p>
          <a:p>
            <a:pPr marL="285750" lvl="0" indent="-285750">
              <a:buFont typeface="Wingdings" pitchFamily="2" charset="2"/>
              <a:buChar char="q"/>
            </a:pPr>
            <a:r>
              <a:rPr lang="cs-CZ" dirty="0"/>
              <a:t>Čím více uvolníte paměti pro </a:t>
            </a:r>
            <a:r>
              <a:rPr lang="cs-CZ" dirty="0" err="1"/>
              <a:t>Photoshop</a:t>
            </a:r>
            <a:r>
              <a:rPr lang="cs-CZ" dirty="0"/>
              <a:t>, tím rychleji bude pracovat. </a:t>
            </a:r>
            <a:endParaRPr lang="cs-CZ" dirty="0" smtClean="0"/>
          </a:p>
          <a:p>
            <a:pPr marL="285750" lvl="0" indent="-285750">
              <a:buFont typeface="Wingdings" pitchFamily="2" charset="2"/>
              <a:buChar char="q"/>
            </a:pPr>
            <a:endParaRPr lang="cs-CZ" dirty="0"/>
          </a:p>
          <a:p>
            <a:pPr marL="285750" lvl="0" indent="-285750">
              <a:buFont typeface="Wingdings" pitchFamily="2" charset="2"/>
              <a:buChar char="q"/>
            </a:pPr>
            <a:r>
              <a:rPr lang="cs-CZ" dirty="0" err="1"/>
              <a:t>Photoshop</a:t>
            </a:r>
            <a:r>
              <a:rPr lang="cs-CZ" dirty="0"/>
              <a:t> vyžaduje tří až </a:t>
            </a:r>
            <a:r>
              <a:rPr lang="cs-CZ" dirty="0" smtClean="0"/>
              <a:t>pětinásobné </a:t>
            </a:r>
            <a:r>
              <a:rPr lang="cs-CZ" dirty="0"/>
              <a:t>množství RAM, než jaká je velikost </a:t>
            </a:r>
            <a:r>
              <a:rPr lang="cs-CZ" dirty="0" smtClean="0"/>
              <a:t>sou­boru</a:t>
            </a:r>
            <a:r>
              <a:rPr lang="cs-CZ" dirty="0"/>
              <a:t>, na kterém právě pracujete</a:t>
            </a:r>
            <a:r>
              <a:rPr lang="cs-CZ" dirty="0" smtClean="0"/>
              <a:t>.</a:t>
            </a:r>
          </a:p>
          <a:p>
            <a:pPr marL="285750" lvl="0" indent="-285750">
              <a:buFont typeface="Wingdings" pitchFamily="2" charset="2"/>
              <a:buChar char="q"/>
            </a:pPr>
            <a:endParaRPr lang="cs-CZ" dirty="0"/>
          </a:p>
          <a:p>
            <a:pPr marL="285750" lvl="0" indent="-285750">
              <a:buFont typeface="Wingdings" pitchFamily="2" charset="2"/>
              <a:buChar char="q"/>
            </a:pPr>
            <a:r>
              <a:rPr lang="cs-CZ" dirty="0"/>
              <a:t>Nároky na využití </a:t>
            </a:r>
            <a:r>
              <a:rPr lang="cs-CZ" dirty="0" smtClean="0"/>
              <a:t>RAM se zvyšují </a:t>
            </a:r>
          </a:p>
          <a:p>
            <a:pPr lvl="0">
              <a:tabLst>
                <a:tab pos="290513" algn="l"/>
              </a:tabLst>
            </a:pPr>
            <a:r>
              <a:rPr lang="cs-CZ" dirty="0" smtClean="0"/>
              <a:t>	s větším </a:t>
            </a:r>
            <a:r>
              <a:rPr lang="cs-CZ" dirty="0"/>
              <a:t>množstvím otevřených </a:t>
            </a:r>
            <a:r>
              <a:rPr lang="cs-CZ" dirty="0" smtClean="0"/>
              <a:t>	obrázků</a:t>
            </a:r>
            <a:r>
              <a:rPr lang="cs-CZ" dirty="0"/>
              <a:t>, přidáváním vrstev apod</a:t>
            </a:r>
            <a:r>
              <a:rPr lang="cs-CZ" dirty="0" smtClean="0"/>
              <a:t>.</a:t>
            </a:r>
          </a:p>
          <a:p>
            <a:pPr marL="285750" lvl="0" indent="-285750">
              <a:buFont typeface="Wingdings" pitchFamily="2" charset="2"/>
              <a:buChar char="q"/>
            </a:pPr>
            <a:endParaRPr lang="cs-CZ" dirty="0"/>
          </a:p>
          <a:p>
            <a:pPr marL="285750" lvl="0" indent="-285750">
              <a:buFont typeface="Wingdings" pitchFamily="2" charset="2"/>
              <a:buChar char="q"/>
            </a:pPr>
            <a:r>
              <a:rPr lang="cs-CZ" dirty="0" smtClean="0"/>
              <a:t>Přidání </a:t>
            </a:r>
            <a:r>
              <a:rPr lang="cs-CZ" dirty="0"/>
              <a:t>více paměti RAM je nejjednodušší způsob, jak zvýšit výkon </a:t>
            </a:r>
            <a:r>
              <a:rPr lang="cs-CZ" dirty="0" err="1"/>
              <a:t>Photoshopu</a:t>
            </a:r>
            <a:r>
              <a:rPr lang="cs-CZ" dirty="0" smtClean="0"/>
              <a:t>.</a:t>
            </a:r>
            <a:endParaRPr lang="cs-CZ" dirty="0"/>
          </a:p>
        </p:txBody>
      </p:sp>
      <p:sp>
        <p:nvSpPr>
          <p:cNvPr id="17" name="Vývojový diagram: spojnice 16"/>
          <p:cNvSpPr/>
          <p:nvPr/>
        </p:nvSpPr>
        <p:spPr>
          <a:xfrm>
            <a:off x="2934072" y="1412776"/>
            <a:ext cx="1152128" cy="1152128"/>
          </a:xfrm>
          <a:prstGeom prst="flowChartConnector">
            <a:avLst/>
          </a:prstGeom>
          <a:solidFill>
            <a:srgbClr val="FF0000">
              <a:alpha val="0"/>
            </a:srgb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2530930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áze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641434"/>
            <a:ext cx="5868144" cy="6309833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VY_32_INOVACE_OVF21860_ŽIŽ</a:t>
            </a:r>
            <a:endParaRPr lang="cs-CZ" sz="1100" dirty="0"/>
          </a:p>
        </p:txBody>
      </p:sp>
      <p:sp>
        <p:nvSpPr>
          <p:cNvPr id="9" name="Obdélník 8"/>
          <p:cNvSpPr/>
          <p:nvPr/>
        </p:nvSpPr>
        <p:spPr>
          <a:xfrm>
            <a:off x="1778965" y="260648"/>
            <a:ext cx="558607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cs-CZ" sz="2800" b="1" dirty="0" smtClean="0"/>
              <a:t>PC stanice pro Adobe </a:t>
            </a:r>
            <a:r>
              <a:rPr lang="cs-CZ" sz="2800" b="1" dirty="0" err="1" smtClean="0"/>
              <a:t>Photoshop</a:t>
            </a:r>
            <a:endParaRPr lang="cs-CZ" sz="2800" b="1" dirty="0"/>
          </a:p>
        </p:txBody>
      </p:sp>
      <p:sp>
        <p:nvSpPr>
          <p:cNvPr id="7" name="Obdélník 6"/>
          <p:cNvSpPr/>
          <p:nvPr/>
        </p:nvSpPr>
        <p:spPr>
          <a:xfrm>
            <a:off x="4572000" y="952262"/>
            <a:ext cx="4392488" cy="5139869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2000" b="1" u="sng" dirty="0"/>
              <a:t>Odkládací </a:t>
            </a:r>
            <a:r>
              <a:rPr lang="cs-CZ" sz="2000" b="1" u="sng" dirty="0" smtClean="0"/>
              <a:t>disk </a:t>
            </a:r>
          </a:p>
          <a:p>
            <a:pPr algn="ctr"/>
            <a:endParaRPr lang="cs-CZ" sz="2000" b="1" i="1" dirty="0"/>
          </a:p>
          <a:p>
            <a:pPr marL="285750" lvl="0" indent="-285750">
              <a:buFont typeface="Wingdings" pitchFamily="2" charset="2"/>
              <a:buChar char="q"/>
            </a:pPr>
            <a:r>
              <a:rPr lang="cs-CZ" dirty="0"/>
              <a:t>Představuje  volné místo na pevném disku </a:t>
            </a:r>
            <a:r>
              <a:rPr lang="cs-CZ" dirty="0" smtClean="0"/>
              <a:t> dočasnou </a:t>
            </a:r>
            <a:r>
              <a:rPr lang="cs-CZ" dirty="0" err="1" smtClean="0"/>
              <a:t>pamět</a:t>
            </a:r>
            <a:r>
              <a:rPr lang="cs-CZ" dirty="0" smtClean="0"/>
              <a:t> </a:t>
            </a:r>
            <a:r>
              <a:rPr lang="cs-CZ" dirty="0"/>
              <a:t>po zaplnění paměti RAM zpracováváním obrázku</a:t>
            </a:r>
            <a:r>
              <a:rPr lang="cs-CZ" dirty="0" smtClean="0"/>
              <a:t>.</a:t>
            </a:r>
            <a:endParaRPr lang="cs-CZ" dirty="0"/>
          </a:p>
          <a:p>
            <a:pPr marL="285750" lvl="0" indent="-285750">
              <a:buFont typeface="Wingdings" pitchFamily="2" charset="2"/>
              <a:buChar char="q"/>
            </a:pPr>
            <a:r>
              <a:rPr lang="cs-CZ" dirty="0" smtClean="0"/>
              <a:t>Volný </a:t>
            </a:r>
            <a:r>
              <a:rPr lang="cs-CZ" dirty="0"/>
              <a:t>prostor na odkládacím disku musí mít minimálně dvojnásobnou hodnotu, než jaká je velikost RAM vyčleněná </a:t>
            </a:r>
            <a:r>
              <a:rPr lang="cs-CZ" dirty="0" err="1"/>
              <a:t>Photoshopu</a:t>
            </a:r>
            <a:r>
              <a:rPr lang="cs-CZ" dirty="0"/>
              <a:t>. 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cs-CZ" dirty="0"/>
              <a:t>Odkládací disk je potřeba udržovat </a:t>
            </a:r>
            <a:r>
              <a:rPr lang="cs-CZ" dirty="0" err="1"/>
              <a:t>defragmentovaný</a:t>
            </a:r>
            <a:r>
              <a:rPr lang="cs-CZ" dirty="0"/>
              <a:t> a </a:t>
            </a:r>
            <a:r>
              <a:rPr lang="cs-CZ" dirty="0" smtClean="0"/>
              <a:t>vyčištěný</a:t>
            </a:r>
            <a:r>
              <a:rPr lang="cs-CZ" dirty="0"/>
              <a:t>. </a:t>
            </a:r>
            <a:endParaRPr lang="cs-CZ" dirty="0" smtClean="0"/>
          </a:p>
          <a:p>
            <a:pPr marL="285750" lvl="0" indent="-285750">
              <a:buFont typeface="Wingdings" pitchFamily="2" charset="2"/>
              <a:buChar char="q"/>
            </a:pPr>
            <a:r>
              <a:rPr lang="cs-CZ" dirty="0" smtClean="0"/>
              <a:t>Jeden </a:t>
            </a:r>
            <a:r>
              <a:rPr lang="cs-CZ" dirty="0"/>
              <a:t>disk použijeme pro </a:t>
            </a:r>
            <a:r>
              <a:rPr lang="cs-CZ" dirty="0" err="1"/>
              <a:t>Photoshop</a:t>
            </a:r>
            <a:r>
              <a:rPr lang="cs-CZ" dirty="0"/>
              <a:t> spolu s  obrázky a druhý disk  jako odkládací.</a:t>
            </a:r>
          </a:p>
          <a:p>
            <a:pPr marL="285750" lvl="0" indent="-285750">
              <a:buFont typeface="Wingdings" pitchFamily="2" charset="2"/>
              <a:buChar char="q"/>
            </a:pPr>
            <a:r>
              <a:rPr lang="cs-CZ" dirty="0"/>
              <a:t>Jako </a:t>
            </a:r>
            <a:r>
              <a:rPr lang="cs-CZ" dirty="0" smtClean="0"/>
              <a:t>odkládací </a:t>
            </a:r>
            <a:r>
              <a:rPr lang="cs-CZ" dirty="0"/>
              <a:t>disk nastavíme vždy ten, na němž není instalován OS. (Kladně se to projeví na rychlosti odezvy počítače</a:t>
            </a:r>
            <a:r>
              <a:rPr lang="cs-CZ" dirty="0" smtClean="0"/>
              <a:t>).</a:t>
            </a:r>
            <a:endParaRPr lang="cs-CZ" dirty="0"/>
          </a:p>
        </p:txBody>
      </p:sp>
      <p:sp>
        <p:nvSpPr>
          <p:cNvPr id="11" name="Vývojový diagram: spojnice 10"/>
          <p:cNvSpPr/>
          <p:nvPr/>
        </p:nvSpPr>
        <p:spPr>
          <a:xfrm>
            <a:off x="2627784" y="5013176"/>
            <a:ext cx="1152128" cy="1152128"/>
          </a:xfrm>
          <a:prstGeom prst="flowChartConnector">
            <a:avLst/>
          </a:prstGeom>
          <a:solidFill>
            <a:srgbClr val="FF0000">
              <a:alpha val="0"/>
            </a:srgb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12159574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Obrázek 1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12368" y="641434"/>
            <a:ext cx="5868144" cy="6309833"/>
          </a:xfrm>
          <a:prstGeom prst="rect">
            <a:avLst/>
          </a:prstGeom>
        </p:spPr>
      </p:pic>
      <p:sp>
        <p:nvSpPr>
          <p:cNvPr id="3" name="Obdélník 2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VY_32_INOVACE_OVF21860_ŽIŽ</a:t>
            </a:r>
            <a:endParaRPr lang="cs-CZ" sz="1100" dirty="0"/>
          </a:p>
        </p:txBody>
      </p:sp>
      <p:sp>
        <p:nvSpPr>
          <p:cNvPr id="9" name="Obdélník 8"/>
          <p:cNvSpPr/>
          <p:nvPr/>
        </p:nvSpPr>
        <p:spPr>
          <a:xfrm>
            <a:off x="1778965" y="260648"/>
            <a:ext cx="5586070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lvl="0" algn="ctr"/>
            <a:r>
              <a:rPr lang="cs-CZ" sz="2800" b="1" dirty="0" smtClean="0"/>
              <a:t>PC stanice pro Adobe </a:t>
            </a:r>
            <a:r>
              <a:rPr lang="cs-CZ" sz="2800" b="1" dirty="0" err="1" smtClean="0"/>
              <a:t>Photoshop</a:t>
            </a:r>
            <a:endParaRPr lang="cs-CZ" sz="2800" b="1" dirty="0"/>
          </a:p>
        </p:txBody>
      </p:sp>
      <p:sp>
        <p:nvSpPr>
          <p:cNvPr id="4" name="Obdélník 3"/>
          <p:cNvSpPr/>
          <p:nvPr/>
        </p:nvSpPr>
        <p:spPr>
          <a:xfrm>
            <a:off x="323528" y="1052736"/>
            <a:ext cx="3312368" cy="569386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2000" b="1" u="sng" dirty="0" smtClean="0"/>
              <a:t>Monitor</a:t>
            </a:r>
          </a:p>
          <a:p>
            <a:pPr algn="ctr"/>
            <a:r>
              <a:rPr lang="cs-CZ" sz="2000" b="1" u="sng" dirty="0" smtClean="0"/>
              <a:t> </a:t>
            </a:r>
            <a:endParaRPr lang="cs-CZ" sz="2000" b="1" i="1" u="sng" dirty="0"/>
          </a:p>
          <a:p>
            <a:pPr marL="285750" indent="-285750">
              <a:buFont typeface="Wingdings" pitchFamily="2" charset="2"/>
              <a:buChar char="q"/>
            </a:pPr>
            <a:r>
              <a:rPr lang="cs-CZ" dirty="0"/>
              <a:t>Dobrý monitor by měl přečkat dvě vylepšení CPU. </a:t>
            </a:r>
          </a:p>
          <a:p>
            <a:pPr marL="285750" lvl="0" indent="-285750">
              <a:buFont typeface="Wingdings" pitchFamily="2" charset="2"/>
              <a:buChar char="q"/>
            </a:pPr>
            <a:endParaRPr lang="cs-CZ" dirty="0"/>
          </a:p>
          <a:p>
            <a:pPr marL="285750" lvl="0" indent="-285750">
              <a:buFont typeface="Wingdings" pitchFamily="2" charset="2"/>
              <a:buChar char="q"/>
            </a:pPr>
            <a:r>
              <a:rPr lang="cs-CZ" dirty="0" smtClean="0"/>
              <a:t>Životnost </a:t>
            </a:r>
            <a:r>
              <a:rPr lang="cs-CZ" dirty="0"/>
              <a:t>monitoru je v rozmezí od tří do pěti let</a:t>
            </a:r>
            <a:r>
              <a:rPr lang="cs-CZ" dirty="0" smtClean="0"/>
              <a:t>.</a:t>
            </a:r>
          </a:p>
          <a:p>
            <a:pPr lvl="0"/>
            <a:endParaRPr lang="cs-CZ" dirty="0"/>
          </a:p>
          <a:p>
            <a:pPr marL="285750" lvl="0" indent="-285750">
              <a:buFont typeface="Wingdings" pitchFamily="2" charset="2"/>
              <a:buChar char="q"/>
            </a:pPr>
            <a:r>
              <a:rPr lang="cs-CZ" dirty="0"/>
              <a:t>Doporučovány jsou 17 - 21“ palcové  monitory. </a:t>
            </a:r>
            <a:endParaRPr lang="cs-CZ" dirty="0" smtClean="0"/>
          </a:p>
          <a:p>
            <a:pPr lvl="0"/>
            <a:endParaRPr lang="cs-CZ" dirty="0"/>
          </a:p>
          <a:p>
            <a:pPr marL="285750" lvl="0" indent="-285750">
              <a:buFont typeface="Wingdings" pitchFamily="2" charset="2"/>
              <a:buChar char="q"/>
            </a:pPr>
            <a:r>
              <a:rPr lang="cs-CZ" dirty="0"/>
              <a:t>K monitoru zvolíme kvalitní kartu s dostatečnou pamětí pro vysoké </a:t>
            </a:r>
            <a:r>
              <a:rPr lang="cs-CZ" dirty="0" smtClean="0"/>
              <a:t>rozlišení</a:t>
            </a:r>
            <a:r>
              <a:rPr lang="cs-CZ" dirty="0"/>
              <a:t> </a:t>
            </a:r>
            <a:r>
              <a:rPr lang="cs-CZ" dirty="0" smtClean="0"/>
              <a:t>a </a:t>
            </a:r>
            <a:r>
              <a:rPr lang="cs-CZ" dirty="0"/>
              <a:t>nejvyšší - 32bitový režim barev monitoru. </a:t>
            </a:r>
            <a:endParaRPr lang="cs-CZ" dirty="0" smtClean="0"/>
          </a:p>
          <a:p>
            <a:pPr marL="285750" lvl="0" indent="-285750">
              <a:buFont typeface="Wingdings" pitchFamily="2" charset="2"/>
              <a:buChar char="q"/>
            </a:pPr>
            <a:endParaRPr lang="cs-CZ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cs-CZ" dirty="0"/>
              <a:t>Nesmírně důležitá je kalibrace </a:t>
            </a:r>
            <a:r>
              <a:rPr lang="cs-CZ" dirty="0" smtClean="0"/>
              <a:t>monitoru pro věrnější zobrazení barev.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3556862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VY_32_INOVACE_OVF21860_ŽIŽ</a:t>
            </a:r>
            <a:endParaRPr lang="cs-CZ" sz="1100" dirty="0"/>
          </a:p>
        </p:txBody>
      </p:sp>
      <p:pic>
        <p:nvPicPr>
          <p:cNvPr id="4098" name="Picture 2" descr="Soubor: Wacom Pen-tablet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9772" y="3765816"/>
            <a:ext cx="4104456" cy="30475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Obdélník 3"/>
          <p:cNvSpPr/>
          <p:nvPr/>
        </p:nvSpPr>
        <p:spPr>
          <a:xfrm>
            <a:off x="216927" y="404664"/>
            <a:ext cx="8710147" cy="34778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cs-CZ" sz="2000" b="1" u="sng" dirty="0"/>
              <a:t>Tablet citlivý na </a:t>
            </a:r>
            <a:r>
              <a:rPr lang="cs-CZ" sz="2000" b="1" u="sng" dirty="0" smtClean="0"/>
              <a:t>tlak</a:t>
            </a:r>
          </a:p>
          <a:p>
            <a:pPr algn="ctr"/>
            <a:endParaRPr lang="cs-CZ" sz="2000" b="1" u="sng" dirty="0" smtClean="0"/>
          </a:p>
          <a:p>
            <a:pPr marL="285750" indent="-285750">
              <a:buFont typeface="Wingdings" pitchFamily="2" charset="2"/>
              <a:buChar char="q"/>
            </a:pPr>
            <a:r>
              <a:rPr lang="cs-CZ" dirty="0" smtClean="0"/>
              <a:t>Moderní </a:t>
            </a:r>
            <a:r>
              <a:rPr lang="cs-CZ" dirty="0"/>
              <a:t>tablety jsou citlivé na tlak a je možné měnit tloušťku a charakter čáry </a:t>
            </a:r>
            <a:endParaRPr lang="cs-CZ" dirty="0" smtClean="0"/>
          </a:p>
          <a:p>
            <a:pPr>
              <a:tabLst>
                <a:tab pos="261938" algn="l"/>
              </a:tabLst>
            </a:pPr>
            <a:r>
              <a:rPr lang="cs-CZ" dirty="0"/>
              <a:t>	</a:t>
            </a:r>
            <a:r>
              <a:rPr lang="cs-CZ" dirty="0" smtClean="0"/>
              <a:t>v </a:t>
            </a:r>
            <a:r>
              <a:rPr lang="cs-CZ" dirty="0"/>
              <a:t>závislosti na tlaku na hrot pera. </a:t>
            </a:r>
            <a:endParaRPr lang="cs-CZ" dirty="0" smtClean="0"/>
          </a:p>
          <a:p>
            <a:pPr>
              <a:tabLst>
                <a:tab pos="261938" algn="l"/>
              </a:tabLst>
            </a:pPr>
            <a:endParaRPr lang="cs-CZ" dirty="0"/>
          </a:p>
          <a:p>
            <a:pPr marL="285750" lvl="0" indent="-285750">
              <a:buFont typeface="Wingdings" pitchFamily="2" charset="2"/>
              <a:buChar char="q"/>
            </a:pPr>
            <a:r>
              <a:rPr lang="cs-CZ" dirty="0"/>
              <a:t>Práce na tabletu je podobná práci s tužkou nebo se štětcem</a:t>
            </a:r>
            <a:r>
              <a:rPr lang="cs-CZ" dirty="0" smtClean="0"/>
              <a:t>.</a:t>
            </a:r>
          </a:p>
          <a:p>
            <a:pPr marL="285750" lvl="0" indent="-285750">
              <a:buFont typeface="Wingdings" pitchFamily="2" charset="2"/>
              <a:buChar char="q"/>
            </a:pPr>
            <a:endParaRPr lang="cs-CZ" dirty="0"/>
          </a:p>
          <a:p>
            <a:pPr marL="285750" lvl="0" indent="-285750">
              <a:buFont typeface="Wingdings" pitchFamily="2" charset="2"/>
              <a:buChar char="q"/>
            </a:pPr>
            <a:r>
              <a:rPr lang="cs-CZ" dirty="0"/>
              <a:t>Lídrem v této oblasti je </a:t>
            </a:r>
            <a:r>
              <a:rPr lang="cs-CZ" dirty="0" err="1"/>
              <a:t>Wacom</a:t>
            </a:r>
            <a:r>
              <a:rPr lang="cs-CZ" dirty="0" smtClean="0"/>
              <a:t>.</a:t>
            </a:r>
          </a:p>
          <a:p>
            <a:pPr marL="285750" lvl="0" indent="-285750">
              <a:buFont typeface="Wingdings" pitchFamily="2" charset="2"/>
              <a:buChar char="q"/>
            </a:pPr>
            <a:endParaRPr lang="cs-CZ" dirty="0"/>
          </a:p>
          <a:p>
            <a:pPr marL="285750" lvl="0" indent="-285750">
              <a:buFont typeface="Wingdings" pitchFamily="2" charset="2"/>
              <a:buChar char="q"/>
            </a:pPr>
            <a:r>
              <a:rPr lang="cs-CZ" dirty="0"/>
              <a:t>Tablety se vyrábí ve velikostech od 4x5" po obrovské 12x12" a větší.</a:t>
            </a:r>
          </a:p>
          <a:p>
            <a:r>
              <a:rPr lang="cs-CZ" dirty="0" smtClean="0"/>
              <a:t>(Většina </a:t>
            </a:r>
            <a:r>
              <a:rPr lang="cs-CZ" dirty="0"/>
              <a:t>fo­tografů raději pracuje s menšími tablety </a:t>
            </a:r>
            <a:r>
              <a:rPr lang="cs-CZ" dirty="0" smtClean="0"/>
              <a:t>o </a:t>
            </a:r>
            <a:r>
              <a:rPr lang="cs-CZ" dirty="0" smtClean="0"/>
              <a:t>velikosti </a:t>
            </a:r>
            <a:endParaRPr lang="cs-CZ" dirty="0" smtClean="0"/>
          </a:p>
          <a:p>
            <a:r>
              <a:rPr lang="cs-CZ" dirty="0" smtClean="0"/>
              <a:t>6x8“ tj. 15,24 </a:t>
            </a:r>
            <a:r>
              <a:rPr lang="cs-CZ" dirty="0"/>
              <a:t>x 20,32 </a:t>
            </a:r>
            <a:r>
              <a:rPr lang="cs-CZ" dirty="0" smtClean="0"/>
              <a:t>cm).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652120" y="6444044"/>
            <a:ext cx="8031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Obr. 4</a:t>
            </a:r>
          </a:p>
        </p:txBody>
      </p:sp>
    </p:spTree>
    <p:extLst>
      <p:ext uri="{BB962C8B-B14F-4D97-AF65-F5344CB8AC3E}">
        <p14:creationId xmlns:p14="http://schemas.microsoft.com/office/powerpoint/2010/main" xmlns="" val="1828852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2000" advTm="14078"/>
    </mc:Choice>
    <mc:Fallback>
      <p:transition spd="slow" advTm="14078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7027358" y="-962"/>
            <a:ext cx="2153154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cs-CZ" sz="1100" dirty="0" smtClean="0"/>
              <a:t>VY_32_INOVACE_OVF21860_ŽIŽ</a:t>
            </a:r>
            <a:endParaRPr lang="cs-CZ" sz="1100" dirty="0"/>
          </a:p>
        </p:txBody>
      </p:sp>
      <p:sp>
        <p:nvSpPr>
          <p:cNvPr id="8" name="Obdélník 7"/>
          <p:cNvSpPr/>
          <p:nvPr/>
        </p:nvSpPr>
        <p:spPr>
          <a:xfrm>
            <a:off x="107950" y="657562"/>
            <a:ext cx="885653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tabLst>
                <a:tab pos="534988" algn="l"/>
              </a:tabLst>
            </a:pPr>
            <a:r>
              <a:rPr lang="cs-CZ" sz="900" dirty="0" smtClean="0"/>
              <a:t>Obr. 1:  </a:t>
            </a:r>
            <a:r>
              <a:rPr lang="cs-CZ" sz="1000" dirty="0" smtClean="0"/>
              <a:t>	</a:t>
            </a:r>
            <a:r>
              <a:rPr lang="cs-CZ" sz="900" dirty="0" smtClean="0"/>
              <a:t>http</a:t>
            </a:r>
            <a:r>
              <a:rPr lang="cs-CZ" sz="900" dirty="0"/>
              <a:t>://commons.wikimedia.org/wiki/</a:t>
            </a:r>
            <a:r>
              <a:rPr lang="cs-CZ" sz="900" dirty="0" err="1"/>
              <a:t>File:Crystal_Project_computer.png</a:t>
            </a:r>
            <a:r>
              <a:rPr lang="cs-CZ" sz="900" dirty="0"/>
              <a:t>, </a:t>
            </a:r>
            <a:r>
              <a:rPr lang="cs-CZ" sz="900" dirty="0" smtClean="0"/>
              <a:t>6. 12. 2012</a:t>
            </a:r>
            <a:endParaRPr lang="cs-CZ" sz="900" dirty="0"/>
          </a:p>
          <a:p>
            <a:pPr>
              <a:tabLst>
                <a:tab pos="534988" algn="l"/>
              </a:tabLst>
            </a:pPr>
            <a:r>
              <a:rPr lang="cs-CZ" sz="900" dirty="0" smtClean="0"/>
              <a:t>Obr. 2:  	http</a:t>
            </a:r>
            <a:r>
              <a:rPr lang="cs-CZ" sz="900" dirty="0"/>
              <a:t>://</a:t>
            </a:r>
            <a:r>
              <a:rPr lang="cs-CZ" sz="900" dirty="0" smtClean="0"/>
              <a:t>commons.wikimedia.org/wiki/File:Light_box_displaying_a_nitrate_photograph</a:t>
            </a:r>
            <a:r>
              <a:rPr lang="cs-CZ" sz="900" dirty="0" smtClean="0">
                <a:hlinkClick r:id="rId3"/>
              </a:rPr>
              <a:t>_</a:t>
            </a:r>
            <a:r>
              <a:rPr lang="cs-CZ" sz="900" dirty="0" smtClean="0"/>
              <a:t>negative_panorama_suffering_from_deterioration.jpg, 6. 12. 2012</a:t>
            </a:r>
          </a:p>
          <a:p>
            <a:pPr>
              <a:tabLst>
                <a:tab pos="534988" algn="l"/>
              </a:tabLst>
            </a:pPr>
            <a:r>
              <a:rPr lang="cs-CZ" sz="900" dirty="0" smtClean="0">
                <a:latin typeface="Arial" charset="0"/>
              </a:rPr>
              <a:t>Obr. 3:	</a:t>
            </a:r>
            <a:r>
              <a:rPr lang="cs-CZ" sz="900" dirty="0" smtClean="0"/>
              <a:t>http</a:t>
            </a:r>
            <a:r>
              <a:rPr lang="cs-CZ" sz="900" dirty="0"/>
              <a:t>://commons.wikimedia.org/wiki/File:Personal_</a:t>
            </a:r>
            <a:r>
              <a:rPr lang="cs-CZ" sz="900" dirty="0" err="1"/>
              <a:t>computer</a:t>
            </a:r>
            <a:r>
              <a:rPr lang="cs-CZ" sz="900" dirty="0"/>
              <a:t>,_</a:t>
            </a:r>
            <a:r>
              <a:rPr lang="cs-CZ" sz="900" dirty="0" err="1" smtClean="0"/>
              <a:t>exploded.svg</a:t>
            </a:r>
            <a:r>
              <a:rPr lang="cs-CZ" sz="900" dirty="0" smtClean="0"/>
              <a:t>,</a:t>
            </a:r>
            <a:r>
              <a:rPr lang="cs-CZ" sz="900" dirty="0" smtClean="0">
                <a:latin typeface="Arial" charset="0"/>
              </a:rPr>
              <a:t> </a:t>
            </a:r>
            <a:r>
              <a:rPr lang="cs-CZ" sz="900" dirty="0" smtClean="0"/>
              <a:t>6. 12. 2012</a:t>
            </a:r>
            <a:endParaRPr lang="cs-CZ" sz="900" dirty="0" smtClean="0">
              <a:latin typeface="Arial" charset="0"/>
            </a:endParaRPr>
          </a:p>
          <a:p>
            <a:pPr>
              <a:tabLst>
                <a:tab pos="534988" algn="l"/>
              </a:tabLst>
            </a:pPr>
            <a:r>
              <a:rPr lang="cs-CZ" sz="900" dirty="0" smtClean="0"/>
              <a:t>Obr. 4:	http</a:t>
            </a:r>
            <a:r>
              <a:rPr lang="cs-CZ" sz="900" dirty="0"/>
              <a:t>://</a:t>
            </a:r>
            <a:r>
              <a:rPr lang="cs-CZ" sz="900" dirty="0" smtClean="0"/>
              <a:t>commons.wikimedia.org/wiki/</a:t>
            </a:r>
            <a:r>
              <a:rPr lang="cs-CZ" sz="900" dirty="0" err="1" smtClean="0"/>
              <a:t>File:Wacom_Pen-tablet.jpg</a:t>
            </a:r>
            <a:r>
              <a:rPr lang="cs-CZ" sz="900" dirty="0" smtClean="0"/>
              <a:t>, 6. 12. </a:t>
            </a:r>
            <a:r>
              <a:rPr lang="cs-CZ" sz="900" dirty="0" smtClean="0"/>
              <a:t>2012</a:t>
            </a:r>
          </a:p>
          <a:p>
            <a:pPr>
              <a:tabLst>
                <a:tab pos="534988" algn="l"/>
              </a:tabLst>
            </a:pPr>
            <a:endParaRPr lang="cs-CZ" sz="900" dirty="0" smtClean="0"/>
          </a:p>
          <a:p>
            <a:pPr>
              <a:tabLst>
                <a:tab pos="534988" algn="l"/>
              </a:tabLst>
            </a:pPr>
            <a:endParaRPr lang="cs-CZ" sz="900" dirty="0" smtClean="0"/>
          </a:p>
          <a:p>
            <a:pPr>
              <a:tabLst>
                <a:tab pos="534988" algn="l"/>
              </a:tabLst>
            </a:pPr>
            <a:r>
              <a:rPr lang="cs-CZ" sz="1400" b="1" dirty="0" smtClean="0"/>
              <a:t>Použitá literatura:</a:t>
            </a:r>
          </a:p>
          <a:p>
            <a:pPr>
              <a:tabLst>
                <a:tab pos="534988" algn="l"/>
              </a:tabLst>
            </a:pPr>
            <a:endParaRPr lang="cs-CZ" sz="900" dirty="0" smtClean="0"/>
          </a:p>
          <a:p>
            <a:pPr>
              <a:tabLst>
                <a:tab pos="534988" algn="l"/>
              </a:tabLst>
            </a:pPr>
            <a:r>
              <a:rPr lang="cs-CZ" sz="900" dirty="0" smtClean="0"/>
              <a:t>1.	</a:t>
            </a:r>
            <a:r>
              <a:rPr lang="cs-CZ" sz="900" dirty="0" err="1" smtClean="0"/>
              <a:t>Eismann</a:t>
            </a:r>
            <a:r>
              <a:rPr lang="cs-CZ" sz="900" dirty="0" smtClean="0"/>
              <a:t>, </a:t>
            </a:r>
            <a:r>
              <a:rPr lang="cs-CZ" sz="900" dirty="0" err="1" smtClean="0"/>
              <a:t>Katrin</a:t>
            </a:r>
            <a:r>
              <a:rPr lang="cs-CZ" sz="900" dirty="0" smtClean="0"/>
              <a:t>: </a:t>
            </a:r>
            <a:r>
              <a:rPr lang="cs-CZ" sz="900" dirty="0" err="1" smtClean="0"/>
              <a:t>Photoshop</a:t>
            </a:r>
            <a:r>
              <a:rPr lang="cs-CZ" sz="900" dirty="0" smtClean="0"/>
              <a:t> – retuš a restaurování fotografie, </a:t>
            </a:r>
            <a:r>
              <a:rPr lang="cs-CZ" sz="900" dirty="0" err="1" smtClean="0"/>
              <a:t>Zoner</a:t>
            </a:r>
            <a:r>
              <a:rPr lang="cs-CZ" sz="900" dirty="0" smtClean="0"/>
              <a:t> </a:t>
            </a:r>
            <a:r>
              <a:rPr lang="cs-CZ" sz="900" dirty="0" err="1" smtClean="0"/>
              <a:t>Press</a:t>
            </a:r>
            <a:r>
              <a:rPr lang="cs-CZ" sz="900" dirty="0" smtClean="0"/>
              <a:t>, Brno 2008.</a:t>
            </a:r>
          </a:p>
          <a:p>
            <a:pPr>
              <a:tabLst>
                <a:tab pos="534988" algn="l"/>
              </a:tabLst>
            </a:pPr>
            <a:r>
              <a:rPr lang="cs-CZ" sz="900" dirty="0" smtClean="0"/>
              <a:t>2.	</a:t>
            </a:r>
            <a:r>
              <a:rPr lang="cs-CZ" sz="900" dirty="0" smtClean="0"/>
              <a:t>Adobe </a:t>
            </a:r>
            <a:r>
              <a:rPr lang="cs-CZ" sz="900" dirty="0" err="1" smtClean="0"/>
              <a:t>Creative</a:t>
            </a:r>
            <a:r>
              <a:rPr lang="cs-CZ" sz="900" dirty="0" smtClean="0"/>
              <a:t> Team: Adobe </a:t>
            </a:r>
            <a:r>
              <a:rPr lang="cs-CZ" sz="900" dirty="0" err="1" smtClean="0"/>
              <a:t>Photoshop</a:t>
            </a:r>
            <a:r>
              <a:rPr lang="cs-CZ" sz="900" dirty="0" smtClean="0"/>
              <a:t> CS5 - Oficiální výukový kurz, </a:t>
            </a:r>
            <a:r>
              <a:rPr lang="cs-CZ" sz="900" dirty="0" err="1" smtClean="0"/>
              <a:t>Computer</a:t>
            </a:r>
            <a:r>
              <a:rPr lang="cs-CZ" sz="900" dirty="0" smtClean="0"/>
              <a:t> </a:t>
            </a:r>
            <a:r>
              <a:rPr lang="cs-CZ" sz="900" dirty="0" err="1" smtClean="0"/>
              <a:t>Press</a:t>
            </a:r>
            <a:r>
              <a:rPr lang="cs-CZ" sz="900" dirty="0" smtClean="0"/>
              <a:t>, 2010.</a:t>
            </a:r>
            <a:endParaRPr lang="cs-CZ" sz="900" dirty="0"/>
          </a:p>
        </p:txBody>
      </p:sp>
      <p:sp>
        <p:nvSpPr>
          <p:cNvPr id="10" name="Obdélník 9"/>
          <p:cNvSpPr/>
          <p:nvPr/>
        </p:nvSpPr>
        <p:spPr>
          <a:xfrm>
            <a:off x="313793" y="332656"/>
            <a:ext cx="15327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1400" b="1" dirty="0" smtClean="0"/>
              <a:t>Zdroje obrázků:</a:t>
            </a:r>
            <a:endParaRPr lang="cs-CZ" sz="1400" b="1" dirty="0"/>
          </a:p>
        </p:txBody>
      </p:sp>
    </p:spTree>
    <p:extLst>
      <p:ext uri="{BB962C8B-B14F-4D97-AF65-F5344CB8AC3E}">
        <p14:creationId xmlns:p14="http://schemas.microsoft.com/office/powerpoint/2010/main" xmlns="" val="3609987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0" advTm="13182"/>
    </mc:Choice>
    <mc:Fallback>
      <p:transition advTm="13182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erodynamika">
  <a:themeElements>
    <a:clrScheme name="Aerodynamika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ka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3951</TotalTime>
  <Words>295</Words>
  <Application>Microsoft Office PowerPoint</Application>
  <PresentationFormat>Předvádění na obrazovce (4:3)</PresentationFormat>
  <Paragraphs>116</Paragraphs>
  <Slides>9</Slides>
  <Notes>8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Aerodynamika</vt:lpstr>
      <vt:lpstr>Snímek 1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učitel</dc:creator>
  <cp:lastModifiedBy>ucitel</cp:lastModifiedBy>
  <cp:revision>863</cp:revision>
  <dcterms:created xsi:type="dcterms:W3CDTF">2012-07-11T22:42:20Z</dcterms:created>
  <dcterms:modified xsi:type="dcterms:W3CDTF">2013-01-21T10:08:07Z</dcterms:modified>
</cp:coreProperties>
</file>