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302" r:id="rId2"/>
    <p:sldId id="292" r:id="rId3"/>
    <p:sldId id="293" r:id="rId4"/>
    <p:sldId id="295" r:id="rId5"/>
    <p:sldId id="296" r:id="rId6"/>
    <p:sldId id="294" r:id="rId7"/>
    <p:sldId id="297" r:id="rId8"/>
    <p:sldId id="300" r:id="rId9"/>
    <p:sldId id="299" r:id="rId10"/>
    <p:sldId id="301" r:id="rId11"/>
    <p:sldId id="28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0" autoAdjust="0"/>
    <p:restoredTop sz="46127" autoAdjust="0"/>
  </p:normalViewPr>
  <p:slideViewPr>
    <p:cSldViewPr>
      <p:cViewPr varScale="1">
        <p:scale>
          <a:sx n="71" d="100"/>
          <a:sy n="71" d="100"/>
        </p:scale>
        <p:origin x="-600" y="-90"/>
      </p:cViewPr>
      <p:guideLst>
        <p:guide orient="horz"/>
        <p:guide pos="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0" d="100"/>
          <a:sy n="50" d="100"/>
        </p:scale>
        <p:origin x="-26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7780E-C81E-4017-AF21-A417CE8D6C5D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42A2-E94A-4BED-B215-29A7A9656A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96669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9F10E-9C76-4B2E-805F-637C88D17E75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D795-D4A6-4F0D-BE15-C18BF790F7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55472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4A60-9C78-4285-BDA3-171E0D586CE6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20F8-B995-4D2F-A016-8AA7DBFA830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DE1A-196F-405A-B3B0-A0F9D1DD24E0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3FB6-F281-4132-B32B-EE5B5696309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111-7A0A-43DA-BD6E-80E69B3A22C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2D15-679C-4E45-95A1-2A770F79CB8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1B20-FF1A-4AC1-94DD-BE026DA4544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B432-BD03-4A56-B336-35F48DF8BB1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FDE6-945C-46DA-995B-FCB75E4317F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2C9B-EE21-413D-A92F-F684B68C70A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FC-1A23-49CB-ACC0-EF0ABCE2DFD5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DCE1CA-B453-453F-83D1-516376782ED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Ksd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87524" y="1478389"/>
            <a:ext cx="8568952" cy="452431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tx2"/>
                </a:solidFill>
              </a:rPr>
              <a:t>Výukový materiál v rámci projektu OPVK 1.5 Peníze středním školám</a:t>
            </a:r>
          </a:p>
          <a:p>
            <a:r>
              <a:rPr lang="cs-CZ" sz="1600" b="1" dirty="0">
                <a:solidFill>
                  <a:schemeClr val="tx2"/>
                </a:solidFill>
              </a:rPr>
              <a:t/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dirty="0"/>
              <a:t>Číslo projektu:		CZ.1.07/1.5.00/34.0883 </a:t>
            </a:r>
          </a:p>
          <a:p>
            <a:r>
              <a:rPr lang="cs-CZ" sz="1600" dirty="0"/>
              <a:t>Název projektu:		Rozvoj vzdělanosti</a:t>
            </a:r>
          </a:p>
          <a:p>
            <a:r>
              <a:rPr lang="cs-CZ" sz="1600" dirty="0"/>
              <a:t>Číslo šablony:   		III/2</a:t>
            </a:r>
            <a:br>
              <a:rPr lang="cs-CZ" sz="1600" dirty="0"/>
            </a:br>
            <a:r>
              <a:rPr lang="cs-CZ" sz="1600" dirty="0"/>
              <a:t>Datum vytvoření:	</a:t>
            </a:r>
            <a:r>
              <a:rPr lang="cs-CZ" sz="1600" dirty="0" smtClean="0"/>
              <a:t>	</a:t>
            </a:r>
            <a:r>
              <a:rPr lang="cs-CZ" sz="1600" dirty="0" smtClean="0"/>
              <a:t>7. </a:t>
            </a:r>
            <a:r>
              <a:rPr lang="cs-CZ" sz="1600" dirty="0"/>
              <a:t>12</a:t>
            </a:r>
            <a:r>
              <a:rPr lang="cs-CZ" sz="1600" dirty="0" smtClean="0"/>
              <a:t>. 2012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Autor:			</a:t>
            </a:r>
            <a:r>
              <a:rPr lang="cs-CZ" sz="1600" dirty="0" err="1" smtClean="0"/>
              <a:t>MgA</a:t>
            </a:r>
            <a:r>
              <a:rPr lang="cs-CZ" sz="1600" dirty="0" smtClean="0"/>
              <a:t>. Jiří Žižka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Určeno pro předmět:       </a:t>
            </a:r>
            <a:r>
              <a:rPr lang="cs-CZ" sz="1600" dirty="0" smtClean="0"/>
              <a:t>	Odborný výcvik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Tematická </a:t>
            </a:r>
            <a:r>
              <a:rPr lang="cs-CZ" sz="1600" dirty="0" smtClean="0"/>
              <a:t>oblast:		</a:t>
            </a:r>
            <a:r>
              <a:rPr lang="cs-CZ" sz="1600" dirty="0" smtClean="0"/>
              <a:t>Porovnání </a:t>
            </a:r>
            <a:r>
              <a:rPr lang="cs-CZ" sz="1600" dirty="0"/>
              <a:t>klasické a digitální fotografie, 2. roč.</a:t>
            </a:r>
          </a:p>
          <a:p>
            <a:endParaRPr lang="cs-CZ" sz="1600" dirty="0"/>
          </a:p>
          <a:p>
            <a:r>
              <a:rPr lang="cs-CZ" sz="1600" dirty="0" smtClean="0"/>
              <a:t>Obor </a:t>
            </a:r>
            <a:r>
              <a:rPr lang="cs-CZ" sz="1600" dirty="0"/>
              <a:t>vzdělání:		</a:t>
            </a:r>
            <a:r>
              <a:rPr lang="cs-CZ" sz="1600" dirty="0" smtClean="0"/>
              <a:t> Fotograf (34-56-L/01), 2. </a:t>
            </a:r>
            <a:r>
              <a:rPr lang="cs-CZ" sz="1600" dirty="0"/>
              <a:t>ročník</a:t>
            </a:r>
            <a:br>
              <a:rPr lang="cs-CZ" sz="1600" dirty="0"/>
            </a:br>
            <a:r>
              <a:rPr lang="cs-CZ" sz="1600" dirty="0"/>
              <a:t>                                            </a:t>
            </a:r>
            <a:br>
              <a:rPr lang="cs-CZ" sz="1600" dirty="0"/>
            </a:br>
            <a:r>
              <a:rPr lang="cs-CZ" sz="1600" dirty="0"/>
              <a:t>Název výukového materiálu: </a:t>
            </a:r>
            <a:r>
              <a:rPr lang="cs-CZ" sz="1600" dirty="0" smtClean="0"/>
              <a:t>	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: lekce č. 19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r>
              <a:rPr lang="cs-CZ" sz="1600" dirty="0"/>
              <a:t>Popis využití: </a:t>
            </a:r>
            <a:r>
              <a:rPr lang="cs-CZ" sz="1600" dirty="0" smtClean="0"/>
              <a:t>	Výukový materiál o úpravách a zpracování digitální fotografie </a:t>
            </a:r>
          </a:p>
          <a:p>
            <a:r>
              <a:rPr lang="cs-CZ" sz="1600" dirty="0" smtClean="0"/>
              <a:t>		s využitím programu 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r>
              <a:rPr lang="cs-CZ" sz="1600" dirty="0"/>
              <a:t>Čas</a:t>
            </a:r>
            <a:r>
              <a:rPr lang="cs-CZ" sz="1600" dirty="0" smtClean="0"/>
              <a:t>: 		60 minut</a:t>
            </a:r>
            <a:endParaRPr lang="cs-CZ" sz="1600" dirty="0"/>
          </a:p>
        </p:txBody>
      </p:sp>
      <p:pic>
        <p:nvPicPr>
          <p:cNvPr id="1026" name="Picture 2" descr="J:\_______SABLONY_PHOTOSHOP\_VYKAZY_ZAZNAMY\TITULKA+LOGA\loga_pruhled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798" y="332656"/>
            <a:ext cx="5850405" cy="108012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VY_32_INOVACE_OVF21960_ŽIŽ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168649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5250">
        <p:fade/>
      </p:transition>
    </mc:Choice>
    <mc:Fallback>
      <p:transition spd="med" advTm="5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97217" y="138698"/>
            <a:ext cx="2149563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000" dirty="0" err="1" smtClean="0"/>
              <a:t>Posterizace</a:t>
            </a:r>
            <a:endParaRPr lang="cs-CZ" sz="3000" dirty="0" smtClean="0"/>
          </a:p>
        </p:txBody>
      </p:sp>
      <p:sp>
        <p:nvSpPr>
          <p:cNvPr id="10" name="Obdélník 9"/>
          <p:cNvSpPr/>
          <p:nvPr/>
        </p:nvSpPr>
        <p:spPr>
          <a:xfrm>
            <a:off x="323640" y="5590981"/>
            <a:ext cx="84967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 err="1" smtClean="0"/>
              <a:t>Posteriace</a:t>
            </a:r>
            <a:r>
              <a:rPr lang="cs-CZ" dirty="0" smtClean="0"/>
              <a:t> se projevuje hrubými </a:t>
            </a:r>
            <a:r>
              <a:rPr lang="cs-CZ" dirty="0"/>
              <a:t>a </a:t>
            </a:r>
            <a:r>
              <a:rPr lang="cs-CZ" dirty="0" smtClean="0"/>
              <a:t>viditelnými skoky </a:t>
            </a:r>
            <a:r>
              <a:rPr lang="cs-CZ" dirty="0"/>
              <a:t>barev </a:t>
            </a:r>
            <a:r>
              <a:rPr lang="cs-CZ" dirty="0" smtClean="0"/>
              <a:t>zejména v oblasti </a:t>
            </a:r>
            <a:r>
              <a:rPr lang="cs-CZ" dirty="0"/>
              <a:t>jemných barevných </a:t>
            </a:r>
            <a:r>
              <a:rPr lang="cs-CZ" dirty="0" smtClean="0"/>
              <a:t>přechodů.</a:t>
            </a:r>
            <a:r>
              <a:rPr lang="cs-CZ" dirty="0"/>
              <a:t> </a:t>
            </a:r>
            <a:endParaRPr lang="cs-CZ" dirty="0" smtClean="0"/>
          </a:p>
        </p:txBody>
      </p:sp>
      <p:pic>
        <p:nvPicPr>
          <p:cNvPr id="5122" name="Picture 2" descr="File:Lucidity 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103" y="1959386"/>
            <a:ext cx="4743795" cy="355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051720" y="908720"/>
            <a:ext cx="50405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 err="1"/>
              <a:t>Posterizace</a:t>
            </a:r>
            <a:r>
              <a:rPr lang="cs-CZ" dirty="0"/>
              <a:t> se objevuje zejména jako následek </a:t>
            </a:r>
          </a:p>
          <a:p>
            <a:pPr algn="ctr"/>
            <a:r>
              <a:rPr lang="cs-CZ" dirty="0"/>
              <a:t>výrazné editace při malé barevné hloubce </a:t>
            </a:r>
            <a:endParaRPr lang="cs-CZ" dirty="0" smtClean="0"/>
          </a:p>
          <a:p>
            <a:pPr algn="ctr"/>
            <a:r>
              <a:rPr lang="cs-CZ" dirty="0" smtClean="0"/>
              <a:t>8 </a:t>
            </a:r>
            <a:r>
              <a:rPr lang="cs-CZ" dirty="0"/>
              <a:t>bitů/kanál. 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920830" y="5233625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/>
              <a:t>3</a:t>
            </a:r>
            <a:endParaRPr lang="cs-CZ" dirty="0" smtClean="0"/>
          </a:p>
        </p:txBody>
      </p:sp>
      <p:sp>
        <p:nvSpPr>
          <p:cNvPr id="8" name="Obdélník 7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VY_32_INOVACE_OVF21960_ŽIŽ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239431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07950" y="657562"/>
            <a:ext cx="87845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Obr. 1:  	archiv autora, </a:t>
            </a:r>
            <a:r>
              <a:rPr lang="cs-CZ" sz="1000" dirty="0" smtClean="0"/>
              <a:t>7. </a:t>
            </a:r>
            <a:r>
              <a:rPr lang="cs-CZ" sz="1000" dirty="0" smtClean="0"/>
              <a:t>12. 2012</a:t>
            </a:r>
          </a:p>
          <a:p>
            <a:r>
              <a:rPr lang="cs-CZ" sz="1000" dirty="0" smtClean="0"/>
              <a:t>Obr. 2	</a:t>
            </a:r>
            <a:r>
              <a:rPr lang="cs-CZ" sz="1000" dirty="0" err="1">
                <a:hlinkClick r:id="rId3" tooltip="User:Ksd5"/>
              </a:rPr>
              <a:t>Siddharth</a:t>
            </a:r>
            <a:r>
              <a:rPr lang="cs-CZ" sz="1000" dirty="0">
                <a:hlinkClick r:id="rId3" tooltip="User:Ksd5"/>
              </a:rPr>
              <a:t> </a:t>
            </a:r>
            <a:r>
              <a:rPr lang="cs-CZ" sz="1000" dirty="0" err="1">
                <a:hlinkClick r:id="rId3" tooltip="User:Ksd5"/>
              </a:rPr>
              <a:t>Patil</a:t>
            </a:r>
            <a:r>
              <a:rPr lang="cs-CZ" sz="1000" dirty="0"/>
              <a:t>, http://en.wikipedia.org/wiki/File:Lucidity_I.jpg, </a:t>
            </a:r>
            <a:r>
              <a:rPr lang="cs-CZ" sz="1000" dirty="0" smtClean="0"/>
              <a:t>7. </a:t>
            </a:r>
            <a:r>
              <a:rPr lang="cs-CZ" sz="1000" dirty="0" smtClean="0"/>
              <a:t>12. </a:t>
            </a:r>
            <a:r>
              <a:rPr lang="cs-CZ" sz="1000" dirty="0" smtClean="0"/>
              <a:t>2012</a:t>
            </a:r>
          </a:p>
          <a:p>
            <a:endParaRPr lang="cs-CZ" sz="1000" dirty="0" smtClean="0"/>
          </a:p>
          <a:p>
            <a:endParaRPr lang="cs-CZ" sz="1000" dirty="0" smtClean="0"/>
          </a:p>
          <a:p>
            <a:r>
              <a:rPr lang="cs-CZ" sz="1400" b="1" dirty="0" smtClean="0"/>
              <a:t>Použitá literatura:</a:t>
            </a:r>
          </a:p>
          <a:p>
            <a:endParaRPr lang="cs-CZ" sz="1000" dirty="0" smtClean="0"/>
          </a:p>
          <a:p>
            <a:r>
              <a:rPr lang="cs-CZ" sz="1000" dirty="0" smtClean="0"/>
              <a:t>1.	</a:t>
            </a:r>
            <a:r>
              <a:rPr lang="cs-CZ" sz="1000" dirty="0" err="1" smtClean="0"/>
              <a:t>Eismann</a:t>
            </a:r>
            <a:r>
              <a:rPr lang="cs-CZ" sz="1000" dirty="0" smtClean="0"/>
              <a:t>, </a:t>
            </a:r>
            <a:r>
              <a:rPr lang="cs-CZ" sz="1000" dirty="0" err="1" smtClean="0"/>
              <a:t>Katrin</a:t>
            </a:r>
            <a:r>
              <a:rPr lang="cs-CZ" sz="1000" dirty="0" smtClean="0"/>
              <a:t>: </a:t>
            </a:r>
            <a:r>
              <a:rPr lang="cs-CZ" sz="1000" dirty="0" err="1" smtClean="0"/>
              <a:t>Photoshop</a:t>
            </a:r>
            <a:r>
              <a:rPr lang="cs-CZ" sz="1000" dirty="0" smtClean="0"/>
              <a:t> – retuš a restaurování fotografie, </a:t>
            </a:r>
            <a:r>
              <a:rPr lang="cs-CZ" sz="1000" dirty="0" err="1" smtClean="0"/>
              <a:t>Zoner</a:t>
            </a:r>
            <a:r>
              <a:rPr lang="cs-CZ" sz="1000" dirty="0" smtClean="0"/>
              <a:t> </a:t>
            </a:r>
            <a:r>
              <a:rPr lang="cs-CZ" sz="1000" dirty="0" err="1" smtClean="0"/>
              <a:t>Press</a:t>
            </a:r>
            <a:r>
              <a:rPr lang="cs-CZ" sz="1000" dirty="0" smtClean="0"/>
              <a:t>, Brno 2008.</a:t>
            </a:r>
          </a:p>
          <a:p>
            <a:r>
              <a:rPr lang="cs-CZ" sz="1000" dirty="0" smtClean="0"/>
              <a:t>2.	</a:t>
            </a:r>
            <a:r>
              <a:rPr lang="cs-CZ" sz="1000" dirty="0" smtClean="0"/>
              <a:t>Adobe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Team: Adobe </a:t>
            </a:r>
            <a:r>
              <a:rPr lang="cs-CZ" sz="1000" dirty="0" err="1" smtClean="0"/>
              <a:t>Photoshop</a:t>
            </a:r>
            <a:r>
              <a:rPr lang="cs-CZ" sz="1000" dirty="0" smtClean="0"/>
              <a:t> CS5 - Oficiální výukový kurz, </a:t>
            </a:r>
            <a:r>
              <a:rPr lang="cs-CZ" sz="1000" dirty="0" err="1" smtClean="0"/>
              <a:t>Computer</a:t>
            </a:r>
            <a:r>
              <a:rPr lang="cs-CZ" sz="1000" dirty="0" smtClean="0"/>
              <a:t> </a:t>
            </a:r>
            <a:r>
              <a:rPr lang="cs-CZ" sz="1000" dirty="0" err="1" smtClean="0"/>
              <a:t>Press</a:t>
            </a:r>
            <a:r>
              <a:rPr lang="cs-CZ" sz="1000" dirty="0" smtClean="0"/>
              <a:t>, 2010.</a:t>
            </a:r>
            <a:endParaRPr lang="cs-CZ" sz="1000" dirty="0"/>
          </a:p>
        </p:txBody>
      </p:sp>
      <p:sp>
        <p:nvSpPr>
          <p:cNvPr id="10" name="Obdélník 9"/>
          <p:cNvSpPr/>
          <p:nvPr/>
        </p:nvSpPr>
        <p:spPr>
          <a:xfrm>
            <a:off x="313793" y="332656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/>
              <a:t>Zdroje obrázků:</a:t>
            </a:r>
            <a:endParaRPr lang="cs-CZ" sz="1400" b="1" dirty="0"/>
          </a:p>
        </p:txBody>
      </p:sp>
      <p:sp>
        <p:nvSpPr>
          <p:cNvPr id="5" name="Obdélník 4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VY_32_INOVACE_OVF21960_ŽIŽ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36099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3182"/>
    </mc:Choice>
    <mc:Fallback>
      <p:transition advTm="131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VY_32_INOVACE_OVF21960_ŽIŽ</a:t>
            </a:r>
            <a:endParaRPr lang="cs-CZ" sz="1100" dirty="0"/>
          </a:p>
        </p:txBody>
      </p:sp>
      <p:sp>
        <p:nvSpPr>
          <p:cNvPr id="4" name="Obdélník 3"/>
          <p:cNvSpPr/>
          <p:nvPr/>
        </p:nvSpPr>
        <p:spPr>
          <a:xfrm>
            <a:off x="1081718" y="332656"/>
            <a:ext cx="6980565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3000" b="1" dirty="0"/>
              <a:t>Úprava dat s velkou bitovou hloubkou</a:t>
            </a:r>
            <a:endParaRPr lang="cs-CZ" sz="3000" dirty="0"/>
          </a:p>
        </p:txBody>
      </p:sp>
      <p:sp>
        <p:nvSpPr>
          <p:cNvPr id="5" name="Obdélník 4"/>
          <p:cNvSpPr/>
          <p:nvPr/>
        </p:nvSpPr>
        <p:spPr>
          <a:xfrm>
            <a:off x="251520" y="1242040"/>
            <a:ext cx="8640960" cy="5355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dirty="0"/>
              <a:t>Standardní černobílý </a:t>
            </a:r>
            <a:r>
              <a:rPr lang="cs-CZ" dirty="0" smtClean="0"/>
              <a:t>8bitový </a:t>
            </a:r>
            <a:r>
              <a:rPr lang="cs-CZ" dirty="0"/>
              <a:t>obrázek ve stupních šedi obsahuje nejvýše </a:t>
            </a:r>
            <a:r>
              <a:rPr lang="cs-CZ" dirty="0" smtClean="0"/>
              <a:t>256 </a:t>
            </a:r>
            <a:r>
              <a:rPr lang="cs-CZ" dirty="0"/>
              <a:t>stupňů šedi</a:t>
            </a:r>
            <a:r>
              <a:rPr lang="cs-CZ" dirty="0" smtClean="0"/>
              <a:t>.</a:t>
            </a:r>
          </a:p>
          <a:p>
            <a:r>
              <a:rPr lang="cs-CZ" dirty="0"/>
              <a:t>	</a:t>
            </a:r>
            <a:endParaRPr lang="cs-CZ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cs-CZ" dirty="0" smtClean="0"/>
              <a:t>Standardní </a:t>
            </a:r>
            <a:r>
              <a:rPr lang="cs-CZ" dirty="0"/>
              <a:t>RGB obrázek se třemi barevnými kanály </a:t>
            </a:r>
            <a:r>
              <a:rPr lang="cs-CZ" dirty="0" smtClean="0"/>
              <a:t>obsahuje 24 bitů (3*8=24 bitů).</a:t>
            </a:r>
          </a:p>
          <a:p>
            <a:pPr>
              <a:tabLst>
                <a:tab pos="292100" algn="l"/>
              </a:tabLst>
            </a:pPr>
            <a:r>
              <a:rPr lang="cs-CZ" dirty="0" smtClean="0"/>
              <a:t>	</a:t>
            </a:r>
            <a:endParaRPr lang="cs-CZ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dirty="0"/>
              <a:t>Každý kanál je </a:t>
            </a:r>
            <a:r>
              <a:rPr lang="cs-CZ" dirty="0" smtClean="0"/>
              <a:t>tvořen </a:t>
            </a:r>
            <a:r>
              <a:rPr lang="cs-CZ" dirty="0"/>
              <a:t>maximálně 256 </a:t>
            </a:r>
            <a:r>
              <a:rPr lang="cs-CZ" dirty="0" smtClean="0"/>
              <a:t>stupni šedi.</a:t>
            </a:r>
          </a:p>
          <a:p>
            <a:pPr>
              <a:tabLst>
                <a:tab pos="292100" algn="l"/>
              </a:tabLst>
            </a:pPr>
            <a:r>
              <a:rPr lang="cs-CZ" dirty="0" smtClean="0"/>
              <a:t>	(RGB obrázek obsahuje celkem 256 </a:t>
            </a:r>
            <a:r>
              <a:rPr lang="cs-CZ" dirty="0"/>
              <a:t>x 256 x 256 = 16 777 </a:t>
            </a:r>
            <a:r>
              <a:rPr lang="cs-CZ" dirty="0" smtClean="0"/>
              <a:t>216 barev).</a:t>
            </a:r>
            <a:r>
              <a:rPr lang="cs-CZ" dirty="0"/>
              <a:t> </a:t>
            </a:r>
            <a:endParaRPr lang="cs-CZ" dirty="0" smtClean="0"/>
          </a:p>
          <a:p>
            <a:pPr>
              <a:tabLst>
                <a:tab pos="292100" algn="l"/>
              </a:tabLst>
            </a:pPr>
            <a:endParaRPr lang="cs-CZ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dirty="0"/>
              <a:t>Lidské oko je schopné rozpoznat cca 10 milionů barev, </a:t>
            </a:r>
            <a:r>
              <a:rPr lang="cs-CZ" dirty="0" smtClean="0"/>
              <a:t>a proto je </a:t>
            </a:r>
            <a:r>
              <a:rPr lang="cs-CZ" dirty="0"/>
              <a:t>8bitová barevná hloubka </a:t>
            </a:r>
            <a:r>
              <a:rPr lang="cs-CZ" dirty="0" smtClean="0"/>
              <a:t>dostatečná</a:t>
            </a:r>
            <a:r>
              <a:rPr lang="cs-CZ" dirty="0"/>
              <a:t>. 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dirty="0" smtClean="0"/>
              <a:t>Pro uskutečnění náročných a kritických úprav tónů </a:t>
            </a:r>
            <a:r>
              <a:rPr lang="cs-CZ" dirty="0"/>
              <a:t>a barev nenabízí </a:t>
            </a:r>
            <a:r>
              <a:rPr lang="cs-CZ" dirty="0" smtClean="0"/>
              <a:t>však 256 </a:t>
            </a:r>
            <a:r>
              <a:rPr lang="cs-CZ" dirty="0"/>
              <a:t>odstínů </a:t>
            </a:r>
            <a:r>
              <a:rPr lang="cs-CZ" dirty="0" smtClean="0"/>
              <a:t>šedi na </a:t>
            </a:r>
            <a:r>
              <a:rPr lang="cs-CZ" dirty="0"/>
              <a:t>jeden kanál </a:t>
            </a:r>
            <a:r>
              <a:rPr lang="cs-CZ" dirty="0" smtClean="0"/>
              <a:t>dostatečný </a:t>
            </a:r>
            <a:r>
              <a:rPr lang="cs-CZ" dirty="0"/>
              <a:t>prostor pro </a:t>
            </a:r>
            <a:r>
              <a:rPr lang="cs-CZ" dirty="0" smtClean="0"/>
              <a:t>úpravy.</a:t>
            </a:r>
            <a:endParaRPr lang="cs-CZ" dirty="0"/>
          </a:p>
          <a:p>
            <a:pPr marL="285750" indent="-285750">
              <a:buFont typeface="Wingdings" pitchFamily="2" charset="2"/>
              <a:buChar char="q"/>
            </a:pPr>
            <a:endParaRPr lang="cs-CZ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dirty="0"/>
              <a:t>Práce se soubory s velkou bitovou hloubkou, které osahují víc než 256 odstínů šedi na </a:t>
            </a:r>
            <a:r>
              <a:rPr lang="cs-CZ" dirty="0" smtClean="0"/>
              <a:t>kanál, poskytuje </a:t>
            </a:r>
            <a:r>
              <a:rPr lang="cs-CZ" dirty="0"/>
              <a:t>více </a:t>
            </a:r>
            <a:r>
              <a:rPr lang="cs-CZ" dirty="0" smtClean="0"/>
              <a:t>informací pro tonální a </a:t>
            </a:r>
            <a:r>
              <a:rPr lang="cs-CZ" dirty="0"/>
              <a:t>barevné úpravy </a:t>
            </a:r>
            <a:r>
              <a:rPr lang="cs-CZ" dirty="0" smtClean="0"/>
              <a:t>obrázku, zvláště pak pro snímky </a:t>
            </a:r>
            <a:r>
              <a:rPr lang="cs-CZ" dirty="0"/>
              <a:t>ve stupních </a:t>
            </a:r>
            <a:r>
              <a:rPr lang="cs-CZ" dirty="0" smtClean="0"/>
              <a:t>šedi (</a:t>
            </a:r>
            <a:r>
              <a:rPr lang="cs-CZ" dirty="0"/>
              <a:t>65 536 odstínů šedi </a:t>
            </a:r>
            <a:r>
              <a:rPr lang="cs-CZ" dirty="0" smtClean="0"/>
              <a:t>na kanál oproti </a:t>
            </a:r>
            <a:r>
              <a:rPr lang="cs-CZ" dirty="0"/>
              <a:t>pouhým 256</a:t>
            </a:r>
            <a:r>
              <a:rPr lang="cs-CZ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5023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4592044"/>
              </p:ext>
            </p:extLst>
          </p:nvPr>
        </p:nvGraphicFramePr>
        <p:xfrm>
          <a:off x="1524000" y="76470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Bitová hloubka na kanál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Počet stupňů šedi</a:t>
                      </a:r>
                    </a:p>
                  </a:txBody>
                  <a:tcPr marL="68580" marR="68580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 bitů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256</a:t>
                      </a:r>
                    </a:p>
                  </a:txBody>
                  <a:tcPr marL="68580" marR="68580" marT="9525" marB="0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 bitů	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1024</a:t>
                      </a:r>
                    </a:p>
                  </a:txBody>
                  <a:tcPr marL="68580" marR="68580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 bitů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4096</a:t>
                      </a:r>
                    </a:p>
                  </a:txBody>
                  <a:tcPr marL="68580" marR="68580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 bitů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65 536</a:t>
                      </a: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7424555"/>
              </p:ext>
            </p:extLst>
          </p:nvPr>
        </p:nvGraphicFramePr>
        <p:xfrm>
          <a:off x="323528" y="3368321"/>
          <a:ext cx="8496945" cy="268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487"/>
                <a:gridCol w="2710724"/>
                <a:gridCol w="1838556"/>
                <a:gridCol w="2083178"/>
              </a:tblGrid>
              <a:tr h="3746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Počet bitů</a:t>
                      </a:r>
                      <a:br>
                        <a:rPr lang="cs-CZ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cs-CZ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 každý kanál</a:t>
                      </a:r>
                    </a:p>
                  </a:txBody>
                  <a:tcPr marL="19050" marR="19050" marT="19050" marB="190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Počet možných barev</a:t>
                      </a:r>
                      <a:br>
                        <a:rPr lang="cs-CZ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cs-CZ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každého kanálu</a:t>
                      </a:r>
                    </a:p>
                  </a:txBody>
                  <a:tcPr marL="19050" marR="19050" marT="19050" marB="190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Počet bitů</a:t>
                      </a:r>
                      <a:br>
                        <a:rPr lang="cs-CZ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cs-CZ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 celý pixel</a:t>
                      </a:r>
                    </a:p>
                  </a:txBody>
                  <a:tcPr marL="19050" marR="19050" marT="19050" marB="190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Celkový počet</a:t>
                      </a:r>
                      <a:br>
                        <a:rPr lang="cs-CZ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cs-CZ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barev pixelu</a:t>
                      </a:r>
                    </a:p>
                  </a:txBody>
                  <a:tcPr marL="19050" marR="19050" marT="19050" marB="19050" anchor="ctr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256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3*8=24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16 777 216</a:t>
                      </a: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1 024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[1]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[1]</a:t>
                      </a: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4 096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[1]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[1]</a:t>
                      </a: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16 384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[1]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[1]</a:t>
                      </a:r>
                    </a:p>
                  </a:txBody>
                  <a:tcPr marL="19050" marR="19050" marT="19050" marB="19050" anchor="ctr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65 536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3*16=48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281 475 miliard</a:t>
                      </a: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VY_32_INOVACE_OVF21960_ŽIŽ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272045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1141" y="1628799"/>
            <a:ext cx="2359251" cy="477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906" y="1628799"/>
            <a:ext cx="2366966" cy="476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437942" y="404664"/>
            <a:ext cx="42681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/>
              <a:t>Některé filtry </a:t>
            </a:r>
            <a:r>
              <a:rPr lang="cs-CZ" b="1" dirty="0" smtClean="0"/>
              <a:t>a funkce s </a:t>
            </a:r>
            <a:r>
              <a:rPr lang="cs-CZ" b="1" dirty="0" smtClean="0"/>
              <a:t>vícebitovými </a:t>
            </a:r>
            <a:r>
              <a:rPr lang="cs-CZ" b="1" dirty="0"/>
              <a:t>obrázky nefungují.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62197" y="1196752"/>
            <a:ext cx="17171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16bitový režim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VY_32_INOVACE_OVF21960_ŽIŽ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2206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47564" y="764704"/>
            <a:ext cx="7848872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000" b="1" u="sng" dirty="0"/>
              <a:t>Převádění mezi </a:t>
            </a:r>
            <a:r>
              <a:rPr lang="cs-CZ" sz="2000" b="1" u="sng" dirty="0" smtClean="0"/>
              <a:t>bitovými hloubkami</a:t>
            </a:r>
          </a:p>
          <a:p>
            <a:pPr algn="ctr"/>
            <a:endParaRPr lang="cs-CZ" b="1" dirty="0" smtClean="0"/>
          </a:p>
          <a:p>
            <a:pPr algn="ctr"/>
            <a:r>
              <a:rPr lang="pl-PL" dirty="0" smtClean="0"/>
              <a:t>Chcete-li </a:t>
            </a:r>
            <a:r>
              <a:rPr lang="pl-PL" dirty="0"/>
              <a:t>převést obraz s 8 bity na kanál na obraz s 16 bity na kanál nebo naopak, zvolte Obraz &gt; Režim &gt; </a:t>
            </a:r>
            <a:r>
              <a:rPr lang="cs-CZ" dirty="0" smtClean="0"/>
              <a:t>8 </a:t>
            </a:r>
            <a:r>
              <a:rPr lang="cs-CZ" dirty="0"/>
              <a:t>bitů/kanál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564904"/>
            <a:ext cx="48387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VY_32_INOVACE_OVF21960_ŽIŽ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2206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0014" y="332656"/>
            <a:ext cx="8883972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dirty="0" smtClean="0"/>
              <a:t>Veškeré tonální </a:t>
            </a:r>
            <a:r>
              <a:rPr lang="cs-CZ" dirty="0"/>
              <a:t>a barevné úpravy </a:t>
            </a:r>
            <a:r>
              <a:rPr lang="cs-CZ" dirty="0" smtClean="0"/>
              <a:t>provádíme na </a:t>
            </a:r>
            <a:r>
              <a:rPr lang="cs-CZ" dirty="0"/>
              <a:t>vícebitovém </a:t>
            </a:r>
            <a:r>
              <a:rPr lang="cs-CZ" dirty="0" smtClean="0"/>
              <a:t>(16bitovém) souboru</a:t>
            </a:r>
            <a:r>
              <a:rPr lang="cs-CZ" dirty="0"/>
              <a:t>.</a:t>
            </a:r>
            <a:r>
              <a:rPr lang="cs-CZ" dirty="0" smtClean="0"/>
              <a:t> Pokud je to možné, ponecháme </a:t>
            </a:r>
            <a:r>
              <a:rPr lang="cs-CZ" dirty="0"/>
              <a:t>soubor vícebitový po celý proces </a:t>
            </a:r>
            <a:endParaRPr lang="cs-CZ" dirty="0" smtClean="0"/>
          </a:p>
          <a:p>
            <a:pPr>
              <a:tabLst>
                <a:tab pos="292100" algn="l"/>
              </a:tabLst>
            </a:pPr>
            <a:r>
              <a:rPr lang="cs-CZ" dirty="0" smtClean="0"/>
              <a:t>	editace ve </a:t>
            </a:r>
            <a:r>
              <a:rPr lang="cs-CZ" dirty="0" err="1" smtClean="0"/>
              <a:t>Photoshopu</a:t>
            </a:r>
            <a:r>
              <a:rPr lang="cs-CZ" dirty="0" smtClean="0"/>
              <a:t>. </a:t>
            </a:r>
          </a:p>
          <a:p>
            <a:endParaRPr lang="cs-CZ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dirty="0" smtClean="0"/>
              <a:t>Vícebitové </a:t>
            </a:r>
            <a:r>
              <a:rPr lang="cs-CZ" dirty="0"/>
              <a:t>soubory </a:t>
            </a:r>
            <a:r>
              <a:rPr lang="cs-CZ" dirty="0" smtClean="0"/>
              <a:t>vyžadují </a:t>
            </a:r>
            <a:r>
              <a:rPr lang="cs-CZ" dirty="0"/>
              <a:t>větší pevný disk a hodně RAM, protože </a:t>
            </a:r>
            <a:r>
              <a:rPr lang="cs-CZ" dirty="0" smtClean="0"/>
              <a:t>jsou </a:t>
            </a:r>
            <a:r>
              <a:rPr lang="cs-CZ" dirty="0"/>
              <a:t>dvakrát objemnější než </a:t>
            </a:r>
            <a:r>
              <a:rPr lang="cs-CZ" dirty="0" smtClean="0"/>
              <a:t>8bitové, zvláště pak při práci s vrstvami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 smtClean="0"/>
          </a:p>
          <a:p>
            <a:pPr marL="285750" indent="-285750">
              <a:buFont typeface="Wingdings" pitchFamily="2" charset="2"/>
              <a:buChar char="q"/>
              <a:tabLst>
                <a:tab pos="292100" algn="l"/>
              </a:tabLst>
            </a:pPr>
            <a:r>
              <a:rPr lang="cs-CZ" dirty="0"/>
              <a:t>Poté zvolím příkaz Uložit jako a vytvoříme kopii obrazu, takže původní </a:t>
            </a:r>
            <a:r>
              <a:rPr lang="pl-PL" dirty="0"/>
              <a:t>soubor </a:t>
            </a:r>
          </a:p>
          <a:p>
            <a:pPr>
              <a:tabLst>
                <a:tab pos="292100" algn="l"/>
              </a:tabLst>
            </a:pPr>
            <a:r>
              <a:rPr lang="pl-PL" dirty="0"/>
              <a:t>	si zachová všechna data obrazu s 16 bity na kanál</a:t>
            </a:r>
            <a:r>
              <a:rPr lang="pl-PL" dirty="0" smtClean="0"/>
              <a:t>.</a:t>
            </a:r>
            <a:endParaRPr lang="cs-CZ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5719" y="3056260"/>
            <a:ext cx="3361367" cy="364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VY_32_INOVACE_OVF21960_ŽIŽ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2206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3344292"/>
            <a:ext cx="5118689" cy="3412876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" y="116645"/>
            <a:ext cx="5119200" cy="34128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45604" y="4619302"/>
            <a:ext cx="360655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/>
              <a:t>Identické histogramy </a:t>
            </a:r>
            <a:endParaRPr lang="cs-CZ" dirty="0" smtClean="0"/>
          </a:p>
          <a:p>
            <a:pPr algn="ctr"/>
            <a:r>
              <a:rPr lang="cs-CZ" dirty="0"/>
              <a:t>16bitového </a:t>
            </a:r>
            <a:r>
              <a:rPr lang="cs-CZ" dirty="0" smtClean="0"/>
              <a:t>a 8bitového snímku </a:t>
            </a:r>
            <a:r>
              <a:rPr lang="cs-CZ" b="1" dirty="0"/>
              <a:t>před úpravami.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949050" y="6468427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</a:t>
            </a:r>
          </a:p>
        </p:txBody>
      </p:sp>
      <p:sp>
        <p:nvSpPr>
          <p:cNvPr id="8" name="Obdélník 7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VY_32_INOVACE_OVF21960_ŽIŽ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2206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8120" y="3346021"/>
            <a:ext cx="5119200" cy="341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03" y="111076"/>
            <a:ext cx="5119200" cy="341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Obdélník 1"/>
          <p:cNvSpPr/>
          <p:nvPr/>
        </p:nvSpPr>
        <p:spPr>
          <a:xfrm>
            <a:off x="305644" y="4509120"/>
            <a:ext cx="326117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/>
              <a:t>Histogram vícebitového snímku ukazuje, že máme stále mnoho dat, se kterými můžeme </a:t>
            </a:r>
            <a:r>
              <a:rPr lang="cs-CZ" b="1" dirty="0" smtClean="0"/>
              <a:t>pracovat.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5360856" y="2212484"/>
            <a:ext cx="3686464" cy="877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700" dirty="0"/>
              <a:t>Mezery v histogramu </a:t>
            </a:r>
            <a:endParaRPr lang="cs-CZ" sz="1700" dirty="0" smtClean="0"/>
          </a:p>
          <a:p>
            <a:pPr algn="ctr"/>
            <a:r>
              <a:rPr lang="cs-CZ" sz="1700" dirty="0" smtClean="0"/>
              <a:t>8bitového snímku </a:t>
            </a:r>
          </a:p>
          <a:p>
            <a:pPr algn="ctr"/>
            <a:r>
              <a:rPr lang="cs-CZ" sz="1700" dirty="0" smtClean="0"/>
              <a:t>se </a:t>
            </a:r>
            <a:r>
              <a:rPr lang="cs-CZ" sz="1700" dirty="0"/>
              <a:t>projeví v tisku tzv. </a:t>
            </a:r>
            <a:r>
              <a:rPr lang="cs-CZ" sz="1700" b="1" dirty="0" err="1" smtClean="0"/>
              <a:t>posterizací</a:t>
            </a:r>
            <a:r>
              <a:rPr lang="cs-CZ" sz="1700" dirty="0" smtClean="0"/>
              <a:t>.</a:t>
            </a:r>
            <a:endParaRPr lang="cs-CZ" sz="1700" dirty="0"/>
          </a:p>
        </p:txBody>
      </p:sp>
      <p:sp>
        <p:nvSpPr>
          <p:cNvPr id="5" name="Obdélník 4"/>
          <p:cNvSpPr/>
          <p:nvPr/>
        </p:nvSpPr>
        <p:spPr>
          <a:xfrm>
            <a:off x="5360856" y="404664"/>
            <a:ext cx="36864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/>
              <a:t>Histogramy </a:t>
            </a:r>
            <a:endParaRPr lang="cs-CZ" b="1" dirty="0" smtClean="0"/>
          </a:p>
          <a:p>
            <a:pPr algn="ctr"/>
            <a:r>
              <a:rPr lang="cs-CZ" b="1" dirty="0" smtClean="0"/>
              <a:t>8bitového </a:t>
            </a:r>
            <a:r>
              <a:rPr lang="cs-CZ" b="1" dirty="0"/>
              <a:t>a 16bitového snímku </a:t>
            </a:r>
            <a:endParaRPr lang="cs-CZ" b="1" dirty="0" smtClean="0"/>
          </a:p>
          <a:p>
            <a:pPr algn="ctr"/>
            <a:r>
              <a:rPr lang="cs-CZ" b="1" dirty="0" smtClean="0"/>
              <a:t>po </a:t>
            </a:r>
            <a:r>
              <a:rPr lang="cs-CZ" b="1" dirty="0"/>
              <a:t>provedení stejné úpravy.</a:t>
            </a:r>
          </a:p>
        </p:txBody>
      </p:sp>
      <p:sp>
        <p:nvSpPr>
          <p:cNvPr id="9" name="Obdélník 8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VY_32_INOVACE_OVF21960_ŽIŽ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413449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:\Documents and Settings\Jiří\Dokumenty\____DOKUMENTY PRAXE\_______SABLONY_PHOTOSHOP\OBRÁZKY_do wordu\histogram bile car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6" y="1542738"/>
            <a:ext cx="4176463" cy="36864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3497217" y="260648"/>
            <a:ext cx="2149563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000" dirty="0" err="1" smtClean="0"/>
              <a:t>Posterizace</a:t>
            </a:r>
            <a:endParaRPr lang="cs-CZ" sz="3000" dirty="0" smtClean="0"/>
          </a:p>
        </p:txBody>
      </p:sp>
      <p:sp>
        <p:nvSpPr>
          <p:cNvPr id="8" name="Obdélník 7"/>
          <p:cNvSpPr/>
          <p:nvPr/>
        </p:nvSpPr>
        <p:spPr>
          <a:xfrm>
            <a:off x="503771" y="5590981"/>
            <a:ext cx="813645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/>
              <a:t>Bílé mezery v histogramu znázorňují, kde chybí </a:t>
            </a:r>
            <a:r>
              <a:rPr lang="cs-CZ" dirty="0" smtClean="0"/>
              <a:t>tónové </a:t>
            </a:r>
            <a:r>
              <a:rPr lang="cs-CZ" dirty="0" smtClean="0"/>
              <a:t>informace v důsledku </a:t>
            </a:r>
            <a:r>
              <a:rPr lang="cs-CZ" dirty="0"/>
              <a:t>výrazné </a:t>
            </a:r>
            <a:r>
              <a:rPr lang="cs-CZ" dirty="0" smtClean="0"/>
              <a:t>editace, </a:t>
            </a:r>
            <a:r>
              <a:rPr lang="cs-CZ" dirty="0"/>
              <a:t>a to zejména při malé barevné hloubce 8 bitů/kanál. </a:t>
            </a:r>
          </a:p>
        </p:txBody>
      </p:sp>
      <p:sp>
        <p:nvSpPr>
          <p:cNvPr id="6" name="Obdélník 5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VY_32_INOVACE_OVF21960_ŽIŽ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180715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4152</TotalTime>
  <Words>298</Words>
  <Application>Microsoft Office PowerPoint</Application>
  <PresentationFormat>Předvádění na obrazovce (4:3)</PresentationFormat>
  <Paragraphs>127</Paragraphs>
  <Slides>11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Aerodynamika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učitel</dc:creator>
  <cp:lastModifiedBy>ucitel</cp:lastModifiedBy>
  <cp:revision>971</cp:revision>
  <dcterms:created xsi:type="dcterms:W3CDTF">2012-07-11T22:42:20Z</dcterms:created>
  <dcterms:modified xsi:type="dcterms:W3CDTF">2013-01-21T10:11:49Z</dcterms:modified>
</cp:coreProperties>
</file>