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18" r:id="rId2"/>
    <p:sldId id="292" r:id="rId3"/>
    <p:sldId id="293" r:id="rId4"/>
    <p:sldId id="294" r:id="rId5"/>
    <p:sldId id="295" r:id="rId6"/>
    <p:sldId id="296" r:id="rId7"/>
    <p:sldId id="298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0" r:id="rId20"/>
    <p:sldId id="309" r:id="rId21"/>
    <p:sldId id="310" r:id="rId22"/>
    <p:sldId id="311" r:id="rId23"/>
    <p:sldId id="312" r:id="rId24"/>
    <p:sldId id="313" r:id="rId25"/>
    <p:sldId id="316" r:id="rId26"/>
    <p:sldId id="317" r:id="rId27"/>
    <p:sldId id="31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0" autoAdjust="0"/>
    <p:restoredTop sz="46127" autoAdjust="0"/>
  </p:normalViewPr>
  <p:slideViewPr>
    <p:cSldViewPr>
      <p:cViewPr varScale="1">
        <p:scale>
          <a:sx n="71" d="100"/>
          <a:sy n="71" d="100"/>
        </p:scale>
        <p:origin x="-600" y="-90"/>
      </p:cViewPr>
      <p:guideLst>
        <p:guide orient="horz" pos="293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6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</a:t>
            </a:r>
            <a:r>
              <a:rPr lang="cs-CZ" sz="1600" dirty="0" smtClean="0"/>
              <a:t>7. </a:t>
            </a:r>
            <a:r>
              <a:rPr lang="cs-CZ" sz="1600" dirty="0"/>
              <a:t>12</a:t>
            </a:r>
            <a:r>
              <a:rPr lang="cs-CZ" sz="1600" dirty="0" smtClean="0"/>
              <a:t>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</a:t>
            </a:r>
            <a:r>
              <a:rPr lang="cs-CZ" sz="1600" dirty="0" smtClean="0"/>
              <a:t>výcvik </a:t>
            </a:r>
            <a:br>
              <a:rPr lang="cs-CZ" sz="1600" dirty="0" smtClean="0"/>
            </a:br>
            <a:r>
              <a:rPr lang="cs-CZ" sz="1600" dirty="0" smtClean="0"/>
              <a:t>Tematická oblast:		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20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22701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28800"/>
            <a:ext cx="528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11102" y="319812"/>
            <a:ext cx="53217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Některé obrázky </a:t>
            </a:r>
            <a:r>
              <a:rPr lang="cs-CZ" b="1" dirty="0" smtClean="0"/>
              <a:t>nelze zařadit.</a:t>
            </a:r>
          </a:p>
          <a:p>
            <a:pPr algn="ctr"/>
            <a:r>
              <a:rPr lang="cs-CZ" dirty="0" smtClean="0"/>
              <a:t>Na tomto histogramu dva </a:t>
            </a:r>
            <a:r>
              <a:rPr lang="cs-CZ" dirty="0"/>
              <a:t>shluky odhalují obrázek </a:t>
            </a:r>
            <a:endParaRPr lang="cs-CZ" dirty="0" smtClean="0"/>
          </a:p>
          <a:p>
            <a:pPr algn="ctr"/>
            <a:r>
              <a:rPr lang="cs-CZ" dirty="0" smtClean="0"/>
              <a:t>s </a:t>
            </a:r>
            <a:r>
              <a:rPr lang="cs-CZ" dirty="0"/>
              <a:t>rozloženým charakterem tónů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0086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359114" y="980973"/>
            <a:ext cx="8425772" cy="5616379"/>
            <a:chOff x="359114" y="980973"/>
            <a:chExt cx="8425772" cy="56163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14" y="980973"/>
              <a:ext cx="8425772" cy="5616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14" y="3762359"/>
              <a:ext cx="3204774" cy="2834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ovéPole 4"/>
          <p:cNvSpPr txBox="1"/>
          <p:nvPr/>
        </p:nvSpPr>
        <p:spPr>
          <a:xfrm>
            <a:off x="1217492" y="262389"/>
            <a:ext cx="67090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Tento obrázek má významné množství pixelů ve tmavé, střední</a:t>
            </a:r>
          </a:p>
          <a:p>
            <a:pPr algn="ctr"/>
            <a:r>
              <a:rPr lang="cs-CZ" dirty="0" smtClean="0"/>
              <a:t>i světlé části histogramu.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21758" y="63000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Obr. 4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6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695028"/>
            <a:ext cx="5321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04667" y="404664"/>
            <a:ext cx="81900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Zejména si musíme uvědomit, s jakým tónovým typem obrázku pracujeme.</a:t>
            </a:r>
          </a:p>
          <a:p>
            <a:pPr algn="ctr"/>
            <a:r>
              <a:rPr lang="cs-CZ" dirty="0" smtClean="0"/>
              <a:t>(Vyhneme se díky tomu extrémním tónovým korekcím).</a:t>
            </a:r>
          </a:p>
          <a:p>
            <a:pPr algn="ctr"/>
            <a:r>
              <a:rPr lang="cs-CZ" dirty="0" smtClean="0"/>
              <a:t>Např. světlý </a:t>
            </a:r>
            <a:r>
              <a:rPr lang="cs-CZ" dirty="0"/>
              <a:t>(</a:t>
            </a:r>
            <a:r>
              <a:rPr lang="cs-CZ" dirty="0" err="1"/>
              <a:t>high</a:t>
            </a:r>
            <a:r>
              <a:rPr lang="cs-CZ" dirty="0"/>
              <a:t>-</a:t>
            </a:r>
            <a:r>
              <a:rPr lang="cs-CZ" dirty="0" err="1"/>
              <a:t>key</a:t>
            </a:r>
            <a:r>
              <a:rPr lang="cs-CZ" dirty="0"/>
              <a:t>) </a:t>
            </a:r>
            <a:r>
              <a:rPr lang="cs-CZ" dirty="0" smtClean="0"/>
              <a:t>obrázek</a:t>
            </a:r>
            <a:r>
              <a:rPr lang="cs-CZ" dirty="0" smtClean="0"/>
              <a:t>, s histogramem přeskupeným </a:t>
            </a:r>
            <a:r>
              <a:rPr lang="cs-CZ" dirty="0" smtClean="0"/>
              <a:t>vpravo</a:t>
            </a:r>
            <a:r>
              <a:rPr lang="cs-CZ" dirty="0" smtClean="0"/>
              <a:t>, </a:t>
            </a:r>
          </a:p>
          <a:p>
            <a:pPr algn="ctr"/>
            <a:r>
              <a:rPr lang="cs-CZ" dirty="0" smtClean="0"/>
              <a:t>se nepokoušíme ztmavit, </a:t>
            </a:r>
            <a:r>
              <a:rPr lang="cs-CZ" dirty="0"/>
              <a:t>jen aby histogram byl více </a:t>
            </a:r>
            <a:r>
              <a:rPr lang="cs-CZ" dirty="0" smtClean="0"/>
              <a:t>vyvážený</a:t>
            </a:r>
            <a:r>
              <a:rPr lang="cs-CZ" dirty="0"/>
              <a:t> </a:t>
            </a:r>
            <a:r>
              <a:rPr lang="cs-CZ" dirty="0" smtClean="0"/>
              <a:t>apod.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96367" y="3429000"/>
            <a:ext cx="8034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STÍNY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47864" y="3140968"/>
            <a:ext cx="10839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STŘEDNÍ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TÓNY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3429000"/>
            <a:ext cx="9941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SVĚTLA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282602" y="3789040"/>
            <a:ext cx="0" cy="7107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904283" y="3789040"/>
            <a:ext cx="0" cy="7107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508104" y="3789040"/>
            <a:ext cx="0" cy="7107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086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1464407" y="596810"/>
            <a:ext cx="62151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I</a:t>
            </a:r>
            <a:r>
              <a:rPr lang="cs-CZ" dirty="0" smtClean="0"/>
              <a:t>deální </a:t>
            </a:r>
            <a:r>
              <a:rPr lang="cs-CZ" dirty="0"/>
              <a:t>tvar </a:t>
            </a:r>
            <a:r>
              <a:rPr lang="cs-CZ" dirty="0" smtClean="0"/>
              <a:t>histogramu </a:t>
            </a:r>
            <a:r>
              <a:rPr lang="cs-CZ" dirty="0" smtClean="0"/>
              <a:t>neexistuje. </a:t>
            </a:r>
          </a:p>
          <a:p>
            <a:pPr algn="ctr"/>
            <a:r>
              <a:rPr lang="cs-CZ" dirty="0" smtClean="0"/>
              <a:t>Tvar histogramu určuje tonalita </a:t>
            </a:r>
            <a:r>
              <a:rPr lang="cs-CZ" dirty="0"/>
              <a:t>a </a:t>
            </a:r>
            <a:r>
              <a:rPr lang="cs-CZ" dirty="0" smtClean="0"/>
              <a:t>charakter </a:t>
            </a:r>
            <a:r>
              <a:rPr lang="cs-CZ" dirty="0" smtClean="0"/>
              <a:t>obrázku.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56792"/>
            <a:ext cx="52959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247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1464407" y="596810"/>
            <a:ext cx="62151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I</a:t>
            </a:r>
            <a:r>
              <a:rPr lang="cs-CZ" dirty="0" smtClean="0"/>
              <a:t>deální </a:t>
            </a:r>
            <a:r>
              <a:rPr lang="cs-CZ" dirty="0"/>
              <a:t>tvar </a:t>
            </a:r>
            <a:r>
              <a:rPr lang="cs-CZ" dirty="0" smtClean="0"/>
              <a:t>histogramu </a:t>
            </a:r>
            <a:r>
              <a:rPr lang="cs-CZ" dirty="0" smtClean="0"/>
              <a:t>neexistuje. </a:t>
            </a:r>
          </a:p>
          <a:p>
            <a:pPr algn="ctr"/>
            <a:r>
              <a:rPr lang="cs-CZ" dirty="0" smtClean="0"/>
              <a:t>Tvar histogramu určuje tonalita </a:t>
            </a:r>
            <a:r>
              <a:rPr lang="cs-CZ" dirty="0"/>
              <a:t>a </a:t>
            </a:r>
            <a:r>
              <a:rPr lang="cs-CZ" dirty="0" smtClean="0"/>
              <a:t>charakter </a:t>
            </a:r>
            <a:r>
              <a:rPr lang="cs-CZ" dirty="0" smtClean="0"/>
              <a:t>obrázku.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56792"/>
            <a:ext cx="52959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56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1997714" y="354722"/>
            <a:ext cx="5148572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500" b="1" dirty="0"/>
              <a:t>Posouzení tónů </a:t>
            </a:r>
            <a:r>
              <a:rPr lang="cs-CZ" sz="2500" b="1" dirty="0" smtClean="0"/>
              <a:t>měřícími nástroji</a:t>
            </a:r>
            <a:endParaRPr lang="cs-CZ" sz="2500" dirty="0"/>
          </a:p>
        </p:txBody>
      </p:sp>
      <p:sp>
        <p:nvSpPr>
          <p:cNvPr id="5" name="Obdélník 4"/>
          <p:cNvSpPr/>
          <p:nvPr/>
        </p:nvSpPr>
        <p:spPr>
          <a:xfrm>
            <a:off x="350392" y="1458650"/>
            <a:ext cx="844321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Obrázky hodnotíme </a:t>
            </a:r>
            <a:r>
              <a:rPr lang="cs-CZ" dirty="0" smtClean="0"/>
              <a:t>na </a:t>
            </a:r>
            <a:r>
              <a:rPr lang="cs-CZ" dirty="0" err="1"/>
              <a:t>zkalibrovaném</a:t>
            </a:r>
            <a:r>
              <a:rPr lang="cs-CZ" dirty="0"/>
              <a:t> monitoru v regulovatelném prostředí</a:t>
            </a:r>
            <a:r>
              <a:rPr lang="cs-CZ" dirty="0" smtClean="0"/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Při práci s méně kvalitním monitorem nebo špatné schopnosti zrakového posouzení využíváme nástroj </a:t>
            </a:r>
            <a:r>
              <a:rPr lang="cs-CZ" dirty="0" smtClean="0"/>
              <a:t>Kapátko, Nástroj </a:t>
            </a:r>
            <a:r>
              <a:rPr lang="cs-CZ" dirty="0"/>
              <a:t>pro vzorkování barev a palety Informace a </a:t>
            </a:r>
            <a:r>
              <a:rPr lang="cs-CZ" dirty="0" smtClean="0"/>
              <a:t>Histogram </a:t>
            </a:r>
            <a:r>
              <a:rPr lang="cs-CZ" dirty="0"/>
              <a:t>(abychom mohli lépe ohodnotit a sledovat </a:t>
            </a:r>
            <a:r>
              <a:rPr lang="cs-CZ" dirty="0" smtClean="0"/>
              <a:t>prováděné </a:t>
            </a:r>
            <a:r>
              <a:rPr lang="cs-CZ" dirty="0"/>
              <a:t>změny).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237209" y="3491716"/>
            <a:ext cx="3398687" cy="2806716"/>
            <a:chOff x="539552" y="3491716"/>
            <a:chExt cx="3398687" cy="280671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517232"/>
              <a:ext cx="1718639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bdélník 9"/>
            <p:cNvSpPr/>
            <p:nvPr/>
          </p:nvSpPr>
          <p:spPr>
            <a:xfrm>
              <a:off x="539552" y="5147900"/>
              <a:ext cx="339868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cs-CZ" b="1" dirty="0"/>
                <a:t>Nástroj pro vzorkování barev 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289" y="3860541"/>
              <a:ext cx="1683459" cy="781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331640" y="3491716"/>
              <a:ext cx="190789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b="1" dirty="0" smtClean="0"/>
                <a:t>Nástroj Kapátko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942" y="3860541"/>
            <a:ext cx="4858529" cy="24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22942" y="3491716"/>
            <a:ext cx="19940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Paleta Histogram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435320" y="3491716"/>
            <a:ext cx="20060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Paleta Informace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42256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467544" y="548680"/>
            <a:ext cx="844321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cs-CZ" b="1" dirty="0" smtClean="0"/>
              <a:t>Kapátko: 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denzitometr – nástroj pro číselné vyjádření tónového rozsahu obrázku a měření barevných hodnot.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7250" y="1916832"/>
            <a:ext cx="844321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cs-CZ" b="1" dirty="0"/>
              <a:t>Nástroj pro vzorkování </a:t>
            </a:r>
            <a:r>
              <a:rPr lang="cs-CZ" b="1" dirty="0" smtClean="0"/>
              <a:t>barev: </a:t>
            </a:r>
            <a:endParaRPr lang="cs-CZ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dirty="0" smtClean="0"/>
              <a:t>Nachází </a:t>
            </a:r>
            <a:r>
              <a:rPr lang="cs-CZ" dirty="0"/>
              <a:t>se pod nástrojem Kapátko na panelu </a:t>
            </a:r>
            <a:r>
              <a:rPr lang="cs-CZ" dirty="0" smtClean="0"/>
              <a:t>nástrojů a slouží </a:t>
            </a:r>
            <a:r>
              <a:rPr lang="cs-CZ" dirty="0"/>
              <a:t>pro přidání </a:t>
            </a:r>
            <a:r>
              <a:rPr lang="cs-CZ" dirty="0" smtClean="0"/>
              <a:t>měřicích </a:t>
            </a:r>
            <a:r>
              <a:rPr lang="cs-CZ" dirty="0"/>
              <a:t>bodů.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dirty="0" smtClean="0"/>
              <a:t>Údaje </a:t>
            </a:r>
            <a:r>
              <a:rPr lang="cs-CZ" dirty="0"/>
              <a:t>tohoto nástroje odečítáme na paletě Informace, zejména při </a:t>
            </a:r>
            <a:r>
              <a:rPr lang="cs-CZ" dirty="0" smtClean="0"/>
              <a:t>úpravách </a:t>
            </a:r>
            <a:r>
              <a:rPr lang="cs-CZ" dirty="0"/>
              <a:t>tónů, kontrastu a barvy.</a:t>
            </a:r>
          </a:p>
        </p:txBody>
      </p:sp>
    </p:spTree>
    <p:extLst>
      <p:ext uri="{BB962C8B-B14F-4D97-AF65-F5344CB8AC3E}">
        <p14:creationId xmlns:p14="http://schemas.microsoft.com/office/powerpoint/2010/main" xmlns="" val="5375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431540" y="1556792"/>
            <a:ext cx="828092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dirty="0" smtClean="0"/>
              <a:t>Do </a:t>
            </a:r>
            <a:r>
              <a:rPr lang="cs-CZ" dirty="0"/>
              <a:t>jednoho obrázku můžeme vložit až čtyři vzorkovací body barev.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 smtClean="0"/>
              <a:t>Vzorkovací </a:t>
            </a:r>
            <a:r>
              <a:rPr lang="cs-CZ" dirty="0"/>
              <a:t>body barev umožňují během úprav obrázku zaměření se na určité </a:t>
            </a:r>
            <a:r>
              <a:rPr lang="cs-CZ" dirty="0" smtClean="0"/>
              <a:t>oblasti</a:t>
            </a:r>
            <a:r>
              <a:rPr lang="cs-CZ" dirty="0" smtClean="0"/>
              <a:t>.</a:t>
            </a: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Nástroj pro vzorková­ní barev (skrytý pod Kapátkem na panelu nástrojů) využívá stejnou velikost oblasti vzorkování jako nástroj Kapátko.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Vzorkovací body umísťujeme do obrázku pouhým kliknutím.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Každý vzorkovací bod je očíslován a na paletě Informace nalezneme jeho pořadové číslo</a:t>
            </a:r>
            <a:r>
              <a:rPr lang="cs-CZ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Pohyb se vzorkovacími body je možný jen při aktivním Nástroji pro vzorkování barev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19673" y="404664"/>
            <a:ext cx="5904655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500" b="1" dirty="0"/>
              <a:t>Sledovaní změn tonality </a:t>
            </a:r>
            <a:endParaRPr lang="cs-CZ" sz="2500" b="1" dirty="0" smtClean="0"/>
          </a:p>
          <a:p>
            <a:pPr algn="ctr"/>
            <a:r>
              <a:rPr lang="cs-CZ" sz="2500" b="1" dirty="0" smtClean="0"/>
              <a:t>pomocí </a:t>
            </a:r>
            <a:r>
              <a:rPr lang="cs-CZ" sz="2500" b="1" dirty="0"/>
              <a:t>Nástroje pro vzorkovaní barev</a:t>
            </a:r>
            <a:endParaRPr lang="cs-CZ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588033"/>
            <a:ext cx="3384376" cy="211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75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728" y="4397685"/>
            <a:ext cx="26370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467544" y="692696"/>
            <a:ext cx="8208912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500" b="1" dirty="0" smtClean="0"/>
              <a:t>Vzorkovací </a:t>
            </a:r>
            <a:r>
              <a:rPr lang="cs-CZ" sz="2500" b="1" dirty="0"/>
              <a:t>body barev vy­užíváme například pro</a:t>
            </a:r>
            <a:r>
              <a:rPr lang="cs-CZ" sz="2500" b="1" dirty="0" smtClean="0"/>
              <a:t>: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1.	Měření </a:t>
            </a:r>
            <a:r>
              <a:rPr lang="cs-CZ" dirty="0"/>
              <a:t>a sledování oblastí stínů</a:t>
            </a:r>
          </a:p>
          <a:p>
            <a:pPr lvl="0"/>
            <a:r>
              <a:rPr lang="cs-CZ" dirty="0" smtClean="0"/>
              <a:t>2.	Měření </a:t>
            </a:r>
            <a:r>
              <a:rPr lang="cs-CZ" dirty="0"/>
              <a:t>a sledování středních tónů </a:t>
            </a:r>
          </a:p>
          <a:p>
            <a:pPr lvl="0"/>
            <a:r>
              <a:rPr lang="cs-CZ" dirty="0" smtClean="0"/>
              <a:t>3.	Měření </a:t>
            </a:r>
            <a:r>
              <a:rPr lang="cs-CZ" dirty="0"/>
              <a:t>a sledování světel </a:t>
            </a:r>
          </a:p>
          <a:p>
            <a:pPr lvl="0"/>
            <a:r>
              <a:rPr lang="cs-CZ" dirty="0"/>
              <a:t>4. </a:t>
            </a:r>
            <a:r>
              <a:rPr lang="cs-CZ" dirty="0" smtClean="0"/>
              <a:t>	Měření </a:t>
            </a:r>
            <a:r>
              <a:rPr lang="cs-CZ" dirty="0"/>
              <a:t>a sledování místa podle </a:t>
            </a:r>
            <a:r>
              <a:rPr lang="cs-CZ" dirty="0" smtClean="0"/>
              <a:t>našeho </a:t>
            </a:r>
            <a:r>
              <a:rPr lang="cs-CZ" dirty="0" smtClean="0"/>
              <a:t>výběru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2780928"/>
            <a:ext cx="82089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dirty="0"/>
              <a:t>Vzorkovací body dokáží také během přizpůsobování hodnot tónů znázorňovat </a:t>
            </a:r>
          </a:p>
          <a:p>
            <a:pPr algn="ctr"/>
            <a:r>
              <a:rPr lang="cs-CZ" dirty="0"/>
              <a:t>na </a:t>
            </a:r>
            <a:r>
              <a:rPr lang="cs-CZ" dirty="0" smtClean="0"/>
              <a:t>paletě </a:t>
            </a:r>
            <a:r>
              <a:rPr lang="cs-CZ" dirty="0"/>
              <a:t>Informace hodnoty </a:t>
            </a:r>
            <a:r>
              <a:rPr lang="cs-CZ" b="1" dirty="0"/>
              <a:t>před a po úpravě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3483"/>
            <a:ext cx="46019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15616" y="3649519"/>
            <a:ext cx="24144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cs-CZ" b="1" dirty="0"/>
              <a:t>Číslo před lomítkem </a:t>
            </a:r>
            <a:endParaRPr lang="cs-CZ" b="1" dirty="0" smtClean="0"/>
          </a:p>
          <a:p>
            <a:pPr lvl="0" algn="ctr"/>
            <a:r>
              <a:rPr lang="cs-CZ" dirty="0" smtClean="0"/>
              <a:t>je </a:t>
            </a:r>
            <a:r>
              <a:rPr lang="cs-CZ" dirty="0"/>
              <a:t>původní hodnota.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823328" y="3645024"/>
            <a:ext cx="24849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b="1" dirty="0"/>
              <a:t>Číslo za lomítkem </a:t>
            </a:r>
            <a:endParaRPr lang="cs-CZ" b="1" dirty="0" smtClean="0"/>
          </a:p>
          <a:p>
            <a:r>
              <a:rPr lang="cs-CZ" dirty="0" smtClean="0"/>
              <a:t>je </a:t>
            </a:r>
            <a:r>
              <a:rPr lang="cs-CZ" dirty="0"/>
              <a:t>upravená hodnota. 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499992" y="4274798"/>
            <a:ext cx="323336" cy="3066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530060" y="4274798"/>
            <a:ext cx="249852" cy="3066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5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838200" y="1628800"/>
            <a:ext cx="7466013" cy="5003800"/>
            <a:chOff x="838200" y="927100"/>
            <a:chExt cx="7466013" cy="50038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27100"/>
              <a:ext cx="7466013" cy="500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899592" y="2564904"/>
              <a:ext cx="3816424" cy="1512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Obdélník 3"/>
          <p:cNvSpPr/>
          <p:nvPr/>
        </p:nvSpPr>
        <p:spPr>
          <a:xfrm>
            <a:off x="1187624" y="404664"/>
            <a:ext cx="67687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Používání </a:t>
            </a:r>
            <a:r>
              <a:rPr lang="cs-CZ" sz="2400" b="1" dirty="0"/>
              <a:t>vzorkovacích bodů barev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pro </a:t>
            </a:r>
            <a:r>
              <a:rPr lang="cs-CZ" sz="2400" b="1" dirty="0"/>
              <a:t>sledování </a:t>
            </a:r>
            <a:r>
              <a:rPr lang="cs-CZ" sz="2400" b="1" dirty="0" smtClean="0"/>
              <a:t>hodnot tónu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cs-CZ" dirty="0" smtClean="0"/>
              <a:t>Každý </a:t>
            </a:r>
            <a:r>
              <a:rPr lang="cs-CZ" dirty="0"/>
              <a:t>bod má svoji zobrazovací oblast na paletě Informace.</a:t>
            </a:r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1403648" y="685145"/>
            <a:ext cx="633670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000" b="1" dirty="0" smtClean="0"/>
              <a:t>Hodnocení </a:t>
            </a:r>
            <a:r>
              <a:rPr lang="cs-CZ" sz="3000" b="1" dirty="0"/>
              <a:t>tónů obrázků </a:t>
            </a:r>
            <a:endParaRPr lang="cs-CZ" sz="3000" b="1" dirty="0" smtClean="0"/>
          </a:p>
          <a:p>
            <a:pPr algn="ctr"/>
            <a:r>
              <a:rPr lang="cs-CZ" sz="3000" b="1" dirty="0" smtClean="0"/>
              <a:t>a </a:t>
            </a:r>
            <a:r>
              <a:rPr lang="cs-CZ" sz="3000" b="1" dirty="0"/>
              <a:t>náhled konečného výsledku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9532" y="2111945"/>
            <a:ext cx="8424936" cy="3877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000" b="1" dirty="0" err="1"/>
              <a:t>Previzualizace</a:t>
            </a:r>
            <a:r>
              <a:rPr lang="cs-CZ" sz="3000" b="1" dirty="0" smtClean="0"/>
              <a:t>:</a:t>
            </a:r>
          </a:p>
          <a:p>
            <a:pPr algn="ctr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Nesmírně důležitý </a:t>
            </a:r>
            <a:r>
              <a:rPr lang="cs-CZ" dirty="0" smtClean="0"/>
              <a:t>proces.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Pomáhá určit tónový charakter obrázku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Dotváří naši představu o vzhledu obrázku po úpravách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Vyvinuta fotografy </a:t>
            </a:r>
            <a:r>
              <a:rPr lang="cs-CZ" dirty="0" err="1"/>
              <a:t>Anselem</a:t>
            </a:r>
            <a:r>
              <a:rPr lang="cs-CZ" dirty="0"/>
              <a:t> Adamsem a Edwardem </a:t>
            </a:r>
            <a:r>
              <a:rPr lang="cs-CZ" dirty="0" smtClean="0"/>
              <a:t>Westonem</a:t>
            </a:r>
          </a:p>
          <a:p>
            <a:pPr lvl="0">
              <a:tabLst>
                <a:tab pos="301625" algn="l"/>
              </a:tabLst>
            </a:pPr>
            <a:r>
              <a:rPr lang="cs-CZ" dirty="0" smtClean="0"/>
              <a:t>	(klasiky </a:t>
            </a:r>
            <a:r>
              <a:rPr lang="cs-CZ" dirty="0"/>
              <a:t>ČB analogové fotografie</a:t>
            </a:r>
            <a:r>
              <a:rPr lang="cs-CZ" dirty="0" smtClean="0"/>
              <a:t>).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Představa o finální podobě obrázku stanovuje cíl naší práce, např. </a:t>
            </a:r>
            <a:r>
              <a:rPr lang="cs-CZ" dirty="0" smtClean="0"/>
              <a:t>zesvětlení </a:t>
            </a:r>
            <a:r>
              <a:rPr lang="cs-CZ" dirty="0"/>
              <a:t>nebo ztmavení obrázku.</a:t>
            </a:r>
          </a:p>
        </p:txBody>
      </p:sp>
    </p:spTree>
    <p:extLst>
      <p:ext uri="{BB962C8B-B14F-4D97-AF65-F5344CB8AC3E}">
        <p14:creationId xmlns:p14="http://schemas.microsoft.com/office/powerpoint/2010/main" xmlns="" val="35023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1521" y="332656"/>
            <a:ext cx="8640959" cy="6278642"/>
            <a:chOff x="251521" y="911753"/>
            <a:chExt cx="8640959" cy="7771838"/>
          </a:xfrm>
        </p:grpSpPr>
        <p:sp>
          <p:nvSpPr>
            <p:cNvPr id="2" name="Obdélník 1"/>
            <p:cNvSpPr/>
            <p:nvPr/>
          </p:nvSpPr>
          <p:spPr>
            <a:xfrm>
              <a:off x="251521" y="911753"/>
              <a:ext cx="8640959" cy="77718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cs-CZ" dirty="0"/>
                <a:t>Vzorkovací body barev někdy mohou automaticky zmizet, vybereme-li některé jiné nástroje</a:t>
              </a:r>
              <a:r>
                <a:rPr lang="cs-CZ" dirty="0" smtClean="0"/>
                <a:t>.</a:t>
              </a:r>
            </a:p>
            <a:p>
              <a:endParaRPr lang="cs-CZ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sz="2000" b="1" dirty="0"/>
                <a:t>Zrušení vzorkovacích bodů</a:t>
              </a:r>
              <a:r>
                <a:rPr lang="cs-CZ" sz="2000" b="1" dirty="0" smtClean="0"/>
                <a:t>: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dirty="0" smtClean="0"/>
                <a:t>Přetažením </a:t>
              </a:r>
              <a:r>
                <a:rPr lang="cs-CZ" dirty="0"/>
                <a:t>mimo </a:t>
              </a:r>
              <a:r>
                <a:rPr lang="cs-CZ" dirty="0" smtClean="0"/>
                <a:t>obrázek.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dirty="0" smtClean="0"/>
                <a:t>Stisknutím klávesy Alt </a:t>
              </a:r>
              <a:r>
                <a:rPr lang="cs-CZ" dirty="0"/>
                <a:t>a </a:t>
              </a:r>
              <a:r>
                <a:rPr lang="cs-CZ" dirty="0" smtClean="0"/>
                <a:t>přesunutím kurzoru </a:t>
              </a:r>
              <a:r>
                <a:rPr lang="cs-CZ" dirty="0"/>
                <a:t>nad vzorkovací bod </a:t>
              </a:r>
              <a:r>
                <a:rPr lang="cs-CZ" dirty="0" smtClean="0"/>
                <a:t>při </a:t>
              </a:r>
              <a:r>
                <a:rPr lang="cs-CZ" dirty="0"/>
                <a:t>aktivním Nástroji pro vzorkování </a:t>
              </a:r>
              <a:r>
                <a:rPr lang="cs-CZ" dirty="0" smtClean="0"/>
                <a:t>barev. </a:t>
              </a:r>
              <a:r>
                <a:rPr lang="cs-CZ" dirty="0"/>
                <a:t>Po zobrazení ikonky nůžek, klikneme na vybraný bod a odstraníme jej</a:t>
              </a:r>
              <a:r>
                <a:rPr lang="cs-CZ" dirty="0" smtClean="0"/>
                <a:t>.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dirty="0" smtClean="0"/>
                <a:t>Stiskneme </a:t>
              </a:r>
              <a:r>
                <a:rPr lang="cs-CZ" dirty="0"/>
                <a:t>pravé tlačítko, když je kurzor nad bodem, a vybereme z kontextové nabídky Odstranit</a:t>
              </a:r>
              <a:r>
                <a:rPr lang="cs-CZ" dirty="0" smtClean="0"/>
                <a:t>.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/>
            </a:p>
            <a:p>
              <a:pPr lvl="0"/>
              <a:endParaRPr lang="cs-CZ" dirty="0" smtClean="0"/>
            </a:p>
            <a:p>
              <a:pPr lvl="0"/>
              <a:endParaRPr lang="cs-CZ" dirty="0" smtClean="0"/>
            </a:p>
            <a:p>
              <a:pPr lvl="0"/>
              <a:endParaRPr lang="cs-CZ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sz="2000" b="1" dirty="0" smtClean="0"/>
                <a:t>Zrušení </a:t>
              </a:r>
              <a:r>
                <a:rPr lang="cs-CZ" sz="2000" b="1" dirty="0"/>
                <a:t>všech vzorkovacích bodů najednou</a:t>
              </a:r>
              <a:r>
                <a:rPr lang="cs-CZ" sz="2000" b="1" dirty="0" smtClean="0"/>
                <a:t>: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sz="2000" dirty="0"/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cs-CZ" dirty="0"/>
                <a:t>Klikneme na Odstranit v pruhu voleb nástroje pro vzorkování barev</a:t>
              </a:r>
              <a:r>
                <a:rPr lang="cs-CZ" dirty="0" smtClean="0"/>
                <a:t>.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 smtClean="0"/>
            </a:p>
            <a:p>
              <a:pPr marL="285750" lvl="0" indent="-285750">
                <a:buFont typeface="Wingdings" pitchFamily="2" charset="2"/>
                <a:buChar char="q"/>
              </a:pPr>
              <a:endParaRPr lang="cs-CZ" dirty="0" smtClean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2704"/>
            <a:stretch/>
          </p:blipFill>
          <p:spPr bwMode="auto">
            <a:xfrm>
              <a:off x="3492500" y="5240561"/>
              <a:ext cx="215900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106244"/>
            <a:ext cx="4102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75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3223394" y="168017"/>
            <a:ext cx="2697213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500" b="1" dirty="0"/>
              <a:t>Paleta Histogram</a:t>
            </a:r>
            <a:endParaRPr lang="cs-CZ" sz="2500" dirty="0"/>
          </a:p>
        </p:txBody>
      </p:sp>
      <p:sp>
        <p:nvSpPr>
          <p:cNvPr id="3" name="Obdélník 2"/>
          <p:cNvSpPr/>
          <p:nvPr/>
        </p:nvSpPr>
        <p:spPr>
          <a:xfrm>
            <a:off x="647503" y="937295"/>
            <a:ext cx="81730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dirty="0" smtClean="0"/>
              <a:t>Během </a:t>
            </a:r>
            <a:r>
              <a:rPr lang="cs-CZ" dirty="0"/>
              <a:t>provádění úprav ukazuje paleta Histogram </a:t>
            </a:r>
            <a:r>
              <a:rPr lang="cs-CZ" b="1" dirty="0"/>
              <a:t>stav před a </a:t>
            </a:r>
            <a:r>
              <a:rPr lang="cs-CZ" b="1" dirty="0" smtClean="0"/>
              <a:t>po editaci</a:t>
            </a:r>
            <a:r>
              <a:rPr lang="cs-CZ" dirty="0" smtClean="0"/>
              <a:t>. </a:t>
            </a: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b="1" dirty="0" smtClean="0"/>
              <a:t>Světle </a:t>
            </a:r>
            <a:r>
              <a:rPr lang="cs-CZ" b="1" dirty="0"/>
              <a:t>šedou barvou jsou označena původní data a černou data po úpravě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43" y="2093168"/>
            <a:ext cx="87741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80112" y="2852936"/>
            <a:ext cx="3240485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45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87400" y="273422"/>
            <a:ext cx="8461064" cy="877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700" b="1" dirty="0" smtClean="0"/>
              <a:t>Paleta </a:t>
            </a:r>
            <a:r>
              <a:rPr lang="cs-CZ" sz="1700" b="1" dirty="0"/>
              <a:t>Histogram </a:t>
            </a:r>
            <a:r>
              <a:rPr lang="cs-CZ" sz="1700" dirty="0"/>
              <a:t>ukazuje v průběhu úprav okamžitě stav před a po, resp. co se aktuálně děje s </a:t>
            </a:r>
            <a:r>
              <a:rPr lang="cs-CZ" sz="1700" dirty="0" smtClean="0"/>
              <a:t>histogramem, avšak pouze pokud pracujeme </a:t>
            </a:r>
            <a:r>
              <a:rPr lang="cs-CZ" sz="1700" dirty="0"/>
              <a:t>přes nabídku </a:t>
            </a:r>
            <a:endParaRPr lang="cs-CZ" sz="1700" dirty="0" smtClean="0"/>
          </a:p>
          <a:p>
            <a:pPr lvl="0" algn="ctr"/>
            <a:r>
              <a:rPr lang="cs-CZ" sz="1700" dirty="0" smtClean="0"/>
              <a:t>Obraz </a:t>
            </a:r>
            <a:r>
              <a:rPr lang="cs-CZ" sz="1700" dirty="0"/>
              <a:t>&gt; Přizpůsobení &gt; </a:t>
            </a:r>
            <a:r>
              <a:rPr lang="cs-CZ" sz="1700" dirty="0" smtClean="0"/>
              <a:t>Úrovně, nikoliv </a:t>
            </a:r>
            <a:r>
              <a:rPr lang="cs-CZ" sz="1700" dirty="0"/>
              <a:t>při práci s vrstvami úprav.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54840"/>
            <a:ext cx="6768753" cy="511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 flipH="1">
            <a:off x="3635896" y="5685899"/>
            <a:ext cx="2595861" cy="420052"/>
            <a:chOff x="4352403" y="5301208"/>
            <a:chExt cx="2595861" cy="420052"/>
          </a:xfrm>
        </p:grpSpPr>
        <p:sp>
          <p:nvSpPr>
            <p:cNvPr id="4" name="Pětiúhelník 3"/>
            <p:cNvSpPr/>
            <p:nvPr/>
          </p:nvSpPr>
          <p:spPr>
            <a:xfrm>
              <a:off x="4352403" y="5301208"/>
              <a:ext cx="2595861" cy="420052"/>
            </a:xfrm>
            <a:prstGeom prst="homePlat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379336" y="5316567"/>
              <a:ext cx="2355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/>
                <a:t>Vrstva </a:t>
              </a:r>
              <a:r>
                <a:rPr lang="cs-CZ" b="1" dirty="0"/>
                <a:t>úprav úrovně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3923928" y="1287810"/>
            <a:ext cx="35405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Obraz &gt; Přizpůsobení &gt; Úrovně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1278285"/>
            <a:ext cx="19940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Paleta Histogram</a:t>
            </a:r>
            <a:endParaRPr lang="cs-CZ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65" y="1654840"/>
            <a:ext cx="3479800" cy="345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5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456384" cy="218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0050" y="3263500"/>
            <a:ext cx="3024335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000" b="1" dirty="0" smtClean="0"/>
              <a:t>Kompaktní zobrazení:</a:t>
            </a:r>
            <a:endParaRPr lang="cs-CZ" sz="2000" dirty="0"/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cs-CZ" dirty="0" smtClean="0"/>
              <a:t>ukazuje </a:t>
            </a:r>
            <a:r>
              <a:rPr lang="cs-CZ" dirty="0"/>
              <a:t>pouze 100 </a:t>
            </a:r>
            <a:r>
              <a:rPr lang="cs-CZ" dirty="0" smtClean="0"/>
              <a:t>tónů</a:t>
            </a:r>
            <a:endParaRPr lang="cs-CZ" dirty="0"/>
          </a:p>
          <a:p>
            <a:pPr marL="285750" lvl="0" indent="-285750" algn="ctr">
              <a:buFont typeface="Wingdings" pitchFamily="2" charset="2"/>
              <a:buChar char="Ø"/>
            </a:pPr>
            <a:r>
              <a:rPr lang="cs-CZ" dirty="0"/>
              <a:t>není dostatečně přesné </a:t>
            </a:r>
          </a:p>
          <a:p>
            <a:pPr lvl="0" algn="ctr"/>
            <a:r>
              <a:rPr lang="cs-CZ" dirty="0"/>
              <a:t>pro kritické úpravy </a:t>
            </a:r>
            <a:r>
              <a:rPr lang="cs-CZ" dirty="0" smtClean="0"/>
              <a:t>tónů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89700" y="332656"/>
            <a:ext cx="5564600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cs-CZ" sz="2500" b="1" dirty="0"/>
              <a:t>Ukázky zobrazení Palety Histogram:</a:t>
            </a:r>
            <a:endParaRPr lang="cs-CZ" sz="2500" dirty="0"/>
          </a:p>
        </p:txBody>
      </p:sp>
      <p:sp>
        <p:nvSpPr>
          <p:cNvPr id="6" name="Obdélník 5"/>
          <p:cNvSpPr/>
          <p:nvPr/>
        </p:nvSpPr>
        <p:spPr>
          <a:xfrm>
            <a:off x="3678751" y="4361036"/>
            <a:ext cx="5328717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000" b="1" dirty="0"/>
              <a:t>Rozšířené </a:t>
            </a:r>
            <a:r>
              <a:rPr lang="cs-CZ" sz="2000" b="1" dirty="0" smtClean="0"/>
              <a:t>zobrazení:</a:t>
            </a:r>
            <a:r>
              <a:rPr lang="cs-CZ" sz="2000" dirty="0" smtClean="0"/>
              <a:t>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dirty="0" smtClean="0"/>
              <a:t>doporučené </a:t>
            </a:r>
            <a:r>
              <a:rPr lang="cs-CZ" dirty="0"/>
              <a:t>zobrazení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cs-CZ" dirty="0"/>
              <a:t>znázorňuje 256 tónů i při práci se soubory s velkou bitovou hloubkou </a:t>
            </a:r>
            <a:endParaRPr lang="cs-CZ" i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dirty="0"/>
              <a:t>(nezobrazuje skutečnou bitovou hloubku, protože by </a:t>
            </a:r>
            <a:r>
              <a:rPr lang="cs-CZ" dirty="0" smtClean="0"/>
              <a:t>histogram musel </a:t>
            </a:r>
            <a:r>
              <a:rPr lang="cs-CZ" dirty="0"/>
              <a:t>být 256krát větší, pro zobrazení 65 536 stupňů jasu bychom potřebovali monitor široký cca 20 metrů</a:t>
            </a:r>
            <a:r>
              <a:rPr lang="cs-CZ" dirty="0" smtClean="0"/>
              <a:t>!)</a:t>
            </a: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32262"/>
            <a:ext cx="34798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6455916" y="1556792"/>
            <a:ext cx="1318114" cy="401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137802" y="1958284"/>
            <a:ext cx="2636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dirty="0" smtClean="0"/>
              <a:t>aktualizace histogramu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908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29" y="764704"/>
            <a:ext cx="26098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0050" y="364594"/>
            <a:ext cx="336181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000" b="1" dirty="0"/>
              <a:t>Zobrazení </a:t>
            </a:r>
            <a:r>
              <a:rPr lang="cs-CZ" sz="2000" b="1" dirty="0" smtClean="0"/>
              <a:t> kanálů barevně</a:t>
            </a:r>
            <a:endParaRPr lang="cs-CZ" sz="2000" b="1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267744" y="1196752"/>
            <a:ext cx="1656184" cy="43204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894900" y="1614286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i="1" dirty="0"/>
              <a:t>Pole </a:t>
            </a:r>
            <a:r>
              <a:rPr lang="cs-CZ" b="1" i="1" dirty="0"/>
              <a:t>Kanál</a:t>
            </a:r>
            <a:r>
              <a:rPr lang="cs-CZ" i="1" dirty="0"/>
              <a:t> </a:t>
            </a:r>
            <a:endParaRPr lang="cs-CZ" i="1" dirty="0" smtClean="0"/>
          </a:p>
          <a:p>
            <a:pPr lvl="0"/>
            <a:r>
              <a:rPr lang="cs-CZ" i="1" dirty="0" smtClean="0"/>
              <a:t>použijte </a:t>
            </a:r>
          </a:p>
          <a:p>
            <a:pPr lvl="0"/>
            <a:r>
              <a:rPr lang="cs-CZ" i="1" dirty="0" smtClean="0"/>
              <a:t>pro nastavení </a:t>
            </a:r>
          </a:p>
          <a:p>
            <a:pPr lvl="0"/>
            <a:r>
              <a:rPr lang="cs-CZ" i="1" dirty="0" smtClean="0"/>
              <a:t>zobrazení</a:t>
            </a:r>
            <a:r>
              <a:rPr lang="cs-CZ" i="1" dirty="0"/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159" y="764703"/>
            <a:ext cx="26098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2843808" y="2814615"/>
            <a:ext cx="1656184" cy="43204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485478" y="3232149"/>
            <a:ext cx="120257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Zobrazení</a:t>
            </a:r>
          </a:p>
          <a:p>
            <a:pPr algn="ctr"/>
            <a:r>
              <a:rPr lang="cs-CZ" b="1" dirty="0" smtClean="0"/>
              <a:t>statistik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31136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070642" y="476672"/>
            <a:ext cx="5002716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500" b="1" dirty="0"/>
              <a:t>Používání digitální stupnice šedi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268760"/>
            <a:ext cx="849694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Slouží pro lepší přehled o vzhledu jednotlivých tónů po vytištění</a:t>
            </a:r>
            <a:r>
              <a:rPr lang="cs-CZ" dirty="0" smtClean="0"/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b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Stupnice šedi je ukazatel, který jde od černé po </a:t>
            </a:r>
            <a:r>
              <a:rPr lang="cs-CZ" dirty="0" smtClean="0"/>
              <a:t>bílou, a to po </a:t>
            </a:r>
            <a:r>
              <a:rPr lang="cs-CZ" dirty="0"/>
              <a:t>přesně odměřených přírůstcích.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Je využívána fotografy a tiskaři, pro názornou ukázku zachycených, zobrazených a reprodukovaných tónů</a:t>
            </a:r>
            <a:r>
              <a:rPr lang="cs-CZ" dirty="0" smtClean="0"/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Použití 21 krokové stupnice šedi ke sledování hodnot tónů je užitečné pro vizualizaci tonality výtisku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95736" y="5912041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dirty="0"/>
              <a:t>Pomocí vlastní stupnice můžeme sledovat, </a:t>
            </a:r>
            <a:endParaRPr lang="cs-CZ" dirty="0" smtClean="0"/>
          </a:p>
          <a:p>
            <a:pPr lvl="0" algn="ctr"/>
            <a:r>
              <a:rPr lang="cs-CZ" dirty="0" smtClean="0"/>
              <a:t>jak </a:t>
            </a:r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/>
              <a:t>tiskárna podává tonální informace.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4374614"/>
            <a:ext cx="90011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45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15391" y="980728"/>
            <a:ext cx="871321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/>
              <a:t>Vytvoření vlastní 21 krokové stupnice </a:t>
            </a:r>
            <a:r>
              <a:rPr lang="cs-CZ" sz="2000" b="1" dirty="0" smtClean="0"/>
              <a:t>šedi</a:t>
            </a:r>
          </a:p>
          <a:p>
            <a:pPr algn="ctr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Aktivujte nástroj Přechod.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Vytvořte nový obrázek ve stupních šedi o velikosti 30 x 8 cm při 300 DPI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Vyberte přechod z černé do bílé, odznačte Rozklad barev v pruhu voleb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Držte klávesu Shift a natáhněte vodorovný přechod zleva doprava přes obrázek.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Zvolte Obraz &gt; Přizpůsobení &gt; </a:t>
            </a:r>
            <a:r>
              <a:rPr lang="cs-CZ" dirty="0" err="1"/>
              <a:t>Posterizovat</a:t>
            </a:r>
            <a:r>
              <a:rPr lang="cs-CZ" dirty="0"/>
              <a:t> a zadejte 21 pro vytvoření bezchybné 21 krokové stupnice šedi.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lvl="0" algn="ctr"/>
            <a:r>
              <a:rPr lang="cs-CZ" i="1" dirty="0"/>
              <a:t>Protože </a:t>
            </a:r>
            <a:r>
              <a:rPr lang="cs-CZ" i="1" dirty="0" err="1"/>
              <a:t>Photoshop</a:t>
            </a:r>
            <a:r>
              <a:rPr lang="cs-CZ" i="1" dirty="0"/>
              <a:t> nadržuje informacím světla a stínu, budou černý a bílý stupeň mírně větší než </a:t>
            </a:r>
            <a:r>
              <a:rPr lang="cs-CZ" i="1" dirty="0" smtClean="0"/>
              <a:t>ostatní.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69532" y="359658"/>
            <a:ext cx="1404936" cy="477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500" b="1" dirty="0" smtClean="0"/>
              <a:t>Cvičení:</a:t>
            </a:r>
            <a:endParaRPr lang="cs-CZ" sz="25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24" y="5564600"/>
            <a:ext cx="8606152" cy="103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45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8" name="Obdélník 7"/>
          <p:cNvSpPr/>
          <p:nvPr/>
        </p:nvSpPr>
        <p:spPr>
          <a:xfrm>
            <a:off x="107950" y="657562"/>
            <a:ext cx="87845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Obr. 1:  	</a:t>
            </a:r>
            <a:r>
              <a:rPr lang="cs-CZ" sz="1000" dirty="0"/>
              <a:t>http://</a:t>
            </a:r>
            <a:r>
              <a:rPr lang="cs-CZ" sz="1000" dirty="0" smtClean="0"/>
              <a:t>cs.wikipedia.org/wiki/Soubor:High_key_baby.jpg, </a:t>
            </a:r>
            <a:r>
              <a:rPr lang="cs-CZ" sz="1000" dirty="0" smtClean="0"/>
              <a:t>7. </a:t>
            </a:r>
            <a:r>
              <a:rPr lang="cs-CZ" sz="1000" dirty="0" smtClean="0"/>
              <a:t>12. 2012</a:t>
            </a:r>
          </a:p>
          <a:p>
            <a:r>
              <a:rPr lang="cs-CZ" sz="1000" dirty="0" smtClean="0"/>
              <a:t>Obr. 2:	</a:t>
            </a:r>
            <a:r>
              <a:rPr lang="cs-CZ" sz="1000" dirty="0"/>
              <a:t>http://</a:t>
            </a:r>
            <a:r>
              <a:rPr lang="cs-CZ" sz="1000" dirty="0" smtClean="0"/>
              <a:t>cs.wikipedia.org/wiki/Soubor:Low_key.jpg, </a:t>
            </a:r>
            <a:r>
              <a:rPr lang="cs-CZ" sz="1000" dirty="0" smtClean="0"/>
              <a:t>7. </a:t>
            </a:r>
            <a:r>
              <a:rPr lang="cs-CZ" sz="1000" dirty="0" smtClean="0"/>
              <a:t>12. 2012</a:t>
            </a:r>
          </a:p>
          <a:p>
            <a:r>
              <a:rPr lang="cs-CZ" sz="1000" dirty="0" smtClean="0"/>
              <a:t>Obr. 3	</a:t>
            </a:r>
            <a:r>
              <a:rPr lang="cs-CZ" sz="1000" dirty="0"/>
              <a:t>http://</a:t>
            </a:r>
            <a:r>
              <a:rPr lang="cs-CZ" sz="1000" dirty="0" smtClean="0"/>
              <a:t>cs.wikipedia.org/wiki/Soubor:Manzanar_girl_and_volley_ball_00154a.jpg, </a:t>
            </a:r>
            <a:r>
              <a:rPr lang="cs-CZ" sz="1000" dirty="0" smtClean="0"/>
              <a:t>7. </a:t>
            </a:r>
            <a:r>
              <a:rPr lang="cs-CZ" sz="1000" dirty="0" smtClean="0"/>
              <a:t>12. </a:t>
            </a:r>
            <a:r>
              <a:rPr lang="cs-CZ" sz="1000" dirty="0" smtClean="0"/>
              <a:t>2012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00" dirty="0" smtClean="0"/>
          </a:p>
          <a:p>
            <a:r>
              <a:rPr lang="cs-CZ" sz="1000" dirty="0" smtClean="0"/>
              <a:t>1.	</a:t>
            </a:r>
            <a:r>
              <a:rPr lang="cs-CZ" sz="1000" dirty="0" err="1" smtClean="0"/>
              <a:t>Eismann</a:t>
            </a:r>
            <a:r>
              <a:rPr lang="cs-CZ" sz="1000" dirty="0" smtClean="0"/>
              <a:t>, </a:t>
            </a:r>
            <a:r>
              <a:rPr lang="cs-CZ" sz="1000" dirty="0" err="1" smtClean="0"/>
              <a:t>Katrin</a:t>
            </a:r>
            <a:r>
              <a:rPr lang="cs-CZ" sz="1000" dirty="0" smtClean="0"/>
              <a:t>: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– retuš a restaurování fotografie, </a:t>
            </a:r>
            <a:r>
              <a:rPr lang="cs-CZ" sz="1000" dirty="0" err="1" smtClean="0"/>
              <a:t>Zoner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Brno 2008.</a:t>
            </a:r>
          </a:p>
          <a:p>
            <a:r>
              <a:rPr lang="cs-CZ" sz="1000" dirty="0" smtClean="0"/>
              <a:t>2.	</a:t>
            </a:r>
            <a:r>
              <a:rPr lang="cs-CZ" sz="1000" dirty="0" smtClean="0"/>
              <a:t>Adobe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Team: Adobe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CS5 - Oficiální výukový kurz, </a:t>
            </a:r>
            <a:r>
              <a:rPr lang="cs-CZ" sz="1000" dirty="0" err="1" smtClean="0"/>
              <a:t>Computer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2010.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110032" y="320255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/>
              <a:t>Zdroje obrázků: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xmlns="" val="108630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51520" y="1185806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q"/>
            </a:pPr>
            <a:r>
              <a:rPr lang="cs-CZ" b="1" i="1" dirty="0"/>
              <a:t>Světlý  (</a:t>
            </a:r>
            <a:r>
              <a:rPr lang="cs-CZ" b="1" i="1" dirty="0" err="1"/>
              <a:t>High</a:t>
            </a:r>
            <a:r>
              <a:rPr lang="cs-CZ" b="1" i="1" dirty="0"/>
              <a:t> – </a:t>
            </a:r>
            <a:r>
              <a:rPr lang="cs-CZ" b="1" i="1" dirty="0" err="1"/>
              <a:t>key</a:t>
            </a:r>
            <a:r>
              <a:rPr lang="cs-CZ" b="1" i="1" dirty="0"/>
              <a:t>)</a:t>
            </a:r>
          </a:p>
          <a:p>
            <a:pPr algn="ctr"/>
            <a:r>
              <a:rPr lang="cs-CZ" i="1" dirty="0"/>
              <a:t>I </a:t>
            </a:r>
            <a:r>
              <a:rPr lang="cs-CZ" i="1" dirty="0" smtClean="0"/>
              <a:t>přesto, že oči batolete jsou </a:t>
            </a:r>
            <a:r>
              <a:rPr lang="cs-CZ" i="1" dirty="0"/>
              <a:t>tmavé, většina obrázku je světlá, </a:t>
            </a:r>
            <a:r>
              <a:rPr lang="cs-CZ" i="1" dirty="0" smtClean="0"/>
              <a:t>a proto se jedná  </a:t>
            </a:r>
          </a:p>
          <a:p>
            <a:pPr algn="ctr"/>
            <a:r>
              <a:rPr lang="cs-CZ" i="1" dirty="0" smtClean="0"/>
              <a:t>o </a:t>
            </a:r>
            <a:r>
              <a:rPr lang="cs-CZ" i="1" dirty="0"/>
              <a:t>světlý (</a:t>
            </a:r>
            <a:r>
              <a:rPr lang="cs-CZ" i="1" dirty="0" err="1"/>
              <a:t>high-key</a:t>
            </a:r>
            <a:r>
              <a:rPr lang="cs-CZ" i="1" dirty="0"/>
              <a:t>) obrázek.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44321" y="260648"/>
            <a:ext cx="50553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3000" b="1" dirty="0"/>
              <a:t>Tónový charakter obrázků: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686502" y="2348880"/>
            <a:ext cx="6508541" cy="3934562"/>
            <a:chOff x="1686502" y="2564904"/>
            <a:chExt cx="6508541" cy="3934562"/>
          </a:xfrm>
        </p:grpSpPr>
        <p:pic>
          <p:nvPicPr>
            <p:cNvPr id="1026" name="Picture 2" descr="Soubor:High key bab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564904"/>
              <a:ext cx="5760640" cy="384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502" y="4232522"/>
              <a:ext cx="2463676" cy="2177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4109534" y="3659005"/>
              <a:ext cx="80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Obr. 1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391938" y="6130134"/>
              <a:ext cx="80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Obr. 1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1151620" y="533169"/>
            <a:ext cx="6840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q"/>
            </a:pPr>
            <a:r>
              <a:rPr lang="cs-CZ" b="1" i="1" dirty="0"/>
              <a:t>Tmavý (</a:t>
            </a:r>
            <a:r>
              <a:rPr lang="cs-CZ" b="1" i="1" dirty="0" err="1"/>
              <a:t>Low</a:t>
            </a:r>
            <a:r>
              <a:rPr lang="cs-CZ" b="1" i="1" dirty="0"/>
              <a:t> – </a:t>
            </a:r>
            <a:r>
              <a:rPr lang="cs-CZ" b="1" i="1" dirty="0" err="1"/>
              <a:t>key</a:t>
            </a:r>
            <a:r>
              <a:rPr lang="cs-CZ" b="1" i="1" dirty="0"/>
              <a:t>)</a:t>
            </a:r>
            <a:r>
              <a:rPr lang="cs-CZ" i="1" dirty="0"/>
              <a:t> </a:t>
            </a:r>
            <a:endParaRPr lang="cs-CZ" i="1" dirty="0" smtClean="0"/>
          </a:p>
          <a:p>
            <a:pPr lvl="0" algn="ctr"/>
            <a:r>
              <a:rPr lang="cs-CZ" i="1" dirty="0" smtClean="0"/>
              <a:t>Tato fotografie </a:t>
            </a:r>
            <a:r>
              <a:rPr lang="cs-CZ" i="1" dirty="0"/>
              <a:t>je příkladem tmavého (</a:t>
            </a:r>
            <a:r>
              <a:rPr lang="cs-CZ" i="1" dirty="0" err="1"/>
              <a:t>low</a:t>
            </a:r>
            <a:r>
              <a:rPr lang="cs-CZ" i="1" dirty="0"/>
              <a:t>-</a:t>
            </a:r>
            <a:r>
              <a:rPr lang="cs-CZ" i="1" dirty="0" err="1"/>
              <a:t>key</a:t>
            </a:r>
            <a:r>
              <a:rPr lang="cs-CZ" i="1" dirty="0"/>
              <a:t>) </a:t>
            </a:r>
            <a:r>
              <a:rPr lang="cs-CZ" i="1" dirty="0" smtClean="0"/>
              <a:t>obrázku</a:t>
            </a:r>
            <a:r>
              <a:rPr lang="cs-CZ" i="1" dirty="0"/>
              <a:t>.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151620" y="1684742"/>
            <a:ext cx="7620682" cy="4642496"/>
            <a:chOff x="1151620" y="1684742"/>
            <a:chExt cx="7620682" cy="4642496"/>
          </a:xfrm>
        </p:grpSpPr>
        <p:sp>
          <p:nvSpPr>
            <p:cNvPr id="8" name="TextovéPole 7"/>
            <p:cNvSpPr txBox="1"/>
            <p:nvPr/>
          </p:nvSpPr>
          <p:spPr>
            <a:xfrm>
              <a:off x="7969197" y="5957906"/>
              <a:ext cx="80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Obr. 2</a:t>
              </a:r>
              <a:endParaRPr lang="cs-CZ" dirty="0"/>
            </a:p>
          </p:txBody>
        </p:sp>
        <p:pic>
          <p:nvPicPr>
            <p:cNvPr id="2050" name="Picture 2" descr="Soubor:Low ke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1684742"/>
              <a:ext cx="6858863" cy="455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3900512"/>
              <a:ext cx="2647950" cy="233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159732" y="269123"/>
            <a:ext cx="48245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q"/>
            </a:pPr>
            <a:r>
              <a:rPr lang="cs-CZ" b="1" dirty="0"/>
              <a:t>Střední (Medium – </a:t>
            </a:r>
            <a:r>
              <a:rPr lang="cs-CZ" b="1" dirty="0" err="1"/>
              <a:t>key</a:t>
            </a:r>
            <a:r>
              <a:rPr lang="cs-CZ" b="1" dirty="0"/>
              <a:t>)</a:t>
            </a:r>
            <a:r>
              <a:rPr lang="cs-CZ" i="1" dirty="0"/>
              <a:t> </a:t>
            </a:r>
            <a:endParaRPr lang="cs-CZ" i="1" dirty="0" smtClean="0"/>
          </a:p>
          <a:p>
            <a:pPr lvl="0" algn="ctr"/>
            <a:r>
              <a:rPr lang="cs-CZ" i="1" dirty="0" smtClean="0"/>
              <a:t>Tento </a:t>
            </a:r>
            <a:r>
              <a:rPr lang="cs-CZ" i="1" dirty="0"/>
              <a:t>obrázek obsahuje plný tónový rozsah, </a:t>
            </a:r>
            <a:endParaRPr lang="cs-CZ" i="1" dirty="0" smtClean="0"/>
          </a:p>
          <a:p>
            <a:pPr lvl="0" algn="ctr"/>
            <a:r>
              <a:rPr lang="cs-CZ" i="1" dirty="0" smtClean="0"/>
              <a:t>od </a:t>
            </a:r>
            <a:r>
              <a:rPr lang="cs-CZ" i="1" dirty="0"/>
              <a:t>tmavých stínů až po bílé </a:t>
            </a:r>
            <a:r>
              <a:rPr lang="cs-CZ" i="1" dirty="0" smtClean="0"/>
              <a:t>tóny.</a:t>
            </a:r>
            <a:endParaRPr lang="cs-CZ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1632372" y="1268760"/>
            <a:ext cx="6635508" cy="4663107"/>
            <a:chOff x="1632372" y="1527597"/>
            <a:chExt cx="6635508" cy="4663107"/>
          </a:xfrm>
        </p:grpSpPr>
        <p:sp>
          <p:nvSpPr>
            <p:cNvPr id="8" name="TextovéPole 7"/>
            <p:cNvSpPr txBox="1"/>
            <p:nvPr/>
          </p:nvSpPr>
          <p:spPr>
            <a:xfrm>
              <a:off x="7464775" y="5821372"/>
              <a:ext cx="80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Obr. 3</a:t>
              </a:r>
              <a:endParaRPr lang="cs-CZ" dirty="0"/>
            </a:p>
          </p:txBody>
        </p:sp>
        <p:pic>
          <p:nvPicPr>
            <p:cNvPr id="7" name="Picture 2" descr="http://upload.wikimedia.org/wikipedia/commons/7/7b/Manzanar_girl_and_volley_ball_00154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14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232" y="1527597"/>
              <a:ext cx="5873536" cy="456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372" y="3801740"/>
              <a:ext cx="2587931" cy="2284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1632372" y="6023029"/>
            <a:ext cx="58763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Tónový charakter </a:t>
            </a:r>
            <a:r>
              <a:rPr lang="cs-CZ" dirty="0" smtClean="0"/>
              <a:t>obrázku </a:t>
            </a:r>
            <a:r>
              <a:rPr lang="cs-CZ" dirty="0"/>
              <a:t>určuje fotografovaný objekt </a:t>
            </a:r>
            <a:endParaRPr lang="cs-CZ" dirty="0" smtClean="0"/>
          </a:p>
          <a:p>
            <a:pPr algn="ctr"/>
            <a:r>
              <a:rPr lang="cs-CZ" dirty="0" smtClean="0"/>
              <a:t>a </a:t>
            </a:r>
            <a:r>
              <a:rPr lang="cs-CZ" dirty="0"/>
              <a:t>množství světla na fotografované scéně.</a:t>
            </a:r>
          </a:p>
        </p:txBody>
      </p:sp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2091193" y="260648"/>
            <a:ext cx="4961615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500" b="1" dirty="0"/>
              <a:t>Určení tónového typu obrázku: </a:t>
            </a:r>
            <a:endParaRPr lang="cs-CZ" sz="2500" dirty="0"/>
          </a:p>
        </p:txBody>
      </p:sp>
      <p:sp>
        <p:nvSpPr>
          <p:cNvPr id="11" name="Obdélník 10"/>
          <p:cNvSpPr/>
          <p:nvPr/>
        </p:nvSpPr>
        <p:spPr>
          <a:xfrm>
            <a:off x="431540" y="1342330"/>
            <a:ext cx="8280920" cy="1923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sz="1700" dirty="0" smtClean="0"/>
              <a:t>Informuje </a:t>
            </a:r>
            <a:r>
              <a:rPr lang="cs-CZ" sz="1700" dirty="0"/>
              <a:t>o rozložení jasů v obraze (graficky reprezentuje zastoupení pixelů určité tónové úrovně) od černé (vlevo) po bílou (vpravo</a:t>
            </a:r>
            <a:r>
              <a:rPr lang="cs-CZ" sz="1700" dirty="0" smtClean="0"/>
              <a:t>).</a:t>
            </a:r>
          </a:p>
          <a:p>
            <a:pPr lvl="0"/>
            <a:r>
              <a:rPr lang="cs-CZ" sz="1700" dirty="0" smtClean="0"/>
              <a:t> </a:t>
            </a:r>
            <a:endParaRPr lang="cs-CZ" sz="17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700" dirty="0"/>
              <a:t>Čím větší je počet pixelů v obrázku na určité úrovni, tím vyšší je křivka histogramu v tomto bodě. </a:t>
            </a:r>
            <a:endParaRPr lang="cs-CZ" sz="1700" dirty="0" smtClean="0"/>
          </a:p>
          <a:p>
            <a:pPr lvl="0"/>
            <a:endParaRPr lang="cs-CZ" sz="17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700" dirty="0"/>
              <a:t>Každý histogram zřetelně ukazuje, kam spadá většina grafické informace.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639" y="3361184"/>
            <a:ext cx="3838722" cy="337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15816" y="869712"/>
            <a:ext cx="33123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Histogram </a:t>
            </a:r>
            <a:r>
              <a:rPr lang="cs-CZ" dirty="0"/>
              <a:t>(Okna &gt; Histogram)</a:t>
            </a:r>
          </a:p>
        </p:txBody>
      </p:sp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09534" y="3659005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695028"/>
            <a:ext cx="53213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605636"/>
            <a:ext cx="77768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cs-CZ" b="1" dirty="0" smtClean="0"/>
              <a:t>Histogram </a:t>
            </a:r>
            <a:r>
              <a:rPr lang="cs-CZ" b="1" dirty="0"/>
              <a:t>velmi světlého (</a:t>
            </a:r>
            <a:r>
              <a:rPr lang="cs-CZ" b="1" dirty="0" err="1"/>
              <a:t>high-key</a:t>
            </a:r>
            <a:r>
              <a:rPr lang="cs-CZ" b="1" dirty="0"/>
              <a:t>) obrázku</a:t>
            </a:r>
            <a:endParaRPr lang="cs-CZ" b="1" dirty="0" smtClean="0"/>
          </a:p>
          <a:p>
            <a:pPr algn="ctr"/>
            <a:r>
              <a:rPr lang="cs-CZ" dirty="0" smtClean="0"/>
              <a:t>je </a:t>
            </a:r>
            <a:r>
              <a:rPr lang="cs-CZ" dirty="0"/>
              <a:t>shluknutý doprava, protože obrázek je tvořen hlavně světlými </a:t>
            </a:r>
            <a:r>
              <a:rPr lang="cs-CZ" dirty="0" smtClean="0"/>
              <a:t>pixely.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798231" y="620688"/>
            <a:ext cx="75475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cs-CZ" b="1" dirty="0"/>
              <a:t>Histogram tmavého (</a:t>
            </a:r>
            <a:r>
              <a:rPr lang="cs-CZ" b="1" dirty="0" err="1"/>
              <a:t>low-key</a:t>
            </a:r>
            <a:r>
              <a:rPr lang="cs-CZ" b="1" dirty="0"/>
              <a:t>) obrázku </a:t>
            </a:r>
            <a:endParaRPr lang="cs-CZ" b="1" dirty="0" smtClean="0"/>
          </a:p>
          <a:p>
            <a:pPr algn="ctr"/>
            <a:r>
              <a:rPr lang="cs-CZ" dirty="0" smtClean="0"/>
              <a:t>spadá </a:t>
            </a:r>
            <a:r>
              <a:rPr lang="cs-CZ" dirty="0"/>
              <a:t>více doleva, protože obrázek je tvořen hlavně tmavými </a:t>
            </a:r>
            <a:r>
              <a:rPr lang="cs-CZ" dirty="0" smtClean="0"/>
              <a:t>pixely.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35720"/>
            <a:ext cx="52832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VY_32_INOVACE_OVF22060_ŽIŽ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1690732" y="550644"/>
            <a:ext cx="57625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cs-CZ" b="1" dirty="0">
                <a:solidFill>
                  <a:schemeClr val="dk1"/>
                </a:solidFill>
              </a:rPr>
              <a:t>Histogram středního (medium-</a:t>
            </a:r>
            <a:r>
              <a:rPr lang="cs-CZ" b="1" dirty="0" err="1">
                <a:solidFill>
                  <a:schemeClr val="dk1"/>
                </a:solidFill>
              </a:rPr>
              <a:t>key</a:t>
            </a:r>
            <a:r>
              <a:rPr lang="cs-CZ" b="1" dirty="0">
                <a:solidFill>
                  <a:schemeClr val="dk1"/>
                </a:solidFill>
              </a:rPr>
              <a:t>) obrázku </a:t>
            </a:r>
            <a:endParaRPr lang="cs-CZ" b="1" dirty="0" smtClean="0">
              <a:solidFill>
                <a:schemeClr val="dk1"/>
              </a:solidFill>
            </a:endParaRPr>
          </a:p>
          <a:p>
            <a:pPr algn="ctr"/>
            <a:r>
              <a:rPr lang="cs-CZ" dirty="0" smtClean="0">
                <a:solidFill>
                  <a:schemeClr val="dk1"/>
                </a:solidFill>
              </a:rPr>
              <a:t>je </a:t>
            </a:r>
            <a:r>
              <a:rPr lang="cs-CZ" dirty="0">
                <a:solidFill>
                  <a:schemeClr val="dk1"/>
                </a:solidFill>
              </a:rPr>
              <a:t>roztažen, </a:t>
            </a:r>
            <a:r>
              <a:rPr lang="cs-CZ" dirty="0" smtClean="0">
                <a:solidFill>
                  <a:schemeClr val="dk1"/>
                </a:solidFill>
              </a:rPr>
              <a:t>s </a:t>
            </a:r>
            <a:r>
              <a:rPr lang="cs-CZ" dirty="0">
                <a:solidFill>
                  <a:schemeClr val="dk1"/>
                </a:solidFill>
              </a:rPr>
              <a:t>většinou pixelů spadajících do </a:t>
            </a:r>
            <a:r>
              <a:rPr lang="cs-CZ" dirty="0" smtClean="0">
                <a:solidFill>
                  <a:schemeClr val="dk1"/>
                </a:solidFill>
              </a:rPr>
              <a:t>středu.</a:t>
            </a:r>
            <a:endParaRPr lang="cs-CZ" dirty="0">
              <a:solidFill>
                <a:schemeClr val="dk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700808"/>
            <a:ext cx="528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20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4291</TotalTime>
  <Words>1015</Words>
  <Application>Microsoft Office PowerPoint</Application>
  <PresentationFormat>Předvádění na obrazovce (4:3)</PresentationFormat>
  <Paragraphs>261</Paragraphs>
  <Slides>27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1054</cp:revision>
  <dcterms:created xsi:type="dcterms:W3CDTF">2012-07-11T22:42:20Z</dcterms:created>
  <dcterms:modified xsi:type="dcterms:W3CDTF">2013-01-21T10:21:50Z</dcterms:modified>
</cp:coreProperties>
</file>