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Override3.xml" ContentType="application/vnd.openxmlformats-officedocument.themeOverride+xml"/>
  <Override PartName="/ppt/theme/themeOverride4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6" r:id="rId3"/>
    <p:sldId id="277" r:id="rId4"/>
    <p:sldId id="282" r:id="rId5"/>
    <p:sldId id="278" r:id="rId6"/>
    <p:sldId id="283" r:id="rId7"/>
    <p:sldId id="284" r:id="rId8"/>
    <p:sldId id="285" r:id="rId9"/>
    <p:sldId id="280" r:id="rId10"/>
    <p:sldId id="281" r:id="rId11"/>
    <p:sldId id="265" r:id="rId12"/>
    <p:sldId id="275" r:id="rId1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91" autoAdjust="0"/>
    <p:restoredTop sz="94643" autoAdjust="0"/>
  </p:normalViewPr>
  <p:slideViewPr>
    <p:cSldViewPr>
      <p:cViewPr varScale="1">
        <p:scale>
          <a:sx n="102" d="100"/>
          <a:sy n="102" d="100"/>
        </p:scale>
        <p:origin x="-116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avoúhlý trojúhelník 3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grpSp>
        <p:nvGrpSpPr>
          <p:cNvPr id="5" name="Skupina 15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Volný tvar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>
                <a:defRPr/>
              </a:pPr>
              <a:endParaRPr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Přímá spojovací čára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cs-CZ" smtClean="0"/>
              <a:t>Klepnutím lze upravit styl předlohy podnadpisů.</a:t>
            </a:r>
            <a:endParaRPr lang="en-US"/>
          </a:p>
        </p:txBody>
      </p:sp>
      <p:sp>
        <p:nvSpPr>
          <p:cNvPr id="11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BE953A1D-1EFC-47CB-995B-93C6FFAE433A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12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810C8BF6-A305-4C65-9738-91622F5752B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58FB5-838B-4E66-9298-47FB180AE29A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8AA3E6-A98D-489F-8647-30E30A98F3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B0B72-37E9-4869-BB19-7E10E7DCD725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53EEC-17C1-4575-BFF1-50F042F3EA1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4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8CC98-F12E-4E58-B233-03311F9EC225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5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F9D9ED-7996-4B40-9E58-0260C906296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vojitá šipka 3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Dvojitá šipka 4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04BA2B0-E9BA-4439-842B-7794D54CA4B1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7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F5C489B-594C-4BE0-9C4F-4FC2F68360C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29B6311-99F6-4362-92E4-025150B32B47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96FD9FE-B92E-4982-A21A-EC3E8E15D55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CEAE98D-DE00-4C2D-9C26-971DDC1E4227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B53E40D-DB54-40EB-B890-A080E9AE473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1168B68-9A98-4E21-B460-138F17994A59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697A0BB-8F24-48B6-B9F7-A19FDE41546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4A6AEF-191D-4857-8D9D-0DB5005F8B5C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3" name="Zástupný symbol pro zápatí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040877-387E-4222-A2E8-0C75D4416E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7EA62E1-B881-4218-A832-98F4FA0CD9D1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387FB2E-D698-45DA-AF90-C13D2491FA1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Volný tvar 4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Volný tvar 5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Pravoúhlý trojúhelník 6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8" name="Přímá spojovací čára 7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Dvojitá šipka 8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0" name="Dvojitá šipka 9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cs-CZ" noProof="0" smtClean="0"/>
              <a:t>Klepnutím na ikonu přidáte obrázek.</a:t>
            </a:r>
            <a:endParaRPr lang="en-US" noProof="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1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DBBE7591-DEB1-4D01-832F-70C4CA81EB83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12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8FB4C366-1140-4B8C-9B05-02FE2358E8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>
              <a:defRPr/>
            </a:pPr>
            <a:endParaRPr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cs-CZ" smtClean="0"/>
              <a:t>Klepnutím lze upravit styl předlohy nadpisů.</a:t>
            </a:r>
            <a:endParaRPr lang="en-US"/>
          </a:p>
        </p:txBody>
      </p:sp>
      <p:sp>
        <p:nvSpPr>
          <p:cNvPr id="1033" name="Zástupný symbol pro text 29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smtClean="0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2D2BD76E-6AEE-45A6-B38E-8B9235CF5423}" type="datetimeFigureOut">
              <a:rPr lang="cs-CZ"/>
              <a:pPr>
                <a:defRPr/>
              </a:pPr>
              <a:t>17.1.2013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 smtClean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E0D5CAC1-D642-4BFF-BD2D-A0B779D54C2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5" r:id="rId1"/>
    <p:sldLayoutId id="2147483871" r:id="rId2"/>
    <p:sldLayoutId id="2147483876" r:id="rId3"/>
    <p:sldLayoutId id="2147483877" r:id="rId4"/>
    <p:sldLayoutId id="2147483878" r:id="rId5"/>
    <p:sldLayoutId id="2147483879" r:id="rId6"/>
    <p:sldLayoutId id="2147483872" r:id="rId7"/>
    <p:sldLayoutId id="2147483880" r:id="rId8"/>
    <p:sldLayoutId id="2147483881" r:id="rId9"/>
    <p:sldLayoutId id="2147483873" r:id="rId10"/>
    <p:sldLayoutId id="2147483874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fontAlgn="base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fontAlgn="base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5003800" y="476250"/>
            <a:ext cx="3929063" cy="3698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V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Y_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5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2_INOVACE_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ZBP1</a:t>
            </a:r>
            <a:r>
              <a:rPr lang="en-US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_</a:t>
            </a:r>
            <a:r>
              <a:rPr lang="cs-CZ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35</a:t>
            </a:r>
            <a:r>
              <a:rPr lang="en-US" smtClean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6</a:t>
            </a:r>
            <a:r>
              <a:rPr lang="cs-CZ" dirty="0">
                <a:solidFill>
                  <a:srgbClr val="4F271C">
                    <a:satMod val="130000"/>
                  </a:srgb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n-lt"/>
                <a:cs typeface="+mn-cs"/>
              </a:rPr>
              <a:t>4VAL</a:t>
            </a:r>
          </a:p>
        </p:txBody>
      </p:sp>
      <p:pic>
        <p:nvPicPr>
          <p:cNvPr id="9219" name="Obrázek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00113" y="333375"/>
            <a:ext cx="3325812" cy="71437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sp>
        <p:nvSpPr>
          <p:cNvPr id="6" name="Obdélník 5"/>
          <p:cNvSpPr/>
          <p:nvPr/>
        </p:nvSpPr>
        <p:spPr>
          <a:xfrm>
            <a:off x="611188" y="1125538"/>
            <a:ext cx="8137525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Výukový materiál v rámci projektu OPVK 1.5 Peníze středním školám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projektu:		CZ.1.07/1.5.00/34.0883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projektu:		Rozvoj vzdělanosti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Číslo šablony:   		V/2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Datum vytvoření:	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9. 1. 2013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Autor:			Mgr. Helena Válková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Určeno pro předmět:     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 Zbožíznalství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Tematická oblast:	Potravinářské zboží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Obor vzdělání:		Prodavač (66-51-H/01) 1. ročník                                           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Název výukového materiálu: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Mlýnské výrobky a </a:t>
            </a:r>
            <a:r>
              <a:rPr lang="cs-CZ" b="1" dirty="0" err="1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krupařské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výrobky II.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učební materiál s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úkoly.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Materiál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vytvořen v souladu se ŠVP příslušného oboru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vzdělání.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Popis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využití: Výukový materiál s úkoly pro žáky byl vytvořen pomocí programu PowerPoint a bude prezentován žákům prostřednictvím interaktivní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tabule.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Závěrem </a:t>
            </a:r>
            <a:r>
              <a:rPr lang="cs-CZ" b="1" dirty="0" smtClean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procvičování </a:t>
            </a: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a kontrolní otázky.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>Čas:  20 minut </a:t>
            </a:r>
            <a:br>
              <a:rPr lang="cs-CZ" b="1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dirty="0">
                <a:solidFill>
                  <a:schemeClr val="bg2">
                    <a:lumMod val="25000"/>
                  </a:schemeClr>
                </a:solidFill>
                <a:latin typeface="Arial" pitchFamily="34" charset="0"/>
                <a:cs typeface="Arial" pitchFamily="34" charset="0"/>
              </a:rPr>
            </a:br>
            <a:endParaRPr lang="cs-CZ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Hygiena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prodeje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nezbytná čistota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živočišní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škůdci – roztoč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moučný,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potemník moučný,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pilous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obilní,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hlodavci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napadené zboží je nepoživatelné 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Mlýnské a 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krupařské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výrobky</a:t>
            </a:r>
            <a:endParaRPr lang="cs-CZ" sz="44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Doporučte zákazníkovi některé z druhů ostatních mlýnských výrobků a zdůrazněte jejich přednosti.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Které z obilných výrobků lze doporučit pro vegetariánskou stravu?</a:t>
            </a:r>
          </a:p>
          <a:p>
            <a:pPr marL="541338" indent="-433388">
              <a:buAutoNum type="arabicPeriod"/>
            </a:pPr>
            <a:r>
              <a:rPr lang="cs-CZ" sz="3600" dirty="0" smtClean="0">
                <a:latin typeface="Arial" pitchFamily="34" charset="0"/>
                <a:cs typeface="Arial" pitchFamily="34" charset="0"/>
              </a:rPr>
              <a:t>Jak postupovat při napadení zboží některým ze škůdců?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Opakování - diskuze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z="2400" dirty="0" smtClean="0">
                <a:latin typeface="Arial" pitchFamily="34" charset="0"/>
                <a:cs typeface="Arial" pitchFamily="34" charset="0"/>
              </a:rPr>
              <a:t>KAVINA, J. </a:t>
            </a: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Zbožíznalství potravinářského zboží.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lvl="0">
              <a:buNone/>
            </a:pPr>
            <a:r>
              <a:rPr lang="cs-CZ" sz="2400" dirty="0" smtClean="0">
                <a:latin typeface="Arial" pitchFamily="34" charset="0"/>
                <a:cs typeface="Arial" pitchFamily="34" charset="0"/>
              </a:rPr>
              <a:t>	1. </a:t>
            </a:r>
            <a:r>
              <a:rPr lang="cs-CZ" sz="2400" dirty="0" err="1" smtClean="0">
                <a:latin typeface="Arial" pitchFamily="34" charset="0"/>
                <a:cs typeface="Arial" pitchFamily="34" charset="0"/>
              </a:rPr>
              <a:t>vyd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. Praha, 1996: NAKLADATELSTVÍ IQ 147. Kapitola 6</a:t>
            </a:r>
          </a:p>
          <a:p>
            <a:pPr lvl="0">
              <a:buNone/>
            </a:pP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pPr lvl="0"/>
            <a:r>
              <a:rPr lang="cs-CZ" sz="2400" dirty="0" smtClean="0">
                <a:latin typeface="Arial" pitchFamily="34" charset="0"/>
                <a:cs typeface="Arial" pitchFamily="34" charset="0"/>
              </a:rPr>
              <a:t>ANDERLE, P.,  SCHWARZ, H.</a:t>
            </a: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 Zbožíznalství. </a:t>
            </a:r>
          </a:p>
          <a:p>
            <a:pPr lvl="0">
              <a:buNone/>
            </a:pPr>
            <a:r>
              <a:rPr lang="cs-CZ" sz="2400" i="1" dirty="0" smtClean="0">
                <a:latin typeface="Arial" pitchFamily="34" charset="0"/>
                <a:cs typeface="Arial" pitchFamily="34" charset="0"/>
              </a:rPr>
              <a:t>	Poživatiny – potraviny, pochutiny.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 České vydání 1995, Správa přípravy učňů Praha. NAKLADATELSTVÍ WAHLBERG PRAHA. ISBN 80-901-871-4-5. Lidská výživa, str. </a:t>
            </a:r>
            <a:r>
              <a:rPr lang="cs-CZ" sz="2400" dirty="0" smtClean="0">
                <a:latin typeface="Arial" pitchFamily="34" charset="0"/>
                <a:cs typeface="Arial" pitchFamily="34" charset="0"/>
              </a:rPr>
              <a:t>39</a:t>
            </a:r>
            <a:endParaRPr lang="cs-CZ" sz="2400" dirty="0" smtClean="0">
              <a:latin typeface="Arial" pitchFamily="34" charset="0"/>
              <a:cs typeface="Arial" pitchFamily="34" charset="0"/>
            </a:endParaRPr>
          </a:p>
          <a:p>
            <a:endParaRPr lang="cs-CZ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Zdroje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Ostatní mlýnské výrobky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Ostatní výrobky z obilovin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mlýnských a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krupařských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výrobků</a:t>
            </a: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Hygiena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prodeje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Shrnutí učiva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Mlýnské a 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krupařské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výrobky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Ostatní mlýnské výrobky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Instantní mouka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pšeničná a žitná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Použití – je stravitelnější, má lepší pečivost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Loupaná pohanka a jáhly 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velmi výživná, obsahuje vitamín B, lecitin, železo a fosfor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Použití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- kaše, zavářka, speciální chleby</a:t>
            </a: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Mlýnské a 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krupařské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výrobky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Trhanka (</a:t>
            </a: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lámanka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hrubě rozdrcená zrna obilí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pšeničná, žitná, ječná, kukuřičná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Použití – potravinářské účely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Pšeničné klíčky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vedlejší produkt při mletí pšenice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vitamíny skupiny B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čerstvé mají mandlově nasládlou chuť</a:t>
            </a:r>
            <a:endParaRPr lang="cs-CZ" sz="32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Mlýnské a </a:t>
            </a:r>
            <a:r>
              <a:rPr lang="cs-CZ" sz="40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krupařské</a:t>
            </a:r>
            <a:r>
              <a:rPr lang="cs-CZ" sz="40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výrobky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Ostatní výrobky z 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obilovin</a:t>
            </a: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200" dirty="0" err="1" smtClean="0">
                <a:latin typeface="Arial" pitchFamily="34" charset="0"/>
                <a:cs typeface="Arial" pitchFamily="34" charset="0"/>
              </a:rPr>
              <a:t>Pufované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smtClean="0">
                <a:latin typeface="Arial" pitchFamily="34" charset="0"/>
                <a:cs typeface="Arial" pitchFamily="34" charset="0"/>
              </a:rPr>
              <a:t>výrobky</a:t>
            </a:r>
            <a:endParaRPr lang="cs-CZ" sz="3600" dirty="0" smtClean="0"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z loupané rýže, kukuřice, pšenice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velmi lehce stavitelné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 Sortiment –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burisony (rýžové neochucené),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Arizonky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loupané s ovocnou příchutí) a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Racio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- celozrnné chlebíčky (z pšenice a neloupané rýže)</a:t>
            </a:r>
            <a:endParaRPr lang="cs-CZ" sz="32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Mlýnské a 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krupařské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výrobky</a:t>
            </a:r>
            <a:endParaRPr lang="cs-CZ" sz="4400" dirty="0">
              <a:solidFill>
                <a:schemeClr val="bg2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Extrudované výrobky 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vysoký obsah vlákniny, rostlinných bílkovin a minerálních látek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křupky, křehký chléb,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Knuspi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Corn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flakes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Obilninové instantní kaše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velmi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rychlá a snadná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příprava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–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kaše krupicová, rýžová, ovesná, obilninová,s tropickým ovocem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Mlýnské a 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krupařské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výrobky</a:t>
            </a:r>
            <a:endParaRPr lang="cs-CZ"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Müsli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je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směs ovesných vloček se sušeným ovocem, oříšky a dalšími poživatinami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vysoký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obsah vlákniny, pektinů, vitamínů, minerálních látek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neobsahují cholesterol</a:t>
            </a: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sypké směsi müsli, tyčinky müsli –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Twiggy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Corny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Snack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		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Mlýnské a 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krupařské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výrobky</a:t>
            </a:r>
            <a:endParaRPr lang="cs-CZ" sz="44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5125" lvl="1" indent="-255588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Obilné maso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Klaso (obilné maso) je směs pšeničné bílkoviny (lepku) se zeleninou, rostlinným olejem a kořením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lze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jím nahradit maso ve vegetariánské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stravě, méně tučné, bez cholesterolu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konzumace i za studena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lvl="1">
              <a:buSzPct val="68000"/>
            </a:pPr>
            <a:r>
              <a:rPr lang="cs-CZ" sz="3200" dirty="0" smtClean="0">
                <a:latin typeface="Arial" pitchFamily="34" charset="0"/>
                <a:cs typeface="Arial" pitchFamily="34" charset="0"/>
              </a:rPr>
              <a:t>Sortiment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–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Klaso párky, Klaso svíčková, Klaso minutkové a </a:t>
            </a:r>
            <a:r>
              <a:rPr lang="cs-CZ" sz="3200" dirty="0" err="1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Seitan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cs-CZ" sz="32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Mlýnské a 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krupařské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výrobky</a:t>
            </a:r>
            <a:endParaRPr lang="cs-CZ" sz="44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3600" dirty="0" smtClean="0">
                <a:latin typeface="Arial" pitchFamily="34" charset="0"/>
                <a:cs typeface="Arial" pitchFamily="34" charset="0"/>
              </a:rPr>
              <a:t>Skladování mlýnských a </a:t>
            </a:r>
            <a:r>
              <a:rPr lang="cs-CZ" sz="3600" dirty="0" err="1" smtClean="0">
                <a:latin typeface="Arial" pitchFamily="34" charset="0"/>
                <a:cs typeface="Arial" pitchFamily="34" charset="0"/>
              </a:rPr>
              <a:t>krupařských</a:t>
            </a:r>
            <a:r>
              <a:rPr lang="cs-CZ" sz="3600" dirty="0" smtClean="0">
                <a:latin typeface="Arial" pitchFamily="34" charset="0"/>
                <a:cs typeface="Arial" pitchFamily="34" charset="0"/>
              </a:rPr>
              <a:t> výrobků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sucho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a chladno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chránit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před hlodavci, slunečními </a:t>
            </a: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paprsky a látkami s výrazným pachem a hygroskopickými</a:t>
            </a:r>
          </a:p>
          <a:p>
            <a:pPr lvl="1">
              <a:buSzPct val="68000"/>
            </a:pPr>
            <a:r>
              <a:rPr lang="cs-CZ" sz="3200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ukládáme na podlážky, křížem – proudění vzduchu</a:t>
            </a:r>
          </a:p>
          <a:p>
            <a:pPr lvl="1">
              <a:buSzPct val="68000"/>
            </a:pPr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endParaRPr lang="cs-CZ" sz="3600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endParaRPr lang="cs-CZ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Mlýnské a </a:t>
            </a:r>
            <a:r>
              <a:rPr lang="cs-CZ" sz="4400" dirty="0" err="1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krupařské</a:t>
            </a:r>
            <a:r>
              <a:rPr lang="cs-CZ" sz="4400" dirty="0" smtClean="0">
                <a:solidFill>
                  <a:schemeClr val="bg2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výrobky</a:t>
            </a:r>
            <a:endParaRPr lang="cs-CZ" sz="44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Shluk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391</TotalTime>
  <Words>413</Words>
  <Application>Microsoft Office PowerPoint</Application>
  <PresentationFormat>Předvádění na obrazovce (4:3)</PresentationFormat>
  <Paragraphs>73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Shluk</vt:lpstr>
      <vt:lpstr>Snímek 1</vt:lpstr>
      <vt:lpstr>Mlýnské a krupařské výrobky</vt:lpstr>
      <vt:lpstr>Mlýnské a krupařské výrobky</vt:lpstr>
      <vt:lpstr>Mlýnské a krupařské výrobky</vt:lpstr>
      <vt:lpstr>Mlýnské a krupařské výrobky</vt:lpstr>
      <vt:lpstr>Mlýnské a krupařské výrobky</vt:lpstr>
      <vt:lpstr>Mlýnské a krupařské výrobky</vt:lpstr>
      <vt:lpstr>Mlýnské a krupařské výrobky</vt:lpstr>
      <vt:lpstr>Mlýnské a krupařské výrobky</vt:lpstr>
      <vt:lpstr>Mlýnské a krupařské výrobky</vt:lpstr>
      <vt:lpstr>Opakování - diskuze</vt:lpstr>
      <vt:lpstr>Zdroje</vt:lpstr>
    </vt:vector>
  </TitlesOfParts>
  <Company>--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ucitel</dc:creator>
  <cp:lastModifiedBy>doma</cp:lastModifiedBy>
  <cp:revision>114</cp:revision>
  <dcterms:created xsi:type="dcterms:W3CDTF">2012-08-27T10:19:28Z</dcterms:created>
  <dcterms:modified xsi:type="dcterms:W3CDTF">2013-01-17T18:32:25Z</dcterms:modified>
</cp:coreProperties>
</file>