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7" r:id="rId4"/>
    <p:sldId id="278" r:id="rId5"/>
    <p:sldId id="288" r:id="rId6"/>
    <p:sldId id="257" r:id="rId7"/>
    <p:sldId id="281" r:id="rId8"/>
    <p:sldId id="289" r:id="rId9"/>
    <p:sldId id="280" r:id="rId10"/>
    <p:sldId id="290" r:id="rId11"/>
    <p:sldId id="282" r:id="rId12"/>
    <p:sldId id="283" r:id="rId13"/>
    <p:sldId id="284" r:id="rId14"/>
    <p:sldId id="265" r:id="rId15"/>
    <p:sldId id="275" r:id="rId16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b/b3/Various_grains.jpg/220px-Various_grains.jpg" TargetMode="External"/><Relationship Id="rId2" Type="http://schemas.openxmlformats.org/officeDocument/2006/relationships/hyperlink" Target="http://cs.wikipedia.org/wiki/Soubor:Breads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Soubor:Various_grains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Breads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cs.wikipedia.org/wiki/Soubor:Various_grains.j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80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38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4. 2. 2013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Chléb a pečivo II.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kontrolní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0042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Manipulace s chlebem</a:t>
            </a:r>
          </a:p>
          <a:p>
            <a:pPr lvl="1">
              <a:buSzPct val="68000"/>
              <a:buFont typeface="Verdana" pitchFamily="34" charset="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výška regálu je 60 cm od země</a:t>
            </a:r>
          </a:p>
          <a:p>
            <a:pPr lvl="1">
              <a:buSzPct val="68000"/>
              <a:buFont typeface="Verdana" pitchFamily="34" charset="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dbáme na přísnou osobní hygienu</a:t>
            </a:r>
          </a:p>
          <a:p>
            <a:pPr lvl="1">
              <a:buSzPct val="68000"/>
              <a:buFont typeface="Verdana" pitchFamily="34" charset="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dbáme na přísnou pracovní hygienu</a:t>
            </a:r>
          </a:p>
          <a:p>
            <a:pPr lvl="1">
              <a:buSzPct val="68000"/>
              <a:buFont typeface="Verdana" pitchFamily="34" charset="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dbáme na dostatek obalového</a:t>
            </a:r>
          </a:p>
          <a:p>
            <a:pPr lvl="1">
              <a:buSzPct val="68000"/>
              <a:buFont typeface="Verdana" pitchFamily="34" charset="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materiálu</a:t>
            </a:r>
          </a:p>
          <a:p>
            <a:pPr lvl="1">
              <a:buSzPct val="68000"/>
              <a:buFont typeface="Verdana" pitchFamily="34" charset="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zajistíme pomůcky – rukavice, kleště</a:t>
            </a:r>
          </a:p>
          <a:p>
            <a:pPr lvl="1">
              <a:buSzPct val="68000"/>
              <a:buFont typeface="Verdana" pitchFamily="34" charset="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na požádání zákazníka dělíme chleba</a:t>
            </a:r>
          </a:p>
          <a:p>
            <a:pPr lvl="1">
              <a:buSzPct val="68000"/>
              <a:buFont typeface="Verdana" pitchFamily="34" charset="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Skladování</a:t>
            </a:r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manipulace </a:t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 chlebem</a:t>
            </a:r>
            <a:endParaRPr lang="cs-CZ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Ošetřování chleba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zákaz ohmatávání nebaleného chleba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značení chleba je na kůrce nebo obalu: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datum výroby, tržní druh, datum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spotřeby, označení výrobce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kódy na kůrce – velké K, P, V (kmínový, pochoutkový, výběr)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číslice 1 – 6 (dny v týdnu), a, b, c - směna</a:t>
            </a:r>
          </a:p>
          <a:p>
            <a:pPr lvl="1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Ošetřování a prodej chleba</a:t>
            </a:r>
            <a:endParaRPr lang="cs-CZ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Vady chleba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Napadení živočišným škůdcem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Plesnivění, cizí pachy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Spálení kůrky, nedopečení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Mechanické znečištění, cizí předměty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Brousek (uložení horkého chleba na sebe)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Ošetřování a prodej chleba</a:t>
            </a:r>
            <a:endParaRPr lang="cs-CZ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Prodej chleba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Specializované prodejny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 smíšených prodejnách odděleně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Dbáme na přísnou hygienu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Při redukci hmotnosti doporučíme chleba dietního charakteru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Dodržujeme </a:t>
            </a:r>
            <a:r>
              <a:rPr lang="cs-CZ" sz="320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záruční lhůty 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Balený – datum spotřeby na obalu</a:t>
            </a:r>
          </a:p>
          <a:p>
            <a:pPr lvl="1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>
              <a:buSzPct val="68000"/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Ošetřování a prodej chleba</a:t>
            </a:r>
            <a:endParaRPr lang="cs-CZ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Vysvětlete, jak probíhá zásobování  chlebem ve Vaší prodejně.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Jak se zachováte v případě, kdy zákazník bez ochrany ohmatává jednotlivé bochníky chleba?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Co znamená toto označení</a:t>
            </a:r>
            <a:r>
              <a:rPr lang="cs-CZ" sz="3600" smtClean="0">
                <a:latin typeface="Arial" pitchFamily="34" charset="0"/>
                <a:cs typeface="Arial" pitchFamily="34" charset="0"/>
              </a:rPr>
              <a:t>: P5b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Které vady chleba lze zjistit zrakem?</a:t>
            </a:r>
          </a:p>
          <a:p>
            <a:pPr marL="541338" indent="-433388"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541338" indent="-433388">
              <a:buAutoNum type="arabicPeriod"/>
            </a:pP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Praha, 1996: NAKLADATELSTVÍ IQ 147. Kapitola 7</a:t>
            </a:r>
          </a:p>
          <a:p>
            <a:pPr lvl="0"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 Zbožíznalství. </a:t>
            </a:r>
          </a:p>
          <a:p>
            <a:pPr>
              <a:buNone/>
            </a:pP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	Poživatiny – potraviny, pochutiny.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42 – 44</a:t>
            </a:r>
          </a:p>
          <a:p>
            <a:pPr>
              <a:buNone/>
            </a:pPr>
            <a:endParaRPr lang="cs-CZ" sz="1800" i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smtClean="0">
                <a:latin typeface="Arial" pitchFamily="34" charset="0"/>
                <a:cs typeface="Arial" pitchFamily="34" charset="0"/>
                <a:hlinkClick r:id="rId2"/>
              </a:rPr>
              <a:t>http://cs.wikipedia.org/wiki/Soubor:Breads.jpg#filelinks</a:t>
            </a:r>
            <a:endParaRPr lang="cs-CZ" sz="180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  <a:hlinkClick r:id="rId3"/>
            </a:endParaRPr>
          </a:p>
          <a:p>
            <a:r>
              <a:rPr lang="cs-CZ" sz="1800" dirty="0" smtClean="0">
                <a:latin typeface="Arial" pitchFamily="34" charset="0"/>
                <a:cs typeface="Arial" pitchFamily="34" charset="0"/>
                <a:hlinkClick r:id="rId4"/>
              </a:rPr>
              <a:t>http://cs.wikipedia.org/wiki/Soubor:Various_grains.jpg#filelinks</a:t>
            </a:r>
            <a:endParaRPr lang="cs-CZ" sz="1800" dirty="0" smtClean="0">
              <a:latin typeface="Arial" pitchFamily="34" charset="0"/>
              <a:cs typeface="Arial" pitchFamily="34" charset="0"/>
              <a:hlinkClick r:id="rId3"/>
            </a:endParaRPr>
          </a:p>
          <a:p>
            <a:pPr>
              <a:buNone/>
            </a:pPr>
            <a:endParaRPr lang="cs-CZ" sz="1800" dirty="0" smtClean="0">
              <a:latin typeface="Arial" pitchFamily="34" charset="0"/>
              <a:cs typeface="Arial" pitchFamily="34" charset="0"/>
              <a:hlinkClick r:id="rId3"/>
            </a:endParaRPr>
          </a:p>
          <a:p>
            <a:pPr lvl="0">
              <a:buNone/>
            </a:pPr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Požadavky na jakost chleba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Přejímka a objednávka chleba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Skladování a manipulace s chlebem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Ošetřování a prodej chleba</a:t>
            </a:r>
          </a:p>
          <a:p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Chléb a pečivo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Požadavky jsou dvojího druhu: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organoleptické - smyslové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chemicko-fyzikální – laboratorní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Organoleptické požadavky: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tvar - dobře formovaný, klenutý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kůrka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stejnoměrně vybarvená, čistá, celistvá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vůně – příjemná, chlebová</a:t>
            </a:r>
          </a:p>
          <a:p>
            <a:pPr marL="906463" lvl="1" indent="-5143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906463" lvl="1" indent="-5143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endParaRPr lang="cs-CZ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chleba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Organoleptické požadavky: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 čerstvost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do prodejny vychladlý, ale čerstvý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kontrola čerstvosti tlakem na rozkrojený bochník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e) Střídka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dobře propečená, pórovitá, pružná, 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čistá, barva odpovídající receptuře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chleba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5143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Organoleptické požadavky: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f) Chuť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příjemná, výrazně chlebová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nesmí být kyselá, hořká, zatuchlá, 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přesolená, nedosolená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Laboratorní požadavky: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hodnotíme obsah vody ve střídce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kyselost, obsah písku a chloridu sodného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chleba</a:t>
            </a:r>
            <a:endParaRPr lang="cs-CZ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Přejímka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dodávky jsou přímé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chléb je dodáván v krytých vozech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odběr je spojen s přejímkou zboží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kromě dodaného množství zjišťujeme: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čerstvost výrobku (pružnost střídky)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vůni, mechanické deformace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znečištění, spálení a jiné vady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Přejímka a objednávka chleba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Přejímka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Při organoleptickém hodnocení zjišťujeme: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barvu a pružnost střídky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vyklenutí bochníku nebo šišky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barvu kůrky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vůně čistá, chlebová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Přejímka a objednávka chleba</a:t>
            </a:r>
            <a:endParaRPr lang="cs-CZ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Objednávka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průvodním dokladem je dodací list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objednávka je vždy písemná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Přejímka a objednávka</a:t>
            </a:r>
            <a:endParaRPr lang="cs-CZ" dirty="0"/>
          </a:p>
        </p:txBody>
      </p:sp>
      <p:pic>
        <p:nvPicPr>
          <p:cNvPr id="8194" name="Picture 2" descr="http://upload.wikimedia.org/wikipedia/commons/thumb/a/aa/Breads.jpg/220px-Bread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571876"/>
            <a:ext cx="2095500" cy="1343026"/>
          </a:xfrm>
          <a:prstGeom prst="rect">
            <a:avLst/>
          </a:prstGeom>
          <a:noFill/>
        </p:spPr>
      </p:pic>
      <p:pic>
        <p:nvPicPr>
          <p:cNvPr id="4" name="Picture 2" descr="http://upload.wikimedia.org/wikipedia/commons/thumb/b/b3/Various_grains.jpg/220px-Various_grains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3500438"/>
            <a:ext cx="2095500" cy="1419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Skladování chleba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ukládáme do čistých regálů na hranu, 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případně v jedné vrstvě naležato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chléb je hydroskopický – stárne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dodržujeme dovolené sousedství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neprášíme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chráníme před živočišnými škůdci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chráníme před výkyvy teplot</a:t>
            </a:r>
          </a:p>
          <a:p>
            <a:pPr lvl="1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Skladování</a:t>
            </a:r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manipulace </a:t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 chlebem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662</TotalTime>
  <Words>228</Words>
  <Application>Microsoft Office PowerPoint</Application>
  <PresentationFormat>Předvádění na obrazovce (4:3)</PresentationFormat>
  <Paragraphs>126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Shluk</vt:lpstr>
      <vt:lpstr>Snímek 1</vt:lpstr>
      <vt:lpstr>Chléb a pečivo</vt:lpstr>
      <vt:lpstr>Požadavky na jakost chleba</vt:lpstr>
      <vt:lpstr>Požadavky na jakost chleba</vt:lpstr>
      <vt:lpstr>Požadavky na jakost chleba</vt:lpstr>
      <vt:lpstr>Přejímka a objednávka chleba</vt:lpstr>
      <vt:lpstr>Přejímka a objednávka chleba</vt:lpstr>
      <vt:lpstr>Přejímka a objednávka</vt:lpstr>
      <vt:lpstr>Skladování a manipulace  s chlebem</vt:lpstr>
      <vt:lpstr>Skladování a manipulace  s chlebem</vt:lpstr>
      <vt:lpstr>Ošetřování a prodej chleba</vt:lpstr>
      <vt:lpstr>Ošetřování a prodej chleba</vt:lpstr>
      <vt:lpstr>Ošetřování a prodej chleba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182</cp:revision>
  <dcterms:created xsi:type="dcterms:W3CDTF">2012-08-27T10:19:28Z</dcterms:created>
  <dcterms:modified xsi:type="dcterms:W3CDTF">2013-03-16T16:10:51Z</dcterms:modified>
</cp:coreProperties>
</file>