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76" r:id="rId3"/>
    <p:sldId id="277" r:id="rId4"/>
    <p:sldId id="278" r:id="rId5"/>
    <p:sldId id="288" r:id="rId6"/>
    <p:sldId id="257" r:id="rId7"/>
    <p:sldId id="281" r:id="rId8"/>
    <p:sldId id="291" r:id="rId9"/>
    <p:sldId id="292" r:id="rId10"/>
    <p:sldId id="289" r:id="rId11"/>
    <p:sldId id="293" r:id="rId12"/>
    <p:sldId id="294" r:id="rId13"/>
    <p:sldId id="280" r:id="rId14"/>
    <p:sldId id="295" r:id="rId15"/>
    <p:sldId id="265" r:id="rId16"/>
    <p:sldId id="275" r:id="rId17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43" autoAdjust="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Skupin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Přímá spojovací čára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E953A1D-1EFC-47CB-995B-93C6FFAE433A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10C8BF6-A305-4C65-9738-91622F5752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58FB5-838B-4E66-9298-47FB180AE29A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AA3E6-A98D-489F-8647-30E30A98F3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B0B72-37E9-4869-BB19-7E10E7DCD725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53EEC-17C1-4575-BFF1-50F042F3EA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8CC98-F12E-4E58-B233-03311F9EC225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9D9ED-7996-4B40-9E58-0260C90629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4BA2B0-E9BA-4439-842B-7794D54CA4B1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5C489B-594C-4BE0-9C4F-4FC2F68360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9B6311-99F6-4362-92E4-025150B32B47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6FD9FE-B92E-4982-A21A-EC3E8E15D5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EAE98D-DE00-4C2D-9C26-971DDC1E4227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53E40D-DB54-40EB-B890-A080E9AE47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68B68-9A98-4E21-B460-138F17994A59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97A0BB-8F24-48B6-B9F7-A19FDE4154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A6AEF-191D-4857-8D9D-0DB5005F8B5C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40877-387E-4222-A2E8-0C75D4416E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EA62E1-B881-4218-A832-98F4FA0CD9D1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387FB2E-D698-45DA-AF90-C13D2491FA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Volný tvar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BBE7591-DEB1-4D01-832F-70C4CA81EB83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FB4C366-1140-4B8C-9B05-02FE2358E8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D2BD76E-6AEE-45A6-B38E-8B9235CF5423}" type="datetimeFigureOut">
              <a:rPr lang="cs-CZ"/>
              <a:pPr>
                <a:defRPr/>
              </a:pPr>
              <a:t>16.3.2013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0D5CAC1-D642-4BFF-BD2D-A0B779D54C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1" r:id="rId2"/>
    <p:sldLayoutId id="2147483876" r:id="rId3"/>
    <p:sldLayoutId id="2147483877" r:id="rId4"/>
    <p:sldLayoutId id="2147483878" r:id="rId5"/>
    <p:sldLayoutId id="2147483879" r:id="rId6"/>
    <p:sldLayoutId id="2147483872" r:id="rId7"/>
    <p:sldLayoutId id="2147483880" r:id="rId8"/>
    <p:sldLayoutId id="2147483881" r:id="rId9"/>
    <p:sldLayoutId id="2147483873" r:id="rId10"/>
    <p:sldLayoutId id="214748387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cs.wikipedia.org/wiki/Soubor:Croissant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cs.wikipedia.org/wiki/Soubor:%C4%8Cokol%C3%A1dov%C3%A1_kobliha_s_pudinkem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Croissant.jpg" TargetMode="External"/><Relationship Id="rId2" Type="http://schemas.openxmlformats.org/officeDocument/2006/relationships/hyperlink" Target="http://cs.wikipedia.org/wiki/Soubor:Kol%C3%A1%C4%8Dky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pload.wikimedia.org/wikipedia/commons/thumb/f/f1/Kol%C3%A1%C4%8Dky.jpg/220px-Kol%C3%A1%C4%8Dky.jpg" TargetMode="External"/><Relationship Id="rId4" Type="http://schemas.openxmlformats.org/officeDocument/2006/relationships/hyperlink" Target="http://cs.wikipedia.org/wiki/Soubor:%C4%8Cokol%C3%A1dov%C3%A1_kobliha_s_pudinkem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cs.wikipedia.org/wiki/Soubor:Kol%C3%A1%C4%8Dky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03800" y="476250"/>
            <a:ext cx="3805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V</a:t>
            </a:r>
            <a:r>
              <a:rPr lang="en-US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Y_</a:t>
            </a: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5</a:t>
            </a:r>
            <a:r>
              <a:rPr lang="en-US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2_INOVACE_</a:t>
            </a: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ZBP1</a:t>
            </a:r>
            <a:r>
              <a:rPr lang="en-US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_</a:t>
            </a:r>
            <a:r>
              <a:rPr lang="cs-CZ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39</a:t>
            </a:r>
            <a:r>
              <a:rPr lang="en-US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6</a:t>
            </a: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4VAL</a:t>
            </a:r>
          </a:p>
        </p:txBody>
      </p:sp>
      <p:sp>
        <p:nvSpPr>
          <p:cNvPr id="6" name="Obdélník 5"/>
          <p:cNvSpPr/>
          <p:nvPr/>
        </p:nvSpPr>
        <p:spPr>
          <a:xfrm>
            <a:off x="611188" y="1125538"/>
            <a:ext cx="8137525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Výukový materiál v rámci projektu OPVK 1.5 Peníze středním školám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Číslo projektu:		CZ.1.07/1.5.00/34.0883 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Název projektu:		Rozvoj vzdělanosti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Číslo šablony:   		V/2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Datum vytvoření:	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5. 2. 2013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Autor:			Mgr. Helena Válková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Určeno pro předmět:     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 Zbožíznalství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Tematická oblast:	Potravinářské zboží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Obor vzdělání:		Prodavač (66-51-H/01) 1. ročník                                            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Název výukového materiálu: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Chléb a pečivo III. – učební materiál s úkoly.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Materiál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vytvořen v souladu se ŠVP příslušného oboru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vzdělání.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Popis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využití: Výukový materiál s úkoly pro žáky byl vytvořen pomocí programu PowerPoint a bude prezentován žákům prostřednictvím interaktivní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tabule.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Závěrem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kontrolní otázky k procvičení.</a:t>
            </a:r>
            <a:endParaRPr lang="cs-CZ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Čas:  20 minut 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Obrázek 6" descr="C:\HELENA 2012\ŠABLONY\NOVÉ LOGO\loga_sablony (2)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500042"/>
            <a:ext cx="32099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Požadavky na jakost</a:t>
            </a:r>
          </a:p>
          <a:p>
            <a:pPr>
              <a:buNone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Senzorické – smyslové, hodnotíme:</a:t>
            </a:r>
          </a:p>
          <a:p>
            <a:pPr lvl="1">
              <a:buSzPct val="68000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tvar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dobře formovaný</a:t>
            </a:r>
          </a:p>
          <a:p>
            <a:pPr lvl="1">
              <a:buSzPct val="68000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kůrka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- rovnoměrně zabarvená, čistá, stejnoměrně upečená, hladká, sypaná …</a:t>
            </a:r>
          </a:p>
          <a:p>
            <a:pPr lvl="1">
              <a:buSzPct val="68000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střídka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– dobře propečená, pórovitá, pružná, čistá, barva odpovídající druhu </a:t>
            </a:r>
          </a:p>
          <a:p>
            <a:pPr lvl="1">
              <a:buSzPct val="68000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chuť a vůně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příjemná, pečivová</a:t>
            </a:r>
          </a:p>
          <a:p>
            <a:pPr lvl="1">
              <a:buSzPct val="68000"/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Požadavky na jakost pečiva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Přejímka</a:t>
            </a:r>
          </a:p>
          <a:p>
            <a:pPr>
              <a:buNone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U běžného pečiva </a:t>
            </a:r>
          </a:p>
          <a:p>
            <a:pPr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navíc vyžadujeme: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klenutý tvar, křehkou a lesklou kůrku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U jemného pečiva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 navíc vyžaduje: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objem odpovídá druhu, náplň může být lehce viditelná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Přejímka pečiva</a:t>
            </a:r>
          </a:p>
        </p:txBody>
      </p:sp>
      <p:pic>
        <p:nvPicPr>
          <p:cNvPr id="4" name="Obrázek 3" descr="http://upload.wikimedia.org/wikipedia/commons/thumb/3/32/Croissant.jpg/220px-Croissant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1500174"/>
            <a:ext cx="264320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Stárnutí pečiva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je urychleno prochladnutím </a:t>
            </a:r>
          </a:p>
          <a:p>
            <a:pPr lvl="1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během přepravy</a:t>
            </a:r>
          </a:p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Manipulace s pečivem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pečivo nesmí být deformované, spálené, pomačkané, rozlámané, znečištěné …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laboratorně zjišťujeme obsah sušiny, tuku, cukru a případně chloridu sodného</a:t>
            </a:r>
            <a:endParaRPr lang="cs-CZ" sz="32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Manipulace a prodej pečiva</a:t>
            </a:r>
            <a:endParaRPr lang="cs-CZ" sz="4400" dirty="0"/>
          </a:p>
        </p:txBody>
      </p:sp>
      <p:pic>
        <p:nvPicPr>
          <p:cNvPr id="5" name="Obrázek 4" descr="http://upload.wikimedia.org/wikipedia/commons/thumb/3/30/%C4%8Cokol%C3%A1dov%C3%A1_kobliha_s_pudinkem.JPG/120px-%C4%8Cokol%C3%A1dov%C3%A1_kobliha_s_pudinkem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1571612"/>
            <a:ext cx="2571768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lvl="1" indent="-255588">
              <a:spcBef>
                <a:spcPts val="400"/>
              </a:spcBef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	Manipulace a prodej pečiva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během přepravy chráníme před deformací a znečištěním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čisté přepravky (většinou plastové)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pracovníci přepravy – hygiena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uchováváme v čistých a vzdušných místnostech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teplota do 15 °C, vlhkost 75 %</a:t>
            </a:r>
          </a:p>
          <a:p>
            <a:pPr lvl="1">
              <a:buSzPct val="68000"/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Manipulace a prodej pečiva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lvl="1" indent="-255588">
              <a:spcBef>
                <a:spcPts val="400"/>
              </a:spcBef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Manipulace a prodej pečiva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ukládáme alespoň 40 cm nad podlahou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běžné pečivo mnoho nevrstvíme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jemné pečivo drobné ve 3 vrstvách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jemné pečivo větší ve 2 vrstvách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prodej tukového pečiva do 36 hodin po dodávce a běžného pečiva týž den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dodržujeme přísnou hygienu prodeje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Manipulace a prodej pečiva</a:t>
            </a:r>
            <a:endParaRPr lang="cs-CZ" sz="4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1338" indent="-433388">
              <a:buAutoNum type="arabicPeriod"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Které druhy běžného pečiva nabízíte ve své prodejně a o jaké pečivo podle druhů se jedná?</a:t>
            </a:r>
          </a:p>
          <a:p>
            <a:pPr marL="541338" indent="-433388">
              <a:buAutoNum type="arabicPeriod"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Které vzhledové vlastnosti pečiva kontrolujeme při přejímce zboží?</a:t>
            </a:r>
          </a:p>
          <a:p>
            <a:pPr marL="541338" indent="-433388">
              <a:buAutoNum type="arabicPeriod"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Čím </a:t>
            </a:r>
            <a:r>
              <a:rPr lang="cs-CZ" sz="3600" smtClean="0">
                <a:latin typeface="Arial" pitchFamily="34" charset="0"/>
                <a:cs typeface="Arial" pitchFamily="34" charset="0"/>
              </a:rPr>
              <a:t>je způsobeno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stárnutí pečiva a jak dlouho po dodávce lze různé druhy pečiva prodávat?	</a:t>
            </a:r>
          </a:p>
          <a:p>
            <a:pPr marL="541338" indent="-433388">
              <a:buAutoNum type="arabicPeriod"/>
            </a:pP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Opakování - diskuze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800" dirty="0" smtClean="0">
                <a:latin typeface="Arial" pitchFamily="34" charset="0"/>
                <a:cs typeface="Arial" pitchFamily="34" charset="0"/>
              </a:rPr>
              <a:t>KAVINA, J. </a:t>
            </a:r>
            <a:r>
              <a:rPr lang="cs-CZ" sz="1800" i="1" dirty="0" smtClean="0">
                <a:latin typeface="Arial" pitchFamily="34" charset="0"/>
                <a:cs typeface="Arial" pitchFamily="34" charset="0"/>
              </a:rPr>
              <a:t>Zbožíznalství potravinářského zboží.</a:t>
            </a:r>
          </a:p>
          <a:p>
            <a:pPr lvl="0">
              <a:buNone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	1.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vyd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. Praha, 1996: NAKLADATELSTVÍ IQ 147. Kapitola 7 </a:t>
            </a:r>
          </a:p>
          <a:p>
            <a:pPr lvl="0"/>
            <a:r>
              <a:rPr lang="cs-CZ" sz="1800" dirty="0" smtClean="0">
                <a:latin typeface="Arial" pitchFamily="34" charset="0"/>
                <a:cs typeface="Arial" pitchFamily="34" charset="0"/>
              </a:rPr>
              <a:t>ANDERLE, P.,  SCHWARZ, H.</a:t>
            </a:r>
            <a:r>
              <a:rPr lang="cs-CZ" sz="1800" i="1" dirty="0" smtClean="0">
                <a:latin typeface="Arial" pitchFamily="34" charset="0"/>
                <a:cs typeface="Arial" pitchFamily="34" charset="0"/>
              </a:rPr>
              <a:t> Zbožíznalství. </a:t>
            </a:r>
          </a:p>
          <a:p>
            <a:pPr lvl="0">
              <a:buNone/>
            </a:pPr>
            <a:r>
              <a:rPr lang="cs-CZ" sz="1800" i="1" dirty="0" smtClean="0">
                <a:latin typeface="Arial" pitchFamily="34" charset="0"/>
                <a:cs typeface="Arial" pitchFamily="34" charset="0"/>
              </a:rPr>
              <a:t>	Poživatiny – potraviny, pochutiny.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České vydání 1995, Správa přípravy učňů Praha. NAKLADATELSTVÍ WAHLBERG PRAHA. ISBN 80-901-871-4-5. Lidská výživa, str. 44 – 45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  <a:hlinkClick r:id="rId2"/>
              </a:rPr>
              <a:t>http://cs.wikipedia.org/wiki/Soubor:Kol%C3%A1%C4%8Dky.jpg#filelinks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800" u="sng" smtClean="0">
                <a:hlinkClick r:id="rId3"/>
              </a:rPr>
              <a:t>http://cs.wikipedia.org/wiki/Soubor:Croissant.jpg#filelinks</a:t>
            </a:r>
            <a:endParaRPr lang="cs-CZ" sz="1800" u="sng" smtClean="0"/>
          </a:p>
          <a:p>
            <a:r>
              <a:rPr lang="cs-CZ" sz="1800" smtClean="0">
                <a:hlinkClick r:id="rId4"/>
              </a:rPr>
              <a:t>http</a:t>
            </a:r>
            <a:r>
              <a:rPr lang="cs-CZ" sz="1800" dirty="0" smtClean="0">
                <a:hlinkClick r:id="rId4"/>
              </a:rPr>
              <a:t>://cs.wikipedia.org/wiki/Soubor:%C4%8Cokol%C3%A1dov%C3%A1_kobliha_s_pudinkem.JPG#filelinks</a:t>
            </a:r>
            <a:endParaRPr lang="cs-CZ" sz="1800" dirty="0" smtClean="0"/>
          </a:p>
          <a:p>
            <a:endParaRPr lang="cs-CZ" sz="1800" dirty="0" smtClean="0"/>
          </a:p>
          <a:p>
            <a:pPr>
              <a:buNone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endParaRPr lang="cs-CZ" sz="1800" dirty="0" smtClean="0">
              <a:latin typeface="Arial" pitchFamily="34" charset="0"/>
              <a:cs typeface="Arial" pitchFamily="34" charset="0"/>
              <a:hlinkClick r:id="rId5"/>
            </a:endParaRPr>
          </a:p>
          <a:p>
            <a:pPr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lvl="0"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Zdroje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Obsah: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Charakteristika a výroba pečiva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Tržní druhy pečiva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Požadavky na jakost pečiva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Přejímka pečiva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Manipulace a prodej pečiva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Chléb a pečivo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	Charakteristika pečiva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Je dalším druhem pekařských výrobků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Je potravinou denní potřeby</a:t>
            </a:r>
          </a:p>
          <a:p>
            <a:pPr marL="906463" lvl="1" indent="-51435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Výroba pečiva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Základní surovina pšeničná mouka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Dílčí přísady dle druhu pečiva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Všechny suroviny se zpracovávají ihned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Těsto se tvaruje, plní, sype a peče</a:t>
            </a:r>
          </a:p>
          <a:p>
            <a:pPr lvl="1">
              <a:buSzPct val="68000"/>
            </a:pPr>
            <a:endParaRPr lang="cs-CZ" sz="32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Charakteristika a výroba pečiva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lvl="1" indent="-255588">
              <a:spcBef>
                <a:spcPts val="400"/>
              </a:spcBef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Tržní druhy rozeznáváme:</a:t>
            </a:r>
          </a:p>
          <a:p>
            <a:pPr lvl="1">
              <a:buSzPct val="68000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Bílé pečivo běžné</a:t>
            </a:r>
          </a:p>
          <a:p>
            <a:pPr lvl="1">
              <a:buSzPct val="68000"/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a) vodové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mouka, sůl, sladový výtažek a droždí</a:t>
            </a:r>
          </a:p>
          <a:p>
            <a:pPr lvl="1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Sortiment - veka, vodové rohlíky a žemle</a:t>
            </a:r>
          </a:p>
          <a:p>
            <a:pPr lvl="1">
              <a:buSzPct val="68000"/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b) tukové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základní suroviny + cukr a margarín</a:t>
            </a:r>
          </a:p>
          <a:p>
            <a:pPr lvl="1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Sortiment – loupáky, </a:t>
            </a: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křoupáky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rohlíky, veky, hvězdičky</a:t>
            </a:r>
          </a:p>
          <a:p>
            <a:pPr lvl="1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	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Tržní druhy pečiva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Tržní druhy rozeznáváme:</a:t>
            </a:r>
          </a:p>
          <a:p>
            <a:pPr lvl="1">
              <a:buSzPct val="68000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Bílé pečivo běžné</a:t>
            </a:r>
          </a:p>
          <a:p>
            <a:pPr lvl="1">
              <a:buSzPct val="68000"/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c) mléčné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základní suroviny + sušené</a:t>
            </a:r>
          </a:p>
          <a:p>
            <a:pPr lvl="1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odstředěné mléko</a:t>
            </a:r>
          </a:p>
          <a:p>
            <a:pPr lvl="1">
              <a:buSzPct val="68000"/>
              <a:buFont typeface="Verdana" pitchFamily="34" charset="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Sortiment - rohlíky, špičky, housky,</a:t>
            </a:r>
          </a:p>
          <a:p>
            <a:pPr lvl="1">
              <a:buSzPct val="68000"/>
              <a:buFont typeface="Verdana" pitchFamily="34" charset="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pletýnky, uzly …Veškeré uvedené tržní druhy mohou být sypané mákem, solí nebo kmínem.  Často jsou dodávány nesypané.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Tržní druhy pečiva</a:t>
            </a:r>
            <a:endParaRPr lang="cs-CZ" sz="4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lvl="1" indent="-255588">
              <a:spcBef>
                <a:spcPts val="400"/>
              </a:spcBef>
              <a:buSzPct val="68000"/>
              <a:buNone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Tržní druhy rozeznáváme: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lvl="1">
              <a:buSzPct val="68000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Bílé pečivo jemné</a:t>
            </a:r>
          </a:p>
          <a:p>
            <a:pPr lvl="1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a) tukové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 základním surovinám se přidají dílčí</a:t>
            </a:r>
          </a:p>
          <a:p>
            <a:pPr lvl="1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přísady – hrozinky, náplně tvarohové, džemy, mák, jádroviny, kusové ovoce …</a:t>
            </a:r>
          </a:p>
          <a:p>
            <a:pPr lvl="1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Sortiment – briošky, vánočky, mazance, koblihy, koláče a výrobky z listového těsta</a:t>
            </a:r>
          </a:p>
          <a:p>
            <a:pPr lvl="1">
              <a:buSzPct val="68000"/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</a:t>
            </a: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Tržní druhy pečiva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http://upload.wikimedia.org/wikipedia/commons/thumb/f/f1/Kol%C3%A1%C4%8Dky.jpg/220px-Kol%C3%A1%C4%8Dky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1643050"/>
            <a:ext cx="2095500" cy="1571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SzPct val="68000"/>
              <a:buNone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Tržní druhy rozeznáváme:</a:t>
            </a:r>
          </a:p>
          <a:p>
            <a:pPr lvl="1">
              <a:buSzPct val="68000"/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b)máslové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 základním surovinám přidáme místo margarínu máslo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výrobky jsou bohatší o přísady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jsou zdobeny jádrovinou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Sortiment – velikonoční a vánoční mazance, vánočky, koláče a speciality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Tržní druhy pečiva</a:t>
            </a:r>
            <a:endParaRPr lang="cs-CZ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SzPct val="68000"/>
              <a:buNone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Tržní druhy rozeznáváme:</a:t>
            </a: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pPr lvl="1">
              <a:buSzPct val="68000"/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c) pekařské trvanlivé pečivo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Sortiment – suchary, tyčinky, preclíky</a:t>
            </a:r>
          </a:p>
          <a:p>
            <a:pPr lvl="1">
              <a:buSzPct val="68000"/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d) ostatní druhy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- dělíme: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speciální jemné – rozinková šnek, čokoládový závitek, Fortely, </a:t>
            </a: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Miky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…</a:t>
            </a:r>
          </a:p>
          <a:p>
            <a:pPr lvl="1">
              <a:buSzPct val="68000"/>
            </a:pP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polotrvanlivé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jemné – šumavské koláčky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Tržní druhy pečiva</a:t>
            </a:r>
            <a:endParaRPr lang="cs-CZ"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lvl="1" indent="-255588">
              <a:spcBef>
                <a:spcPts val="400"/>
              </a:spcBef>
              <a:buSzPct val="68000"/>
              <a:buNone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Tržní druhy</a:t>
            </a:r>
          </a:p>
          <a:p>
            <a:pPr lvl="1">
              <a:buSzPct val="68000"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Pečivo typu </a:t>
            </a:r>
            <a:r>
              <a:rPr lang="cs-CZ" sz="3600" dirty="0" err="1" smtClean="0">
                <a:latin typeface="Arial" pitchFamily="34" charset="0"/>
                <a:cs typeface="Arial" pitchFamily="34" charset="0"/>
              </a:rPr>
              <a:t>Kornspitz</a:t>
            </a: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vyšší biologická hodnota</a:t>
            </a:r>
          </a:p>
          <a:p>
            <a:pPr lvl="1">
              <a:buSzPct val="68000"/>
            </a:pP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Sortient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– rohlík </a:t>
            </a: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Kornspitz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bageta …</a:t>
            </a:r>
          </a:p>
          <a:p>
            <a:pPr lvl="1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Bílé pečivo jemné obsahuje kromě mouky T 650 také cukr, tuk, aromatické přísady, značné množství vajec, kypřeno je droždím a má delší trvanlivost</a:t>
            </a:r>
          </a:p>
          <a:p>
            <a:pPr marL="365125" lvl="1" indent="-255588">
              <a:spcBef>
                <a:spcPts val="400"/>
              </a:spcBef>
              <a:buSzPct val="68000"/>
              <a:buNone/>
            </a:pP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Tržní druhy pečiva</a:t>
            </a:r>
            <a:endParaRPr lang="cs-CZ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849</TotalTime>
  <Words>316</Words>
  <Application>Microsoft Office PowerPoint</Application>
  <PresentationFormat>Předvádění na obrazovce (4:3)</PresentationFormat>
  <Paragraphs>121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Shluk</vt:lpstr>
      <vt:lpstr>Snímek 1</vt:lpstr>
      <vt:lpstr>Chléb a pečivo</vt:lpstr>
      <vt:lpstr>Charakteristika a výroba pečiva</vt:lpstr>
      <vt:lpstr>Tržní druhy pečiva</vt:lpstr>
      <vt:lpstr>Tržní druhy pečiva</vt:lpstr>
      <vt:lpstr>Tržní druhy pečiva</vt:lpstr>
      <vt:lpstr>Tržní druhy pečiva</vt:lpstr>
      <vt:lpstr>Tržní druhy pečiva</vt:lpstr>
      <vt:lpstr>Tržní druhy pečiva</vt:lpstr>
      <vt:lpstr>Požadavky na jakost pečiva</vt:lpstr>
      <vt:lpstr>Přejímka pečiva</vt:lpstr>
      <vt:lpstr>Manipulace a prodej pečiva</vt:lpstr>
      <vt:lpstr>Manipulace a prodej pečiva</vt:lpstr>
      <vt:lpstr>Manipulace a prodej pečiva</vt:lpstr>
      <vt:lpstr>Opakování - diskuze</vt:lpstr>
      <vt:lpstr>Zdroje</vt:lpstr>
    </vt:vector>
  </TitlesOfParts>
  <Company>--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ucitel</dc:creator>
  <cp:lastModifiedBy>doma</cp:lastModifiedBy>
  <cp:revision>220</cp:revision>
  <dcterms:created xsi:type="dcterms:W3CDTF">2012-08-27T10:19:28Z</dcterms:created>
  <dcterms:modified xsi:type="dcterms:W3CDTF">2013-03-16T16:12:05Z</dcterms:modified>
</cp:coreProperties>
</file>