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77" r:id="rId4"/>
    <p:sldId id="278" r:id="rId5"/>
    <p:sldId id="288" r:id="rId6"/>
    <p:sldId id="257" r:id="rId7"/>
    <p:sldId id="281" r:id="rId8"/>
    <p:sldId id="291" r:id="rId9"/>
    <p:sldId id="292" r:id="rId10"/>
    <p:sldId id="289" r:id="rId11"/>
    <p:sldId id="293" r:id="rId12"/>
    <p:sldId id="294" r:id="rId13"/>
    <p:sldId id="280" r:id="rId14"/>
    <p:sldId id="295" r:id="rId15"/>
    <p:sldId id="265" r:id="rId16"/>
    <p:sldId id="275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.wikipedia.org/wiki/Soubor:Croissant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Soubor:%C4%8Cokol%C3%A1dov%C3%A1_kobliha_s_pudinkem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f/f1/Kol%C3%A1%C4%8Dky.jpg/220px-Kol%C3%A1%C4%8Dky.jpg" TargetMode="External"/><Relationship Id="rId2" Type="http://schemas.openxmlformats.org/officeDocument/2006/relationships/hyperlink" Target="http://cs.wikipedia.org/wiki/Soubor:Croissant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pload.wikimedia.org/wikipedia/commons/thumb/3/30/%C4%8Cokol%C3%A1dov%C3%A1_kobliha_s_pudinkem.JPG/120px-%C4%8Cokol%C3%A1dov%C3%A1_kobliha_s_pudinkem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Kol%C3%A1%C4%8Dky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39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5. 2. 2013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materiálu: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Chléb a pečivo III. – učební materiál s úkoly.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Závěrem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kontrolní otázky k procvičení.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20 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33147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Požadavky na jakost</a:t>
            </a:r>
          </a:p>
          <a:p>
            <a:pPr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Senzorické – smyslové, hodnotíme: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tvar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dobře formovaný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kůrka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- rovnoměrně zabarvená, čistá, stejnoměrně upečená, hladká, sypaná …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střídka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– dobře propečená, pórovitá, pružná, čistá, barva odpovídající druhu 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chuť a vůně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příjemná, pečivová</a:t>
            </a:r>
          </a:p>
          <a:p>
            <a:pPr lvl="1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Požadavky na jakost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Přejímka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 běžného pečiva 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navíc vyžadujeme: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klenutý tvar, křehkou a lesklou kůrku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 jemného pečiva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 navíc vyžaduje: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objem odpovídá druhu, náplň může být lehce viditelná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Přejímka pečiva</a:t>
            </a:r>
          </a:p>
        </p:txBody>
      </p:sp>
      <p:pic>
        <p:nvPicPr>
          <p:cNvPr id="4" name="Obrázek 3" descr="http://upload.wikimedia.org/wikipedia/commons/thumb/3/32/Croissant.jpg/220px-Croissant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500174"/>
            <a:ext cx="264320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Stárnutí pečiva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 urychleno prochladnutím 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během přepravy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Manipulace s pečivem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pečivo nesmí být deformované, spálené, pomačkané, rozlámané, znečištěné …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laboratorně zjišťujeme obsah sušiny, tuku, cukru a případně chloridu sodného</a:t>
            </a:r>
            <a:endParaRPr lang="cs-CZ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Manipulace a prodej pečiva</a:t>
            </a:r>
            <a:endParaRPr lang="cs-CZ" sz="4400" dirty="0"/>
          </a:p>
        </p:txBody>
      </p:sp>
      <p:pic>
        <p:nvPicPr>
          <p:cNvPr id="5" name="Obrázek 4" descr="http://upload.wikimedia.org/wikipedia/commons/thumb/3/30/%C4%8Cokol%C3%A1dov%C3%A1_kobliha_s_pudinkem.JPG/120px-%C4%8Cokol%C3%A1dov%C3%A1_kobliha_s_pudinkem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571612"/>
            <a:ext cx="257176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	Manipulace a prodej pečiva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během přepravy chráníme před deformací a znečištěním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čisté přepravky (většinou plastové)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pracovníci přepravy – hygiena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uchováváme v čistých a vzdušných místnostech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teplota do 15 °C, vlhkost 75 %</a:t>
            </a:r>
          </a:p>
          <a:p>
            <a:pPr lvl="1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Manipulace a prodej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Manipulace a prodej pečiva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ukládáme alespoň 40 cm nad podlahou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běžné pečivo mnoho nevrstvíme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jemné pečivo drobné ve 3 vrstvách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jemné pečivo větší ve 2 vrstvách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prodej tukového pečiva do 36 hodin po dodávce a běžného pečiva týž den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dodržujeme přísnou hygienu prodeje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Manipulace a prodej pečiva</a:t>
            </a:r>
            <a:endParaRPr lang="cs-CZ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433388">
              <a:buAutoNum type="arabicPeriod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Které druhy běžného pečiva nabízíte ve své prodejně a o jaké pečivo podle druhů se jedná?</a:t>
            </a:r>
          </a:p>
          <a:p>
            <a:pPr marL="541338" indent="-433388">
              <a:buAutoNum type="arabicPeriod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Které vzhledové vlastnosti pečiva kontrolujeme při přejímce zboží?</a:t>
            </a:r>
          </a:p>
          <a:p>
            <a:pPr marL="541338" indent="-433388">
              <a:buAutoNum type="arabicPeriod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Čím </a:t>
            </a:r>
            <a:r>
              <a:rPr lang="cs-CZ" sz="3600" smtClean="0">
                <a:latin typeface="Arial" pitchFamily="34" charset="0"/>
                <a:cs typeface="Arial" pitchFamily="34" charset="0"/>
              </a:rPr>
              <a:t>je způsobeno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stárnutí pečiva a jak dlouho po dodávce lze různé druhy pečiva prodávat?	</a:t>
            </a:r>
          </a:p>
          <a:p>
            <a:pPr marL="541338" indent="-433388">
              <a:buAutoNum type="arabicPeriod"/>
            </a:pP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 - diskuze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smtClean="0">
                <a:latin typeface="Arial" pitchFamily="34" charset="0"/>
                <a:cs typeface="Arial" pitchFamily="34" charset="0"/>
              </a:rPr>
              <a:t>KAVINA, J.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Zbožíznalství potravinářského zboží.</a:t>
            </a:r>
          </a:p>
          <a:p>
            <a:pPr lvl="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Praha, 1996: NAKLADATELSTVÍ IQ 147. Kapitola 7 </a:t>
            </a:r>
          </a:p>
          <a:p>
            <a:pPr lvl="0"/>
            <a:r>
              <a:rPr lang="cs-CZ" sz="18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 Zbožíznalství. </a:t>
            </a:r>
          </a:p>
          <a:p>
            <a:pPr lvl="0">
              <a:buNone/>
            </a:pP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	Poživatiny – potraviny, pochutiny.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44 – 45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http://cs.wikipedia.org/wiki/Soubor:Croissant.jpg</a:t>
            </a:r>
            <a:endParaRPr lang="cs-CZ" sz="1800" dirty="0" smtClean="0">
              <a:latin typeface="Arial" pitchFamily="34" charset="0"/>
              <a:cs typeface="Arial" pitchFamily="34" charset="0"/>
              <a:hlinkClick r:id="rId3"/>
            </a:endParaRP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dirty="0" smtClean="0">
                <a:latin typeface="Arial" pitchFamily="34" charset="0"/>
                <a:cs typeface="Arial" pitchFamily="34" charset="0"/>
                <a:hlinkClick r:id="rId3"/>
              </a:rPr>
              <a:t>http://upload.wikimedia.org/wikipedia/commons/thumb/f/f1/Kol%C3%A1%C4%8Dky.jpg/220px-Kol%C3%A1%C4%8Dky.jpg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dirty="0" smtClean="0">
                <a:latin typeface="Arial" pitchFamily="34" charset="0"/>
                <a:cs typeface="Arial" pitchFamily="34" charset="0"/>
                <a:hlinkClick r:id="rId4"/>
              </a:rPr>
              <a:t>http://upload.wikimedia.org/wikipedia/commons/thumb/3/30/%C4%8Cokol%C3%A1dov%C3%A1_kobliha_s_pudinkem.JPG/120px-%C4%8Cokol%C3%A1dov%C3%A1_kobliha_s_pudinkem.JPG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Charakteristika a výroba pečiva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Tržní druhy pečiva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Požadavky na jakost pečiva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Přejímka pečiva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Manipulace a prodej pečiva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Chléb a pečivo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	Charakteristika pečiva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 dalším druhem pekařských výrobků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 potravinou denní potřeby</a:t>
            </a:r>
          </a:p>
          <a:p>
            <a:pPr marL="906463" lvl="1" indent="-514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Výroba pečiva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Základní surovina pšeničná mouka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Dílčí přísady dle druhu pečiva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Všechny suroviny se zpracovávají ihned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Těsto se tvaruje, plní, sype a peče</a:t>
            </a:r>
          </a:p>
          <a:p>
            <a:pPr lvl="1">
              <a:buSzPct val="68000"/>
            </a:pPr>
            <a:endParaRPr lang="cs-CZ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a výroba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Bílé pečivo běžné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vodové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mouka, sůl, sladový výtažek a droždí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Sortiment - veka, vodové rohlíky a žemle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tukové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základní suroviny + cukr a margarín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Sortiment – loupáky,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křoupáky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rohlíky, veky, hvězdičky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Bílé pečivo běžné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c) mléčné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základní suroviny + sušené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odstředěné mléko</a:t>
            </a:r>
          </a:p>
          <a:p>
            <a:pPr lvl="1">
              <a:buSzPct val="68000"/>
              <a:buFont typeface="Verdana" pitchFamily="34" charset="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Sortiment - rohlíky, špičky, housky,</a:t>
            </a:r>
          </a:p>
          <a:p>
            <a:pPr lvl="1">
              <a:buSzPct val="68000"/>
              <a:buFont typeface="Verdana" pitchFamily="34" charset="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pletýnky, uzly …Veškeré uvedené tržní druhy mohou být sypané mákem, solí nebo kmínem.  Často jsou dodávány nesypané.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Bílé pečivo jemné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a) tukové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 základním surovinám se přidají dílčí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přísady – hrozinky, náplně tvarohové, džemy, mák, jádroviny, kusové ovoce …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Sortiment – briošky, vánočky, mazance, koblihy, koláče a výrobky z listového těsta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http://upload.wikimedia.org/wikipedia/commons/thumb/f/f1/Kol%C3%A1%C4%8Dky.jpg/220px-Kol%C3%A1%C4%8Dky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643050"/>
            <a:ext cx="2095500" cy="1571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b)máslové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 základním surovinám přidáme místo margarínu máslo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výrobky jsou bohatší o přísady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jsou zdobeny jádrovinou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Sortiment – velikonoční a vánoční mazance, vánočky, koláče a speciality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c) pekařské trvanlivé pečivo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Sortiment – suchary, tyčinky, preclíky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d) ostatní druhy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- dělíme: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speciální jemné – rozinková šnek, čokoládový závitek, Fortely,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Miky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…</a:t>
            </a:r>
          </a:p>
          <a:p>
            <a:pPr lvl="1">
              <a:buSzPct val="68000"/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polotrvanlivé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jemné – šumavské koláčky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</a:t>
            </a:r>
          </a:p>
          <a:p>
            <a:pPr lvl="1">
              <a:buSzPct val="68000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Pečivo typu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Kornspitz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vyšší biologická hodnota</a:t>
            </a:r>
          </a:p>
          <a:p>
            <a:pPr lvl="1">
              <a:buSzPct val="68000"/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Sortient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– rohlík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Kornspitz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bageta …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Bílé pečivo jemné obsahuje kromě mouky T 650 také cukr, tuk, aromatické přísady, značné množství vajec, kypřeno je droždím a má delší trvanlivost</a:t>
            </a:r>
          </a:p>
          <a:p>
            <a:pPr marL="365125" lvl="1" indent="-255588">
              <a:spcBef>
                <a:spcPts val="400"/>
              </a:spcBef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826</TotalTime>
  <Words>316</Words>
  <Application>Microsoft Office PowerPoint</Application>
  <PresentationFormat>Předvádění na obrazovce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Snímek 1</vt:lpstr>
      <vt:lpstr>Chléb a pečivo</vt:lpstr>
      <vt:lpstr>Charakteristika a výroba pečiva</vt:lpstr>
      <vt:lpstr>Tržní druhy pečiva</vt:lpstr>
      <vt:lpstr>Tržní druhy pečiva</vt:lpstr>
      <vt:lpstr>Tržní druhy pečiva</vt:lpstr>
      <vt:lpstr>Tržní druhy pečiva</vt:lpstr>
      <vt:lpstr>Tržní druhy pečiva</vt:lpstr>
      <vt:lpstr>Tržní druhy pečiva</vt:lpstr>
      <vt:lpstr>Požadavky na jakost pečiva</vt:lpstr>
      <vt:lpstr>Přejímka pečiva</vt:lpstr>
      <vt:lpstr>Manipulace a prodej pečiva</vt:lpstr>
      <vt:lpstr>Manipulace a prodej pečiva</vt:lpstr>
      <vt:lpstr>Manipulace a prodej pečiva</vt:lpstr>
      <vt:lpstr>Opakování - diskuze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212</cp:revision>
  <dcterms:created xsi:type="dcterms:W3CDTF">2012-08-27T10:19:28Z</dcterms:created>
  <dcterms:modified xsi:type="dcterms:W3CDTF">2013-03-04T15:52:13Z</dcterms:modified>
</cp:coreProperties>
</file>