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7" r:id="rId4"/>
    <p:sldId id="278" r:id="rId5"/>
    <p:sldId id="288" r:id="rId6"/>
    <p:sldId id="257" r:id="rId7"/>
    <p:sldId id="281" r:id="rId8"/>
    <p:sldId id="291" r:id="rId9"/>
    <p:sldId id="292" r:id="rId10"/>
    <p:sldId id="289" r:id="rId11"/>
    <p:sldId id="293" r:id="rId12"/>
    <p:sldId id="294" r:id="rId13"/>
    <p:sldId id="280" r:id="rId14"/>
    <p:sldId id="297" r:id="rId15"/>
    <p:sldId id="295" r:id="rId16"/>
    <p:sldId id="265" r:id="rId17"/>
    <p:sldId id="275" r:id="rId18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V%C3%A1noce,_cukrov%C3%AD_na_tal%C3%AD%C5%99i,_zvrchu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V%C3%A1noce,_cukrov%C3%AD,_pern%C3%AD%C4%8Dky.jpg" TargetMode="External"/><Relationship Id="rId2" Type="http://schemas.openxmlformats.org/officeDocument/2006/relationships/hyperlink" Target="http://cs.wikipedia.org/wiki/Soubor:V%C3%A1noce,_cukrov%C3%AD_na_tal%C3%AD%C5%99i,_zvrchu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V%C3%A1noce,_cukrov%C3%AD,_pern%C3%AD%C4%8Dky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80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40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6. 2. 2013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Trvanlivé pečivo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500042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Jemné trvanlivé pečivo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jsou pečené výrobky z mouky a dalších surovin 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podle způsobu výroby rozlišujeme: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a) vlastní jemné trvanlivé pečivo –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kokosová směs, esíčka,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lucie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avena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lisovaná směs</a:t>
            </a:r>
          </a:p>
          <a:p>
            <a:pPr lvl="1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b) suchary –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karlovarské, čajové máslové, lomnické obalované v cukru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</a:t>
            </a:r>
          </a:p>
          <a:p>
            <a:pPr lvl="1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Rozdělení trvanlivého pečiva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187325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Jemné trvanlivé pečivo</a:t>
            </a:r>
          </a:p>
          <a:p>
            <a:pPr marL="365125" lvl="1" indent="82550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c) piškoty –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dětské, cukrářské, kakaové</a:t>
            </a:r>
          </a:p>
          <a:p>
            <a:pPr marL="365125" lvl="1" indent="82550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d) nesladké trvanlivé pečivo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speciální –</a:t>
            </a:r>
          </a:p>
          <a:p>
            <a:pPr marL="365125" lvl="1" indent="82550">
              <a:spcBef>
                <a:spcPts val="400"/>
              </a:spcBef>
              <a:buSzPct val="68000"/>
              <a:buNone/>
              <a:tabLst>
                <a:tab pos="177800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sýrové oplatky, celozrnné pečivo, kari</a:t>
            </a:r>
          </a:p>
          <a:p>
            <a:pPr marL="365125" lvl="1" indent="82550">
              <a:spcBef>
                <a:spcPts val="400"/>
              </a:spcBef>
              <a:buSzPct val="68000"/>
              <a:buNone/>
              <a:tabLst>
                <a:tab pos="177800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pečivo, preclíčky s kmínem</a:t>
            </a:r>
          </a:p>
          <a:p>
            <a:pPr marL="365125" lvl="1" indent="82550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e)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crackery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mini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cracker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pivi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cracker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L="365125" lvl="1" indent="82550">
              <a:spcBef>
                <a:spcPts val="400"/>
              </a:spcBef>
              <a:buSzPct val="68000"/>
              <a:buNone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meteror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cracker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pečivo slaného </a:t>
            </a:r>
          </a:p>
          <a:p>
            <a:pPr marL="365125" lvl="1" indent="82550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charakteru ochucené mákem kečupem …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Rozdělení trvanlivého pečiva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Čajové pečivo 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směs luxusních druhů pečiva, které má sezónní charakter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má sníženou dobu trvanlivosti 6 týdnů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 označováno jako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polotrvanlivé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Dělí se do dvou kategorií: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a) podle druhů - na tukové a máslové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b) podle složení –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jednodruhové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směsi</a:t>
            </a:r>
          </a:p>
          <a:p>
            <a:pPr lvl="1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Rozdělení trvanlivého pečiva</a:t>
            </a:r>
            <a:endParaRPr lang="cs-CZ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lvl="1" indent="-68263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Sušenky a jemné trvanlivé pečivo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jakostní výrobky mají pravidelný tvar, povrch hladký, rovný, celistvý bez puchýřů či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výdutin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lom je čistý, chuť a vůně příjemná, typická pro výrobek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náplň polotuhá a jemná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poleva se nedrolí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lvl="1" indent="-68263">
              <a:spcBef>
                <a:spcPts val="400"/>
              </a:spcBef>
              <a:buSzPct val="68000"/>
              <a:buNone/>
              <a:tabLst>
                <a:tab pos="269875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Perníky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tvar pravidelný, povrch čistý se stejnoměrnou polevou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konzistenci tuhou a vláčnou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chuť a vůni příjemnou</a:t>
            </a:r>
          </a:p>
          <a:p>
            <a:pPr marL="354013" lvl="1" indent="-84138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Oplatky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křehké, dobře propečené, nepolámané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chuť a vůně charakteristická pro výrobek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</a:t>
            </a:r>
            <a:endParaRPr lang="cs-CZ" sz="4400" dirty="0"/>
          </a:p>
        </p:txBody>
      </p:sp>
      <p:pic>
        <p:nvPicPr>
          <p:cNvPr id="4" name="Obrázek 3" descr="http://upload.wikimedia.org/wikipedia/commons/thumb/8/83/V%C3%A1noce%2C_cukrov%C3%AD_na_tal%C3%AD%C5%99i%2C_zvrchu.jpg/220px-V%C3%A1noce%2C_cukrov%C3%AD_na_tal%C3%AD%C5%99i%2C_zvrchu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643182"/>
            <a:ext cx="228601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Skladovací podmínky: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optimální teplota a vlhkost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perníky v mírně vlhkém prostředí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chráníme před hlodavci, látkami s výrazným pachem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výrobky s vyšším obsahem tuku chráníme před slunečními paprsky a vyšší teplotou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Skladování trvanlivého pečiva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Čím se odlišují vlastnosti trvanlivého  pečiva od pekařských výrobků?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Vzpomenete si na všechny druhy trvanlivého pečiva?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Do které z kategorií zařadíte vánoční cukroví?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Nechť každý žák řekne, které oplatky má nejraději	</a:t>
            </a:r>
          </a:p>
          <a:p>
            <a:pPr marL="541338" indent="-433388">
              <a:buAutoNum type="arabicPeriod"/>
            </a:pP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Praha, 1996: NAKLADATELSTVÍ IQ 147. Kapitola 7</a:t>
            </a:r>
          </a:p>
          <a:p>
            <a:pPr lvl="0"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 Zbožíznalství. Poživatiny – potraviny, pochutiny.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46 – 47</a:t>
            </a:r>
          </a:p>
          <a:p>
            <a:pPr lvl="0">
              <a:buNone/>
            </a:pPr>
            <a:endParaRPr lang="cs-CZ" sz="1800" i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dirty="0" smtClean="0">
                <a:latin typeface="Arial" pitchFamily="34" charset="0"/>
                <a:cs typeface="Arial" pitchFamily="34" charset="0"/>
                <a:hlinkClick r:id="rId2"/>
              </a:rPr>
              <a:t>http://cs.wikipedia.org/wiki/Soubor:V%C3%A1noce,_cukrov%C3%AD_na_tal%C3%AD%C5%99i,_zvrchu.jpg#filelinks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dirty="0" smtClean="0">
                <a:latin typeface="Arial" pitchFamily="34" charset="0"/>
                <a:cs typeface="Arial" pitchFamily="34" charset="0"/>
                <a:hlinkClick r:id="rId3"/>
              </a:rPr>
              <a:t>http://cs.wikipedia.org/wiki/Soubor:V%C3%A1noce,_cukrov%C3%AD,_pern%C3%AD%C4%8Dky.jpg#filelinks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Charakteristika a výroba trvanlivého pečiva 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Rozdělení trvanlivého pečiva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Požadavky na jakost trvanlivého pečiva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Skladování trvanlivého pečiva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Trvanlivé pečivo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Charakteristika trvanlivého pečiva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velmi rozmanitá skupina sytících potravin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trvanlivost je dána použitými surovinami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výrobky slané i sladké chuti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vysoká energetická hodnota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vhodné pro rychlé občerstvení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široký neustále obměňovaný sortiment</a:t>
            </a:r>
          </a:p>
          <a:p>
            <a:pPr lvl="1">
              <a:buSzPct val="68000"/>
            </a:pPr>
            <a:endParaRPr lang="cs-CZ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výroba trvanlivého pečiva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514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Výroba trvanlivého pečiva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 pšeničné nebo žitné mouky (př. směs)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cukr, tuk, vejce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chuťové přísady – koření, med, kandované ovoce, jádroviny, kakaový prášek, káva …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 upečení se glazují, máčí, zdobí, plní 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výroba trvanlivého pečiva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Rozdělení trvanlivého pečiva:</a:t>
            </a:r>
          </a:p>
          <a:p>
            <a:pPr lvl="1">
              <a:buSzPct val="68000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Sušenky</a:t>
            </a:r>
          </a:p>
          <a:p>
            <a:pPr lvl="1">
              <a:buSzPct val="68000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Oplatky</a:t>
            </a:r>
          </a:p>
          <a:p>
            <a:pPr lvl="1">
              <a:buSzPct val="68000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Perníky</a:t>
            </a:r>
          </a:p>
          <a:p>
            <a:pPr lvl="1">
              <a:buSzPct val="68000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Jemné trvanlivé pečivo</a:t>
            </a:r>
          </a:p>
          <a:p>
            <a:pPr lvl="1">
              <a:buSzPct val="68000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Čajové pečivo</a:t>
            </a:r>
          </a:p>
          <a:p>
            <a:pPr lvl="1">
              <a:buSzPct val="68000"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Rozdělení trvanlivého pečiva</a:t>
            </a:r>
            <a:endParaRPr lang="cs-CZ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Sušenky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Jsou pečené výrobky na podle způsobu výroby je dělíme: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a) neplněné 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oranže, meteor, ideál,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albert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b) plněné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romance, romanety, party,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disco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c) máčené a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polomáčené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lisované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polomáčené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olympia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trvanlivé arabesky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Rozdělení trvanlivého pečiva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Oplatky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vyrobeny z oplatkových plátů a plněné různými náplněmi 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některé se máčejí v čokoládové polevě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Dělíme je: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a) neplněné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dortové oplatky, vánoční oplatky, nádobky na zmrzlinu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Rozdělení trvanlivého pečiva</a:t>
            </a:r>
            <a:endParaRPr lang="cs-CZ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Oplatky</a:t>
            </a:r>
          </a:p>
          <a:p>
            <a:pPr lvl="1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b) plněné nemáčené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vafle, </a:t>
            </a:r>
            <a:r>
              <a:rPr lang="cs-CZ" sz="36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florenta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6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svěženky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vesna, vlnky, lázeňské oplatky …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c) plněné máčené a 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polomáčené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miňonky, horalky, tatranky, kulaté oplatky v čokoládě, </a:t>
            </a:r>
            <a:r>
              <a:rPr lang="cs-CZ" sz="36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fidorky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…  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Rozdělení trvanlivého pečiva</a:t>
            </a:r>
            <a:endParaRPr lang="cs-CZ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Perníky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jsou v prodeji v pestrém výběru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podle úpravy se rozeznávají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a) na strouhání </a:t>
            </a:r>
          </a:p>
          <a:p>
            <a:pPr lvl="1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b) glazované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s šlehanou bílou polevou, pardubický biskvit, perníkové řezy, perník pomerančový, medovník</a:t>
            </a:r>
          </a:p>
          <a:p>
            <a:pPr lvl="1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c) máčené a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polomáčené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plněné, máčené v čokoládě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Rozdělení trvanlivého pečiva</a:t>
            </a:r>
            <a:endParaRPr lang="cs-CZ" sz="4400" dirty="0"/>
          </a:p>
        </p:txBody>
      </p:sp>
      <p:pic>
        <p:nvPicPr>
          <p:cNvPr id="4" name="Obrázek 3" descr="http://upload.wikimedia.org/wikipedia/commons/thumb/8/89/V%C3%A1noce%2C_cukrov%C3%AD%2C_pern%C3%AD%C4%8Dky.jpg/120px-V%C3%A1noce%2C_cukrov%C3%AD%2C_pern%C3%AD%C4%8Dky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2571744"/>
            <a:ext cx="164307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1027</TotalTime>
  <Words>343</Words>
  <Application>Microsoft Office PowerPoint</Application>
  <PresentationFormat>Předvádění na obrazovce (4:3)</PresentationFormat>
  <Paragraphs>121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Shluk</vt:lpstr>
      <vt:lpstr>Snímek 1</vt:lpstr>
      <vt:lpstr>Trvanlivé pečivo</vt:lpstr>
      <vt:lpstr>Charakteristika a výroba trvanlivého pečiva</vt:lpstr>
      <vt:lpstr>Charakteristika a výroba trvanlivého pečiva</vt:lpstr>
      <vt:lpstr>Rozdělení trvanlivého pečiva</vt:lpstr>
      <vt:lpstr>Rozdělení trvanlivého pečiva</vt:lpstr>
      <vt:lpstr>Rozdělení trvanlivého pečiva</vt:lpstr>
      <vt:lpstr>Rozdělení trvanlivého pečiva</vt:lpstr>
      <vt:lpstr>Rozdělení trvanlivého pečiva</vt:lpstr>
      <vt:lpstr>Rozdělení trvanlivého pečiva</vt:lpstr>
      <vt:lpstr>Rozdělení trvanlivého pečiva</vt:lpstr>
      <vt:lpstr>Rozdělení trvanlivého pečiva</vt:lpstr>
      <vt:lpstr>Požadavky na jakost</vt:lpstr>
      <vt:lpstr>Požadavky na jakost</vt:lpstr>
      <vt:lpstr>Skladování trvanlivého pečiva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242</cp:revision>
  <dcterms:created xsi:type="dcterms:W3CDTF">2012-08-27T10:19:28Z</dcterms:created>
  <dcterms:modified xsi:type="dcterms:W3CDTF">2013-03-16T16:13:27Z</dcterms:modified>
</cp:coreProperties>
</file>