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88" r:id="rId6"/>
    <p:sldId id="257" r:id="rId7"/>
    <p:sldId id="281" r:id="rId8"/>
    <p:sldId id="291" r:id="rId9"/>
    <p:sldId id="292" r:id="rId10"/>
    <p:sldId id="289" r:id="rId11"/>
    <p:sldId id="293" r:id="rId12"/>
    <p:sldId id="294" r:id="rId13"/>
    <p:sldId id="280" r:id="rId14"/>
    <p:sldId id="297" r:id="rId15"/>
    <p:sldId id="295" r:id="rId16"/>
    <p:sldId id="265" r:id="rId17"/>
    <p:sldId id="275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V%C3%A1noce,_cukrov%C3%AD_na_tal%C3%AD%C5%99i,_zvrchu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8/89/V%C3%A1noce,_cukrov%C3%AD,_pern%C3%AD%C4%8Dky.jpg/120px-V%C3%A1noce,_cukrov%C3%AD,_pern%C3%AD%C4%8Dky.jpg" TargetMode="External"/><Relationship Id="rId2" Type="http://schemas.openxmlformats.org/officeDocument/2006/relationships/hyperlink" Target="http://upload.wikimedia.org/wikipedia/commons/thumb/8/89/V%C3%A1noce,_cukrov%C3%AD,_pern%C3%AD%C4%8Dky.jpg/120px-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V%C3%A1noce,_cukrov%C3%AD,_pern%C3%AD%C4%8Dky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40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Trvanlivé pečivo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3314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Jemné trvanlivé pečivo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pečené výrobky z mouky a dalších surovin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způsobu výroby rozlišujeme: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a) vlastní jemné trvanlivé pečivo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kokosová směs, esíčka,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lucie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avena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lisovaná směs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suchary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karlovarské, čajové máslové, lomnické obalované v cukru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187325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Jemné trvanlivé pečivo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c) piškoty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dětské, cukrářské, kakaové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d) nesladké trvanlivé pečivo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speciální –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sýrové oplatky, celozrnné pečivo, kari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pečivo, preclíčky s kmínem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e)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crackery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mini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cracker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pivi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cracker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meteror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cracker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pečivo slaného </a:t>
            </a:r>
          </a:p>
          <a:p>
            <a:pPr marL="365125" lvl="1" indent="82550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charakteru ochucené mákem kečupem …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Čajové pečivo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směs luxusních druhů pečiva, které má sezónní charakter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 sníženou dobu trvanlivosti 6 týdnů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označováno jako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polotrvanlivé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Dělí se do dvou kategorií: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podle druhů - na tukové a máslové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podle složení –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jednodruhové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směsi</a:t>
            </a: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68263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Sušenky a jemné trvanlivé pečivo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jakostní výrobky mají pravidelný tvar, povrch hladký, rovný, celistvý bez puchýřů či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výdutin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lom je čistý, chuť a vůně příjemná, typická pro výrobek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náplň polotuhá a jemná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poleva se nedrolí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68263">
              <a:spcBef>
                <a:spcPts val="400"/>
              </a:spcBef>
              <a:buSzPct val="68000"/>
              <a:buNone/>
              <a:tabLst>
                <a:tab pos="269875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Perníky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tvar pravidelný, povrch čistý se stejnoměrnou polevou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konzistenci tuhou a vláčnou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 a vůni příjemnou</a:t>
            </a:r>
          </a:p>
          <a:p>
            <a:pPr marL="354013" lvl="1" indent="-84138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Oplatky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křehké, dobře propečené, nepolámané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 a vůně charakteristická pro výrobek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</a:t>
            </a:r>
            <a:endParaRPr lang="cs-CZ" sz="4400" dirty="0"/>
          </a:p>
        </p:txBody>
      </p:sp>
      <p:pic>
        <p:nvPicPr>
          <p:cNvPr id="4" name="Obrázek 3" descr="http://upload.wikimedia.org/wikipedia/commons/thumb/8/83/V%C3%A1noce%2C_cukrov%C3%AD_na_tal%C3%AD%C5%99i%2C_zvrchu.jpg/220px-V%C3%A1noce%2C_cukrov%C3%AD_na_tal%C3%AD%C5%99i%2C_zvrchu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643182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Skladovací podmínky: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optimální teplota a vlhkost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perníky v mírně vlhkém prostředí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hlodavci, látkami s výrazným pachem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výrobky s vyšším obsahem tuku chráníme před slunečními paprsky a vyšší teplotou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trvanlivého pečiva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Čím se odlišují vlastnosti trvanlivého  pečiva od pekařských výrobků?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Vzpomenete si na všechny druhy trvanlivého pečiva?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Do které z kategorií zařadíte vánoční cukroví?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Nechť každý žák řekne, které oplatky má nejraději	</a:t>
            </a:r>
          </a:p>
          <a:p>
            <a:pPr marL="541338" indent="-433388">
              <a:buAutoNum type="arabicPeriod"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46 – 47</a:t>
            </a:r>
          </a:p>
          <a:p>
            <a:pPr lvl="0"/>
            <a:endParaRPr lang="cs-CZ" sz="1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cs-CZ" sz="1800" smtClean="0">
                <a:latin typeface="Arial" pitchFamily="34" charset="0"/>
                <a:cs typeface="Arial" pitchFamily="34" charset="0"/>
                <a:hlinkClick r:id="rId2"/>
              </a:rPr>
              <a:t>://upload.wikimedia.org/wikipedia/commons/thumb/8/89/V%C3%A1noce%2C_cukrov%C3%AD%2C_pern%C3%AD%C4%8Dky.jpg/120px-</a:t>
            </a:r>
            <a:endParaRPr lang="cs-CZ" sz="1800" smtClean="0">
              <a:latin typeface="Arial" pitchFamily="34" charset="0"/>
              <a:cs typeface="Arial" pitchFamily="34" charset="0"/>
            </a:endParaRP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  <a:hlinkClick r:id="rId3"/>
              </a:rPr>
              <a:t>http://upload.wikimedia.org/wikipedia/commons/thumb/8/89/V%C3%A1noce%2C_cukrov%C3%AD%2C_pern%C3%AD%C4%8Dky.jpg/120px- V%C3%A1noce%2C_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3"/>
              </a:rPr>
              <a:t>cukrov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3"/>
              </a:rPr>
              <a:t>%C3%AD%2C_</a:t>
            </a:r>
            <a:r>
              <a:rPr lang="cs-CZ" sz="1800" dirty="0" err="1" smtClean="0">
                <a:latin typeface="Arial" pitchFamily="34" charset="0"/>
                <a:cs typeface="Arial" pitchFamily="34" charset="0"/>
                <a:hlinkClick r:id="rId3"/>
              </a:rPr>
              <a:t>pern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3"/>
              </a:rPr>
              <a:t>%C3%AD%C4%8Dky.jpg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a výroba trvanlivého pečiva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Rozdělení trvanlivého pečiva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trvanlivého pečiva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trvanlivého pečiva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Trvanlivé pečivo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Charakteristika trvanlivého pečiva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velmi rozmanitá skupina sytících potravin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trvanlivost je dána použitými surovinami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výrobky slané i sladké chuti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vysoká energetická hodnota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vhodné pro rychlé občerstvení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široký neustále obměňovaný sortiment</a:t>
            </a:r>
          </a:p>
          <a:p>
            <a:pPr lvl="1">
              <a:buSzPct val="68000"/>
            </a:pP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výroba trvanlivého pečiva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514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trvanlivého pečiva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pšeničné nebo žitné mouky (př. směs)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cukr, tuk, vejce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chuťové přísady – koření, med, kandované ovoce, jádroviny, kakaový prášek, káva …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 upečení se glazují, máčí, zdobí, plní 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výroba trvanlivého pečiva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pečiva:</a:t>
            </a:r>
          </a:p>
          <a:p>
            <a:pPr lvl="1">
              <a:buSzPct val="68000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Sušenky</a:t>
            </a:r>
          </a:p>
          <a:p>
            <a:pPr lvl="1">
              <a:buSzPct val="68000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Oplatky</a:t>
            </a:r>
          </a:p>
          <a:p>
            <a:pPr lvl="1">
              <a:buSzPct val="68000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Perníky</a:t>
            </a:r>
          </a:p>
          <a:p>
            <a:pPr lvl="1">
              <a:buSzPct val="68000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Jemné trvanlivé pečivo</a:t>
            </a:r>
          </a:p>
          <a:p>
            <a:pPr lvl="1">
              <a:buSzPct val="68000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Čajové pečivo</a:t>
            </a: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Sušenky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pečené výrobky na podle způsobu výroby je dělíme: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a) neplněné 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oranže, meteor, ideál,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albert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b) plněné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romance, romanety, party,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disco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máčené 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polomáčené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lisované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polomáčené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olympia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trvanlivé arabesky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Oplatky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vyrobeny z oplatkových plátů a plněné různými náplněmi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některé se máčejí v čokoládové polevě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Dělíme je: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a) neplněné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dortové oplatky, vánoční oplatky, nádobky na zmrzlinu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Oplatky</a:t>
            </a:r>
          </a:p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b) plněné nemáčené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vafle, </a:t>
            </a:r>
            <a:r>
              <a:rPr lang="cs-CZ" sz="36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florenta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6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svěženky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vesna, vlnky, lázeňské oplatky …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c) plněné máčené a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polomáčené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miňonky, horalky, tatranky, kulaté oplatky v čokoládě, </a:t>
            </a:r>
            <a:r>
              <a:rPr lang="cs-CZ" sz="36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fidorky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…  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Perníky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v prodeji v pestrém výběru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úpravy se rozeznávají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na strouhání 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glazované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s šlehanou bílou polevou, pardubický biskvit, perníkové řezy, perník pomerančový, medovník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máčené 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polomáčené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plněné, máčené v čokoládě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trvanlivého pečiva</a:t>
            </a:r>
            <a:endParaRPr lang="cs-CZ" sz="4400" dirty="0"/>
          </a:p>
        </p:txBody>
      </p:sp>
      <p:pic>
        <p:nvPicPr>
          <p:cNvPr id="4" name="Obrázek 3" descr="http://upload.wikimedia.org/wikipedia/commons/thumb/8/89/V%C3%A1noce%2C_cukrov%C3%AD%2C_pern%C3%AD%C4%8Dky.jpg/120px-V%C3%A1noce%2C_cukrov%C3%AD%2C_pern%C3%AD%C4%8Dk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571744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1022</TotalTime>
  <Words>343</Words>
  <Application>Microsoft Office PowerPoint</Application>
  <PresentationFormat>Předvádění na obrazovce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Snímek 1</vt:lpstr>
      <vt:lpstr>Trvanlivé pečivo</vt:lpstr>
      <vt:lpstr>Charakteristika a výroba trvanlivého pečiva</vt:lpstr>
      <vt:lpstr>Charakteristika a výroba trvanlivého pečiva</vt:lpstr>
      <vt:lpstr>Rozdělení trvanlivého pečiva</vt:lpstr>
      <vt:lpstr>Rozdělení trvanlivého pečiva</vt:lpstr>
      <vt:lpstr>Rozdělení trvanlivého pečiva</vt:lpstr>
      <vt:lpstr>Rozdělení trvanlivého pečiva</vt:lpstr>
      <vt:lpstr>Rozdělení trvanlivého pečiva</vt:lpstr>
      <vt:lpstr>Rozdělení trvanlivého pečiva</vt:lpstr>
      <vt:lpstr>Rozdělení trvanlivého pečiva</vt:lpstr>
      <vt:lpstr>Rozdělení trvanlivého pečiva</vt:lpstr>
      <vt:lpstr>Požadavky na jakost</vt:lpstr>
      <vt:lpstr>Požadavky na jakost</vt:lpstr>
      <vt:lpstr>Skladování trvanlivého pečiva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239</cp:revision>
  <dcterms:created xsi:type="dcterms:W3CDTF">2012-08-27T10:19:28Z</dcterms:created>
  <dcterms:modified xsi:type="dcterms:W3CDTF">2013-03-04T15:52:46Z</dcterms:modified>
</cp:coreProperties>
</file>