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57" r:id="rId4"/>
    <p:sldId id="298" r:id="rId5"/>
    <p:sldId id="299" r:id="rId6"/>
    <p:sldId id="277" r:id="rId7"/>
    <p:sldId id="300" r:id="rId8"/>
    <p:sldId id="281" r:id="rId9"/>
    <p:sldId id="301" r:id="rId10"/>
    <p:sldId id="291" r:id="rId11"/>
    <p:sldId id="302" r:id="rId12"/>
    <p:sldId id="288" r:id="rId13"/>
    <p:sldId id="292" r:id="rId14"/>
    <p:sldId id="289" r:id="rId15"/>
    <p:sldId id="265" r:id="rId16"/>
    <p:sldId id="275" r:id="rId17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Soubor:Phaseolus_vulgaris_seed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Soybeanvarieties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Phaseolus_vulgaris_seed.jpg" TargetMode="External"/><Relationship Id="rId2" Type="http://schemas.openxmlformats.org/officeDocument/2006/relationships/hyperlink" Target="http://cs.wikipedia.org/wiki/Soubor:Doperwt_rijserwt_peulen_Pisum_sativum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Soubor:Soybeanvarieties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Doperwt_rijserwt_peulen_Pisum_sativum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951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42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8. 2. 2013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Luštěniny I. – učební materiál s úkoly.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00042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Fazole</a:t>
            </a:r>
          </a:p>
          <a:p>
            <a:pPr lvl="1" indent="-527050">
              <a:buSzPct val="68000"/>
              <a:buNone/>
            </a:pP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pochází z Ameriky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 Evropy dovezeny v 16. století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jednoletá rostlina keříčkovitého,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polokeříčkovitého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nebo popínavého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vzrůstu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luštěnin</a:t>
            </a:r>
            <a:endParaRPr lang="cs-CZ" sz="4400" dirty="0"/>
          </a:p>
        </p:txBody>
      </p:sp>
      <p:pic>
        <p:nvPicPr>
          <p:cNvPr id="4" name="Obrázek 3" descr="Phaseolus vulgaris">
            <a:hlinkClick r:id="rId2" tooltip="&quot;Phaseolus vulgaris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500174"/>
            <a:ext cx="245745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Fazole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Podle velikosti se dělí na:</a:t>
            </a:r>
          </a:p>
          <a:p>
            <a:pPr marL="447675" lvl="1" indent="0">
              <a:buSzPct val="68000"/>
              <a:buFont typeface="Wingdings" pitchFamily="2" charset="2"/>
              <a:buChar char="Ø"/>
              <a:tabLst>
                <a:tab pos="4476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obrovské, střední a perlové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7675" lvl="1" indent="-269875">
              <a:buSzPct val="68000"/>
              <a:tabLst>
                <a:tab pos="4476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Podle barvy se dělí na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bílé a barevné</a:t>
            </a:r>
          </a:p>
          <a:p>
            <a:pPr marL="447675" lvl="1" indent="-269875">
              <a:buSzPct val="68000"/>
              <a:tabLst>
                <a:tab pos="4476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 současné době na našem trhu najdeme fazole bílé, barevné, červené, černé, hnědé a Pinto (stříkaná zrna)</a:t>
            </a:r>
          </a:p>
          <a:p>
            <a:pPr marL="447675" lvl="1" indent="-269875">
              <a:buSzPct val="68000"/>
              <a:buNone/>
              <a:tabLst>
                <a:tab pos="4476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Spotřebitelsky se balí podobně jako hrách</a:t>
            </a:r>
          </a:p>
          <a:p>
            <a:pPr marL="447675" lvl="1" indent="-269875">
              <a:buSzPct val="68000"/>
              <a:buNone/>
              <a:tabLst>
                <a:tab pos="447675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luštěnin</a:t>
            </a:r>
            <a:endParaRPr lang="cs-CZ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Sója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nejvýznamnější luštěnina 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na světě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pochází z jihovýchodní Asie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jednoletá keříčkovitá rostlina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bohatá na plnohodnotné bílkoviny, jsou rovnocenné bílkovinám živočišným</a:t>
            </a:r>
          </a:p>
          <a:p>
            <a:pPr lvl="1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luštěnin</a:t>
            </a:r>
            <a:endParaRPr lang="cs-CZ" sz="4400" dirty="0"/>
          </a:p>
        </p:txBody>
      </p:sp>
      <p:pic>
        <p:nvPicPr>
          <p:cNvPr id="5" name="Obrázek 4" descr="http://upload.wikimedia.org/wikipedia/commons/thumb/f/fc/Soybeanvarieties.jpg/220px-Soybeanvarieties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1500174"/>
            <a:ext cx="20955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Sója</a:t>
            </a: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 prodeje přichází jako: 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výběrová sója – luštěnina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Získává se z ní olej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Zpracovává se na: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mlýnské výrobky (krupice, hrubá a hladká mouka a vločky)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kávovina (sójová káva) a sýr Tofu, sójový tvaroh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luštěnin</a:t>
            </a:r>
            <a:endParaRPr lang="cs-CZ" sz="4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Vady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luštěnin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nestejnoměrná vařivost</a:t>
            </a:r>
          </a:p>
          <a:p>
            <a:pPr marL="447675" lvl="1" indent="-269875">
              <a:buSzPct val="68000"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muškovitost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– způsobuje luskokaz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nedovolené příměsi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hořknutí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zatuchlost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plísně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Vady luštěnin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Vyjmenujte všechny druhy luštěnin</a:t>
            </a:r>
          </a:p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Která luštěnina obsahuje bílkoviny srovnatelné se živočišnými bílkovinami?</a:t>
            </a:r>
          </a:p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Vzpomeňte si na tržní druhy hrachu a uveďte jejich druhy.</a:t>
            </a:r>
          </a:p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Jaké vady můžeme najít u luštěnin?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Praha, 1996: NAKLADATELSTVÍ IQ 147. Kapitola 6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 Zbožíznalství. Poživatiny – potraviny, pochutiny.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175 – 176</a:t>
            </a:r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u="sng" dirty="0" smtClean="0">
                <a:hlinkClick r:id="rId2"/>
              </a:rPr>
              <a:t>http://cs.wikipedia.org/wiki/Soubor:Doperwt_rijserwt_peulen_Pisum_sativum.jpg#filelinks</a:t>
            </a:r>
            <a:endParaRPr lang="cs-CZ" sz="2000" u="sng" dirty="0" smtClean="0"/>
          </a:p>
          <a:p>
            <a:r>
              <a:rPr lang="cs-CZ" sz="2000" u="sng" dirty="0" smtClean="0">
                <a:hlinkClick r:id="rId3"/>
              </a:rPr>
              <a:t>http://cs.wikipedia.org/wiki/Soubor:Phaseolus_vulgaris_seed.jpg#filelinks</a:t>
            </a:r>
            <a:endParaRPr lang="cs-CZ" sz="2000" u="sng" dirty="0" smtClean="0"/>
          </a:p>
          <a:p>
            <a:r>
              <a:rPr lang="cs-CZ" sz="2000" u="sng" dirty="0" smtClean="0">
                <a:hlinkClick r:id="rId4"/>
              </a:rPr>
              <a:t>http://cs.wikipedia.org/wiki/Soubor:Soybeanvarieties.jpg#filelinks</a:t>
            </a:r>
            <a:endParaRPr lang="cs-CZ" sz="2000" u="sng" dirty="0" smtClean="0"/>
          </a:p>
          <a:p>
            <a:endParaRPr lang="cs-CZ" sz="2800" dirty="0" smtClean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cs-CZ" sz="2000" dirty="0" smtClean="0"/>
          </a:p>
          <a:p>
            <a:endParaRPr lang="cs-CZ" sz="20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Charakteristika luštěnin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Význam luštěnin ve výživě 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Tržní druhy luštěnin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Vady luštěnin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Luštěniny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Luštěniny</a:t>
            </a:r>
          </a:p>
          <a:p>
            <a:pPr marL="442913" lvl="1" indent="-3492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Jsou zralá semena některých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vikvovitých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 motýlokvětých rostlin</a:t>
            </a:r>
          </a:p>
          <a:p>
            <a:pPr marL="442913" lvl="1" indent="-3492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Získáváme je z lusků </a:t>
            </a:r>
          </a:p>
          <a:p>
            <a:pPr marL="442913" lvl="1" indent="-3492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Zpracováváme pro prodej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luštěnin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Luštěniny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jsou zdrojem sacharidů a rostlinných bílkovin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 rostlinných bílkovin mají nejvyšší biologickou hodnotu 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vysoký obsah vápníku, fosforu a železa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určeny k přímé spotřebě i pro potravinářské účely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Význam</a:t>
            </a:r>
            <a:r>
              <a:rPr lang="cs-CZ" sz="4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luštěnin ve výživě 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Luštěniny se upravují: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 předvařené luštěniny 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konzervárenské výrobky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 výrobu hotových polévek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 výrobu rostlinných tuků (sója)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 výrobu nečokoládových cukrovinek 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 výrobu kávovin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Význam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luštěnin ve výživě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000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1000" dirty="0" smtClean="0"/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Hrách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 jednou z nejstarších  plodin 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mírného pásma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jsou zralá semena hrachu setého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ceníme jej pro obsah vitamínů A, 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skupiny B a C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Minerální látky - hořčík, sodík, draslík, zinek</a:t>
            </a:r>
          </a:p>
          <a:p>
            <a:pPr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luštěnin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http://upload.wikimedia.org/wikipedia/commons/thumb/b/bc/Doperwt_rijserwt_peulen_Pisum_sativum.jpg/220px-Doperwt_rijserwt_peulen_Pisum_sativum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428736"/>
            <a:ext cx="20955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Hrách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Podle úpravy rozlišujeme hrách:</a:t>
            </a:r>
          </a:p>
          <a:p>
            <a:pPr marL="447675" lvl="1" indent="0">
              <a:buSzPct val="68000"/>
              <a:buFont typeface="Wingdings" pitchFamily="2" charset="2"/>
              <a:buChar char="Ø"/>
              <a:tabLst>
                <a:tab pos="4476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neloupaný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drobnozrnný a velkozrnný</a:t>
            </a:r>
          </a:p>
          <a:p>
            <a:pPr marL="447675" lvl="1" indent="0">
              <a:buSzPct val="68000"/>
              <a:buNone/>
              <a:tabLst>
                <a:tab pos="4476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u obou druhů žlutý, zelený nebo směs</a:t>
            </a:r>
          </a:p>
          <a:p>
            <a:pPr marL="447675" lvl="1" indent="0">
              <a:buSzPct val="68000"/>
              <a:buFont typeface="Wingdings" pitchFamily="2" charset="2"/>
              <a:buChar char="Ø"/>
              <a:tabLst>
                <a:tab pos="447675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loupaný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mlýnsky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opracovaný), celý,</a:t>
            </a:r>
          </a:p>
          <a:p>
            <a:pPr marL="447675" lvl="1" indent="0">
              <a:buSzPct val="68000"/>
              <a:buNone/>
              <a:tabLst>
                <a:tab pos="4476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půlený a zlomkový</a:t>
            </a:r>
          </a:p>
          <a:p>
            <a:pPr marL="447675" lvl="1" indent="0">
              <a:buSzPct val="68000"/>
              <a:buNone/>
              <a:tabLst>
                <a:tab pos="4476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u obou druhů žlutý, zelený nebo směs</a:t>
            </a:r>
          </a:p>
          <a:p>
            <a:pPr marL="447675" lvl="1" indent="0">
              <a:buSzPct val="68000"/>
              <a:buNone/>
              <a:tabLst>
                <a:tab pos="4476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 prodeji také předvařený a hrachová kaše v prášku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luštěnin</a:t>
            </a:r>
            <a:endParaRPr lang="cs-CZ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Čočka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nejstarší známá luštěnina   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pochází z jižní Evropy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bohatá na vitamín B6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minerální látky sodík, draslík, hořčík a zinek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před vařením nemusíme namáčet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luštěnin</a:t>
            </a:r>
            <a:endParaRPr lang="cs-CZ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Čočka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Podle úpravy rozlišujeme druhy:</a:t>
            </a:r>
          </a:p>
          <a:p>
            <a:pPr marL="447675" lvl="1" indent="0">
              <a:buSzPct val="68000"/>
              <a:buFont typeface="Wingdings" pitchFamily="2" charset="2"/>
              <a:buChar char="Ø"/>
              <a:tabLst>
                <a:tab pos="4476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neloupaná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drobnozrnná a velkozrnná</a:t>
            </a:r>
          </a:p>
          <a:p>
            <a:pPr marL="447675" lvl="1" indent="0">
              <a:buSzPct val="68000"/>
              <a:buNone/>
              <a:tabLst>
                <a:tab pos="4476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u obou druhů zelená, světle hnědá nebo</a:t>
            </a:r>
          </a:p>
          <a:p>
            <a:pPr marL="447675" lvl="1" indent="0">
              <a:buSzPct val="68000"/>
              <a:buNone/>
              <a:tabLst>
                <a:tab pos="4476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stříkaná</a:t>
            </a:r>
          </a:p>
          <a:p>
            <a:pPr marL="447675" lvl="1" indent="0">
              <a:buSzPct val="68000"/>
              <a:buFont typeface="Wingdings" pitchFamily="2" charset="2"/>
              <a:buChar char="Ø"/>
              <a:tabLst>
                <a:tab pos="447675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loupaná (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mlýnsky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opracovaná)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celá</a:t>
            </a:r>
          </a:p>
          <a:p>
            <a:pPr marL="447675" lvl="1" indent="0">
              <a:buSzPct val="68000"/>
              <a:buNone/>
              <a:tabLst>
                <a:tab pos="4476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nebo půlená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Spotřebitelsky se balí podobně jako hrách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luštěnin</a:t>
            </a:r>
            <a:endParaRPr lang="cs-CZ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1160</TotalTime>
  <Words>440</Words>
  <Application>Microsoft Office PowerPoint</Application>
  <PresentationFormat>Předvádění na obrazovce (4:3)</PresentationFormat>
  <Paragraphs>133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Shluk</vt:lpstr>
      <vt:lpstr>Snímek 1</vt:lpstr>
      <vt:lpstr>Luštěniny</vt:lpstr>
      <vt:lpstr>Charakteristika luštěnin</vt:lpstr>
      <vt:lpstr>Význam luštěnin ve výživě  </vt:lpstr>
      <vt:lpstr>Význam luštěnin ve výživě</vt:lpstr>
      <vt:lpstr>Tržní druhy luštěnin</vt:lpstr>
      <vt:lpstr>Tržní druhy luštěnin</vt:lpstr>
      <vt:lpstr>Tržní druhy luštěnin</vt:lpstr>
      <vt:lpstr>Tržní druhy luštěnin</vt:lpstr>
      <vt:lpstr>Tržní druhy luštěnin</vt:lpstr>
      <vt:lpstr>Tržní druhy luštěnin</vt:lpstr>
      <vt:lpstr>Tržní druhy luštěnin</vt:lpstr>
      <vt:lpstr>Tržní druhy luštěnin</vt:lpstr>
      <vt:lpstr>Vady luštěnin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281</cp:revision>
  <dcterms:created xsi:type="dcterms:W3CDTF">2012-08-27T10:19:28Z</dcterms:created>
  <dcterms:modified xsi:type="dcterms:W3CDTF">2013-03-16T16:15:33Z</dcterms:modified>
</cp:coreProperties>
</file>