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8" r:id="rId4"/>
    <p:sldId id="298" r:id="rId5"/>
    <p:sldId id="288" r:id="rId6"/>
    <p:sldId id="257" r:id="rId7"/>
    <p:sldId id="281" r:id="rId8"/>
    <p:sldId id="292" r:id="rId9"/>
    <p:sldId id="299" r:id="rId10"/>
    <p:sldId id="291" r:id="rId11"/>
    <p:sldId id="289" r:id="rId12"/>
    <p:sldId id="293" r:id="rId13"/>
    <p:sldId id="265" r:id="rId14"/>
    <p:sldId id="275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4.3.2013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a/a6/Sprouted_chickpeas_(1).jpg/220px-Sprouted_chickpeas_(1).jpg" TargetMode="External"/><Relationship Id="rId2" Type="http://schemas.openxmlformats.org/officeDocument/2006/relationships/hyperlink" Target="http://upload.wikimedia.org/wikipedia/commons/thumb/7/70/Cicer_arietinum_HabitusFruits_BotGardBln0906a.jpg/258px-Cicer_arietinum_HabitusFruits_BotGardBln0906a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pload.wikimedia.org/wikipedia/commons/thumb/e/ef/Soja.jpg/258px-Soja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Cicer_arietinum_HabitusFruits_BotGardBln0906a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cs.wikipedia.org/wiki/Soubor:Soja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cs.wikipedia.org/wiki/Soubor:Sprouted_chickpeas_(1)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51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43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11. 2. 2013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: Luštěniny II. – učební materiál s úkoly.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diskusní otázky k procvičení.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C:\HELENA 2012\ŠABLONY\NOVÉ LOGO\loga_sablony (2)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66"/>
            <a:ext cx="33147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 ze sóje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představují ve světě velmi perspektivní sortiment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 nás zatím největší význam sojové maso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Sójové maso neobsahuje: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tuk, cholesterol ani nadbytek soli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je snadno stravitelné</a:t>
            </a:r>
          </a:p>
          <a:p>
            <a:pPr marL="447675" lvl="1" indent="-269875">
              <a:buSzPct val="68000"/>
              <a:buFont typeface="Wingdings" pitchFamily="2" charset="2"/>
              <a:buChar char="Ø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široké kuchyňské využití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Výrobky ze sóje</a:t>
            </a:r>
            <a:endParaRPr lang="cs-CZ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Tržní druhy:</a:t>
            </a:r>
          </a:p>
          <a:p>
            <a:pPr marL="447675" lvl="1" indent="-35401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Sójové maso neochucené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Sortiment: Sójové kostky, sójový granulát 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sójové plátky</a:t>
            </a:r>
          </a:p>
          <a:p>
            <a:pPr marL="447675" lvl="1" indent="-35401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Sójové maso ochucené – polotovary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Sortiment: Kuřecí medailonky, Pekingské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maso, Český karbanátek, Sójová sekaná 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šunka …</a:t>
            </a:r>
          </a:p>
          <a:p>
            <a:pPr marL="447675" lvl="1" indent="-354013">
              <a:buSzPct val="68000"/>
              <a:buFont typeface="Wingdings" pitchFamily="2" charset="2"/>
              <a:buChar char="Ø"/>
            </a:pPr>
            <a:endParaRPr lang="cs-CZ" sz="32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Výrobky ze sóje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lvl="1" indent="-354013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Další sójové výrobky</a:t>
            </a:r>
          </a:p>
          <a:p>
            <a:pPr marL="541338" lvl="1" indent="-431800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Pražené sójové boby (sójové oříšky)</a:t>
            </a:r>
          </a:p>
          <a:p>
            <a:pPr marL="541338" lvl="1" indent="-431800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Sójová mouka, krupice, vločky, šrot</a:t>
            </a:r>
          </a:p>
          <a:p>
            <a:pPr marL="541338" lvl="1" indent="-431800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Sušené sójové mléko,sójový sýr Tofu</a:t>
            </a:r>
          </a:p>
          <a:p>
            <a:pPr marL="541338" lvl="1" indent="-431800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Burger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– směs pro bezmasé pokrmy</a:t>
            </a:r>
          </a:p>
          <a:p>
            <a:pPr marL="541338" lvl="1" indent="-431800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Sójová omáčka, sójová pasta, sójové</a:t>
            </a:r>
          </a:p>
          <a:p>
            <a:pPr marL="541338" lvl="1" indent="-431800">
              <a:spcBef>
                <a:spcPts val="400"/>
              </a:spcBef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výhonky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Výrobky ze sóje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kapitole o luštěninách není ani</a:t>
            </a:r>
          </a:p>
          <a:p>
            <a:pPr marL="541338" indent="-433388"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zmínka o „cizrně“</a:t>
            </a:r>
          </a:p>
          <a:p>
            <a:pPr marL="541338" indent="-433388">
              <a:buFont typeface="Wingdings" pitchFamily="2" charset="2"/>
              <a:buChar char="Ø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Za domácí úkol si na internetu </a:t>
            </a:r>
          </a:p>
          <a:p>
            <a:pPr marL="541338" indent="-433388"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vyhledejte o této zvláštní luštěnině </a:t>
            </a:r>
          </a:p>
          <a:p>
            <a:pPr marL="541338" indent="-433388">
              <a:buNone/>
            </a:pPr>
            <a:r>
              <a:rPr lang="cs-CZ" sz="3600" smtClean="0">
                <a:latin typeface="Arial" pitchFamily="34" charset="0"/>
                <a:cs typeface="Arial" pitchFamily="34" charset="0"/>
              </a:rPr>
              <a:t>	informace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, které jste dosud neznali</a:t>
            </a:r>
          </a:p>
          <a:p>
            <a:pPr marL="541338" indent="-433388"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nebo znali jen z doslechu. </a:t>
            </a:r>
          </a:p>
          <a:p>
            <a:pPr marL="541338" indent="-433388">
              <a:buNone/>
            </a:pP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Hodně zdaru při práci!</a:t>
            </a:r>
            <a:endParaRPr lang="cs-CZ" sz="36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. Praha, 1996: NAKLADATELSTVÍ IQ 147. Kapitola 6</a:t>
            </a:r>
          </a:p>
          <a:p>
            <a:pPr lvl="0"/>
            <a:r>
              <a:rPr lang="cs-CZ" sz="20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 Zbožíznalství. Poživatiny – potraviny, pochutiny.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175 – 176</a:t>
            </a:r>
          </a:p>
          <a:p>
            <a:r>
              <a:rPr lang="cs-CZ" sz="2000" u="sng" dirty="0" smtClean="0">
                <a:hlinkClick r:id="rId2"/>
              </a:rPr>
              <a:t>http://upload.wikimedia.org/wikipedia/commons/thumb/7/70/Cicer_arietinum_HabitusFruits_BotGardBln0906a.jpg/258px-Cicer_arietinum_HabitusFruits_BotGardBln0906a.jpg</a:t>
            </a:r>
            <a:endParaRPr lang="cs-CZ" sz="2000" dirty="0" smtClean="0"/>
          </a:p>
          <a:p>
            <a:r>
              <a:rPr lang="cs-CZ" sz="2000" u="sng" dirty="0" smtClean="0">
                <a:hlinkClick r:id="rId3"/>
              </a:rPr>
              <a:t>http://upload.wikimedia.org/wikipedia/commons/thumb/a/a6/Sprouted_chickpeas_%281%29.jpg/220px-Sprouted_chickpeas_%281%29.jpg</a:t>
            </a:r>
            <a:endParaRPr lang="cs-CZ" sz="2000" u="sng" dirty="0" smtClean="0"/>
          </a:p>
          <a:p>
            <a:r>
              <a:rPr lang="cs-CZ" sz="2000" u="sng" dirty="0" smtClean="0">
                <a:hlinkClick r:id="rId4"/>
              </a:rPr>
              <a:t>http://upload.wikimedia.org/wikipedia/commons/thumb/e/ef/Soja.jpg/258px-Soja.jpg</a:t>
            </a:r>
            <a:endParaRPr lang="cs-CZ" sz="2000" dirty="0" smtClean="0"/>
          </a:p>
          <a:p>
            <a:endParaRPr lang="cs-CZ" sz="2000" dirty="0" smtClean="0"/>
          </a:p>
          <a:p>
            <a:pPr lvl="0">
              <a:buNone/>
            </a:pPr>
            <a:endParaRPr lang="cs-CZ" sz="2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r>
              <a:rPr lang="cs-CZ" sz="2000" i="1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lvl="0">
              <a:buNone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Obsah: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Požadavky na jakost luštěnin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luštěnin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 z luštěnin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Výrobky ze sóje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Opakování</a:t>
            </a:r>
          </a:p>
          <a:p>
            <a:pPr>
              <a:buNone/>
            </a:pP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Luštěniny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ek 3" descr="Cizrna beraní (Cicer arietinum)">
            <a:hlinkClick r:id="rId2" tooltip="&quot;Cizrna beraní (Cicer arietinum)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857496"/>
            <a:ext cx="245745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Jakostní luštěniny mají zrna: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stejně velká a zabarvená 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neporušená, lesklá, vyzrálá suchá a zdravá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Předvařený hrách a čočka: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zrna svraštělá, popraskaná, otevřená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Vařivost :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 2 hodinovém namáčení se musí do 120 minut uvařit 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luštěnin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06463" lvl="1" indent="-81280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Nejčastější vadou je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muškovitost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způsobuje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zrnokaz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hrachový (dříve luskokaz)</a:t>
            </a:r>
          </a:p>
          <a:p>
            <a:pPr marL="447675" lvl="1" indent="-269875">
              <a:buSzPct val="68000"/>
            </a:pP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muškovitá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luštěnina je neprodejná</a:t>
            </a:r>
          </a:p>
          <a:p>
            <a:pPr marL="447675" lvl="1" indent="-269875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Luštěniny nesmí obsahovat: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semena jedovatého měsíčního bobu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semena k setí a živé škůdce</a:t>
            </a:r>
          </a:p>
          <a:p>
            <a:pPr marL="447675" lvl="1" indent="-269875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 ostatních nečistot je stanoven normou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Požadavky na jakost luštěnin</a:t>
            </a:r>
            <a:endParaRPr lang="cs-CZ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2603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Luštěniny skladujeme: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Vzdušné, suché, chladné prostory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 dřevěných podlážkách nebo regálech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Chráníme před látkami s výrazným pachem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Čočku chráníme před slunečními paprsky</a:t>
            </a:r>
          </a:p>
          <a:p>
            <a:pPr marL="354013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Dlouhým skladováním luštěniny hořknou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9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Skladování luštěnin</a:t>
            </a: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r>
              <a:rPr lang="cs-CZ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4400" dirty="0" smtClean="0">
                <a:latin typeface="Arial" pitchFamily="34" charset="0"/>
                <a:cs typeface="Arial" pitchFamily="34" charset="0"/>
              </a:rPr>
            </a:br>
            <a:endParaRPr lang="cs-CZ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Mezi výrobky z luštěnin řadíme: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Předvařené luštěniny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Konzervárenské výrobky </a:t>
            </a:r>
          </a:p>
          <a:p>
            <a:pPr marL="354013" lvl="1" indent="-354013">
              <a:buSzPct val="68000"/>
              <a:buNone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z luštěnin</a:t>
            </a:r>
          </a:p>
          <a:p>
            <a:pPr marL="354013" lvl="1" indent="-354013">
              <a:buSzPct val="68000"/>
              <a:tabLst>
                <a:tab pos="354013" algn="l"/>
              </a:tabLst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Výrobky ze sóje</a:t>
            </a:r>
          </a:p>
          <a:p>
            <a:pPr lvl="1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Výrobky z luštěnin 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 descr="Sója">
            <a:hlinkClick r:id="rId2" tooltip="&quot;Sója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285992"/>
            <a:ext cx="2457450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Předvařené luštěniny</a:t>
            </a:r>
          </a:p>
          <a:p>
            <a:pPr marL="447675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Jsou oblíbeným polotovarem </a:t>
            </a:r>
          </a:p>
          <a:p>
            <a:pPr marL="447675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Zkracují dobu kuchyňské úpravy</a:t>
            </a:r>
          </a:p>
          <a:p>
            <a:pPr marL="447675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Zrna jsou svrasklá, popraskaná až otevřená</a:t>
            </a:r>
          </a:p>
          <a:p>
            <a:pPr marL="447675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Příprava se zkracuje na 5 až 10 minut</a:t>
            </a:r>
          </a:p>
          <a:p>
            <a:pPr marL="447675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prodeji – hrách, čočka, fazole a sója.</a:t>
            </a:r>
          </a:p>
          <a:p>
            <a:pPr marL="447675" lvl="1" indent="-260350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Skladování stejné jako u suchých luštěnin.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Výrobky z luštěnin </a:t>
            </a:r>
            <a:endParaRPr lang="cs-CZ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lvl="1" indent="-84138">
              <a:spcBef>
                <a:spcPts val="400"/>
              </a:spcBef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	Konzervárenské výrobky z luštěnin</a:t>
            </a:r>
          </a:p>
          <a:p>
            <a:pPr marL="354013" lvl="1" indent="-176213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Konzervují se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termosterilací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  <a:buNone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4013" lvl="1" indent="-176213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Tržní druhy:</a:t>
            </a:r>
          </a:p>
          <a:p>
            <a:pPr marL="354013" lvl="1" indent="-17621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Sterilované luštěniny v nálevu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slaném</a:t>
            </a:r>
          </a:p>
          <a:p>
            <a:pPr marL="354013" lvl="1" indent="-176213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nebo lehce kořeném slaném </a:t>
            </a:r>
          </a:p>
          <a:p>
            <a:pPr marL="354013" lvl="1" indent="-176213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 Sortiment - čočka, bílé fazole a sójové</a:t>
            </a:r>
          </a:p>
          <a:p>
            <a:pPr marL="354013" lvl="1" indent="-176213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klíčky</a:t>
            </a:r>
          </a:p>
          <a:p>
            <a:pPr marL="354013" lvl="1" indent="-176213">
              <a:buSzPct val="68000"/>
              <a:buFont typeface="Wingdings" pitchFamily="2" charset="2"/>
              <a:buChar char="Ø"/>
            </a:pP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Výrobky z luštěnin</a:t>
            </a:r>
            <a:endParaRPr lang="cs-CZ" sz="4400" dirty="0"/>
          </a:p>
        </p:txBody>
      </p:sp>
      <p:pic>
        <p:nvPicPr>
          <p:cNvPr id="4" name="Obrázek 3" descr="http://upload.wikimedia.org/wikipedia/commons/thumb/a/a6/Sprouted_chickpeas_%281%29.jpg/220px-Sprouted_chickpeas_%281%29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357430"/>
            <a:ext cx="20955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013" lvl="1" indent="-176213">
              <a:buSzPct val="68000"/>
              <a:buNone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Konzervárenské výrobky z luštěnin</a:t>
            </a:r>
          </a:p>
          <a:p>
            <a:pPr marL="354013" lvl="1" indent="-17621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Sterilované luštěniny v omáčce</a:t>
            </a:r>
          </a:p>
          <a:p>
            <a:pPr marL="354013" lvl="1" indent="-176213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Sortiment – bílé fazole v rajčatové omáčce,</a:t>
            </a:r>
          </a:p>
          <a:p>
            <a:pPr marL="354013" lvl="1" indent="-176213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červené fazole v pikantní omáčce</a:t>
            </a:r>
          </a:p>
          <a:p>
            <a:pPr marL="354013" lvl="1" indent="-176213">
              <a:buSzPct val="68000"/>
              <a:buFont typeface="Wingdings" pitchFamily="2" charset="2"/>
              <a:buChar char="Ø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Sterilované hotové pokrmy s luštěninami</a:t>
            </a:r>
          </a:p>
          <a:p>
            <a:pPr marL="354013" lvl="1" indent="-176213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Sortiment – čočka s klobásou, ďábelské</a:t>
            </a:r>
          </a:p>
          <a:p>
            <a:pPr marL="354013" lvl="1" indent="-176213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maso se sójovými boby, slovácké fazole </a:t>
            </a:r>
          </a:p>
          <a:p>
            <a:pPr marL="354013" lvl="1" indent="-176213">
              <a:buSzPct val="68000"/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 klobásou …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Výrobky z luštěnin</a:t>
            </a:r>
            <a:endParaRPr lang="cs-CZ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1118</TotalTime>
  <Words>387</Words>
  <Application>Microsoft Office PowerPoint</Application>
  <PresentationFormat>Předvádění na obrazovce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Shluk</vt:lpstr>
      <vt:lpstr>Snímek 1</vt:lpstr>
      <vt:lpstr>Luštěniny</vt:lpstr>
      <vt:lpstr>Požadavky na jakost luštěnin</vt:lpstr>
      <vt:lpstr>Požadavky na jakost luštěnin</vt:lpstr>
      <vt:lpstr>  Skladování luštěnin  </vt:lpstr>
      <vt:lpstr>Výrobky z luštěnin </vt:lpstr>
      <vt:lpstr>Výrobky z luštěnin </vt:lpstr>
      <vt:lpstr>Výrobky z luštěnin</vt:lpstr>
      <vt:lpstr>Výrobky z luštěnin</vt:lpstr>
      <vt:lpstr>Výrobky ze sóje</vt:lpstr>
      <vt:lpstr>Výrobky ze sóje</vt:lpstr>
      <vt:lpstr>Výrobky ze sóje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269</cp:revision>
  <dcterms:created xsi:type="dcterms:W3CDTF">2012-08-27T10:19:28Z</dcterms:created>
  <dcterms:modified xsi:type="dcterms:W3CDTF">2013-03-04T15:53:55Z</dcterms:modified>
</cp:coreProperties>
</file>