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8" r:id="rId4"/>
    <p:sldId id="298" r:id="rId5"/>
    <p:sldId id="288" r:id="rId6"/>
    <p:sldId id="257" r:id="rId7"/>
    <p:sldId id="281" r:id="rId8"/>
    <p:sldId id="292" r:id="rId9"/>
    <p:sldId id="299" r:id="rId10"/>
    <p:sldId id="291" r:id="rId11"/>
    <p:sldId id="289" r:id="rId12"/>
    <p:sldId id="293" r:id="rId13"/>
    <p:sldId id="265" r:id="rId14"/>
    <p:sldId id="275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s.wikipedia.org/wiki/Soubor:Picture_246_w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6/64/Picture_246_w.jpg/220px-Picture_246_w.jpg" TargetMode="External"/><Relationship Id="rId2" Type="http://schemas.openxmlformats.org/officeDocument/2006/relationships/hyperlink" Target="http://upload.wikimedia.org/wikipedia/commons/thumb/a/ac/Spaghetti-cooking.jpg/220px-Spaghetti-cooking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pload.wikimedia.org/wikipedia/commons/thumb/9/98/Spaghetti-prepared.jpg/220px-Spaghetti-prepared.jpg" TargetMode="External"/><Relationship Id="rId4" Type="http://schemas.openxmlformats.org/officeDocument/2006/relationships/hyperlink" Target="http://upload.wikimedia.org/wikipedia/commons/thumb/e/e3/Farfalla.jpg/220px-Farfalla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Spaghetti-prepared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Farfalla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45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13. 2. 2013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Těstoviny I.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33147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176213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 hlediska použití:</a:t>
            </a:r>
          </a:p>
          <a:p>
            <a:pPr marL="447675" lvl="1" indent="-269875">
              <a:buSzPct val="68000"/>
            </a:pP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Závařkové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Sortiment – vlasové nudle, flíčky, drobení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Přílohové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Sortiment – makarony, špagety, široké nudle, kolínka …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Druhy těstovin</a:t>
            </a:r>
            <a:endParaRPr lang="cs-CZ" sz="4400" dirty="0"/>
          </a:p>
        </p:txBody>
      </p:sp>
      <p:pic>
        <p:nvPicPr>
          <p:cNvPr id="4" name="Obrázek 3" descr="http://upload.wikimedia.org/wikipedia/commons/thumb/6/64/Picture_246_w.jpg/220px-Picture_246_w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428604"/>
            <a:ext cx="2096135" cy="211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269875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Podle použitých přísad:</a:t>
            </a:r>
          </a:p>
          <a:p>
            <a:pPr marL="447675" lvl="1" indent="-269875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obohacené - vejce, vitamíny, kukuřičná mouka a kurkuma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Sortiment – Ideál Forte</a:t>
            </a:r>
          </a:p>
          <a:p>
            <a:pPr marL="447675" lvl="1" indent="-269875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Speciální druhy těstovin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Sortiment – bezlepkové těstoviny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Ekros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biotěstoviny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extruderované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předvařené Blesk …</a:t>
            </a:r>
            <a:endParaRPr lang="cs-CZ" sz="32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Druhy těstovin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354013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Podle délky těstoviny dělíme</a:t>
            </a:r>
          </a:p>
          <a:p>
            <a:pPr marL="541338" lvl="1" indent="-431800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Dlouhé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makarony a špagety</a:t>
            </a:r>
          </a:p>
          <a:p>
            <a:pPr marL="541338" lvl="1" indent="-431800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Střední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vlasové, řezané, široké, kolínka, vřetena</a:t>
            </a:r>
          </a:p>
          <a:p>
            <a:pPr marL="541338" lvl="1" indent="-431800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Krátké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abeceda, hvězdičky, mušličky, dětský motiv</a:t>
            </a:r>
          </a:p>
          <a:p>
            <a:pPr marL="541338" lvl="1" indent="-431800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Svitky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vlasové, polévkové, široké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Druhy těstovin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0900" indent="-742950">
              <a:buFont typeface="Wingdings 3" pitchFamily="18" charset="2"/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Vzpomeňte si, co vše je obsaženo v těstovinách? </a:t>
            </a:r>
          </a:p>
          <a:p>
            <a:pPr marL="850900" indent="-742950">
              <a:buFont typeface="Wingdings 3" pitchFamily="18" charset="2"/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Kolik kusů vajec dáváme do těsta na přípravu těstovin?</a:t>
            </a:r>
          </a:p>
          <a:p>
            <a:pPr marL="850900" indent="-742950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Zákazník si nemůže vybrat ke guláši správný druh těstovin, poraďte mu, které by si měl vzít?  </a:t>
            </a:r>
          </a:p>
          <a:p>
            <a:pPr marL="541338" indent="-433388"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3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Praha, 1996: NAKLADATELSTVÍ IQ 147. </a:t>
            </a:r>
            <a:r>
              <a:rPr lang="cs-CZ" sz="2000" smtClean="0">
                <a:latin typeface="Arial" pitchFamily="34" charset="0"/>
                <a:cs typeface="Arial" pitchFamily="34" charset="0"/>
              </a:rPr>
              <a:t>Kapitola 7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49 – 50</a:t>
            </a:r>
          </a:p>
          <a:p>
            <a:r>
              <a:rPr lang="cs-CZ" sz="2000" u="sng" dirty="0" smtClean="0">
                <a:hlinkClick r:id="rId2"/>
              </a:rPr>
              <a:t>http://upload.wikimedia.org/wikipedia/commons/thumb/a/ac/Spaghetti-cooking.jpg/220px-Spaghetti-cooking.jpg</a:t>
            </a:r>
            <a:endParaRPr lang="cs-CZ" sz="2000" u="sng" dirty="0" smtClean="0"/>
          </a:p>
          <a:p>
            <a:r>
              <a:rPr lang="cs-CZ" sz="2000" dirty="0" smtClean="0">
                <a:hlinkClick r:id="rId3"/>
              </a:rPr>
              <a:t>http://upload.wikimedia.org/wikipedia/commons/thumb/6/64/Picture_246_w.jpg/220px-Picture_246_w.jpg</a:t>
            </a:r>
            <a:endParaRPr lang="cs-CZ" sz="2000" dirty="0" smtClean="0"/>
          </a:p>
          <a:p>
            <a:r>
              <a:rPr lang="cs-CZ" sz="2000" dirty="0" smtClean="0">
                <a:hlinkClick r:id="rId4"/>
              </a:rPr>
              <a:t>http://upload.wikimedia.org/wikipedia/commons/thumb/e/e3/Farfalla.jpg/220px-Farfalla.jpg</a:t>
            </a:r>
            <a:endParaRPr lang="cs-CZ" sz="2000" dirty="0" smtClean="0"/>
          </a:p>
          <a:p>
            <a:r>
              <a:rPr lang="cs-CZ" sz="2000" u="sng" dirty="0" smtClean="0">
                <a:hlinkClick r:id="rId5"/>
              </a:rPr>
              <a:t>http://upload.wikimedia.org/wikipedia/commons/thumb/9/98/Spaghetti-prepared.jpg/220px-Spaghetti-prepared.jpg</a:t>
            </a:r>
            <a:endParaRPr lang="cs-CZ" sz="2000" dirty="0" smtClean="0"/>
          </a:p>
          <a:p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 těstovin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Suroviny pro výrobu těstovin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Výroba těstovin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Druhy těstovin		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Těstoviny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C:\Users\doma\Desktop\Těstoviny-obrázky\220px-Spaghetti-cooking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357562"/>
            <a:ext cx="2792095" cy="2183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Charakteristika těstovin: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polotovary z nekynutého těsta 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konzervovány sušením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vysoká energetická hodnota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obsahují škrob, bílkoviny, vitamíny A, B1, B2 a PP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minerální látka – železo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vyrábí se z mouky bohaté na lepek</a:t>
            </a:r>
          </a:p>
          <a:p>
            <a:pPr marL="447675" lvl="1" indent="-269875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těstovin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Suroviny pro výrobu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Pšeničná krupice: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krupice z tvrdé pšenice – bohaté na proteiny a žluté pigmentové barvivo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Italské těstoviny (pasta):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mouka semolina (špagety, makarony) 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Těstoviny asijského typu: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mouka chlebová, rýžová, pohanková a některé druhy škrobů</a:t>
            </a:r>
          </a:p>
          <a:p>
            <a:pPr marL="447675" lvl="1" indent="-269875">
              <a:buSzPct val="68000"/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Suroviny pro výrobu těstovin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Suroviny pro výrobu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Voda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zdravotně nezávadná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Vejce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čerstvá nebo sušená vejce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Přísady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např. špenát – zelené těstoviny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Suroviny pro výrobu těstovin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  <p:pic>
        <p:nvPicPr>
          <p:cNvPr id="4" name="Obrázek 3" descr="http://upload.wikimedia.org/wikipedia/commons/thumb/9/98/Spaghetti-prepared.jpg/220px-Spaghetti-prepared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000240"/>
            <a:ext cx="2096135" cy="157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Postup při výrobě těstovin: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Kontrola surovin: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mísení podle receptur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Tvarování se provádí: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a) válcováním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b) lisováním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čerstvě tvarované těsto má obsah vody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	okolo 31 %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Výroba těstovin 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e/e3/Farfalla.jpg/220px-Farfalla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214554"/>
            <a:ext cx="2096135" cy="1960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Postup při výrobě těstovin: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Předsušení a hlavní sušení</a:t>
            </a:r>
          </a:p>
          <a:p>
            <a:pPr marL="354013" lvl="1" indent="0">
              <a:buSzPct val="68000"/>
              <a:buFont typeface="Wingdings" pitchFamily="2" charset="2"/>
              <a:buChar char="Ø"/>
              <a:tabLst>
                <a:tab pos="177800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snižuje se obsah vody</a:t>
            </a:r>
          </a:p>
          <a:p>
            <a:pPr marL="354013" lvl="1" indent="0">
              <a:buSzPct val="68000"/>
              <a:buFont typeface="Wingdings" pitchFamily="2" charset="2"/>
              <a:buChar char="Ø"/>
              <a:tabLst>
                <a:tab pos="177800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sušení pozvolné</a:t>
            </a:r>
          </a:p>
          <a:p>
            <a:pPr marL="354013" lvl="1" indent="0">
              <a:buSzPct val="68000"/>
              <a:buFont typeface="Wingdings" pitchFamily="2" charset="2"/>
              <a:buChar char="Ø"/>
              <a:tabLst>
                <a:tab pos="177800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předsušení při 40 – 50 °C</a:t>
            </a:r>
          </a:p>
          <a:p>
            <a:pPr marL="354013" lvl="1" indent="0">
              <a:buSzPct val="68000"/>
              <a:buFont typeface="Wingdings" pitchFamily="2" charset="2"/>
              <a:buChar char="Ø"/>
              <a:tabLst>
                <a:tab pos="177800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mohou obsahovat jen 12 % vody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Chlazení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pro stabilizaci tvaru a chuťových látek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Výroba těstovin  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lvl="1" indent="-8413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Postup při výrobě těstovin: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Kontrola jakosti</a:t>
            </a:r>
          </a:p>
          <a:p>
            <a:pPr marL="269875" lvl="1" indent="841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kontrola obsahu vajec a vlhkosti</a:t>
            </a:r>
          </a:p>
          <a:p>
            <a:pPr marL="269875" lvl="1" indent="841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konzumační vlastnosti</a:t>
            </a:r>
          </a:p>
          <a:p>
            <a:pPr marL="269875" lvl="1" indent="841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vzhledové vlastnosti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Balení</a:t>
            </a:r>
          </a:p>
          <a:p>
            <a:pPr marL="269875" lvl="1" indent="841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automatické o různé hmotnosti</a:t>
            </a:r>
          </a:p>
          <a:p>
            <a:pPr marL="269875" lvl="1" indent="841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důležitá hygiena</a:t>
            </a:r>
          </a:p>
          <a:p>
            <a:pPr marL="354013" lvl="1" indent="-176213">
              <a:buSzPct val="68000"/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Výroba těstovin 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176213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 hlediska technologie výroby:</a:t>
            </a:r>
          </a:p>
          <a:p>
            <a:pPr marL="177800" lvl="1" indent="-177800">
              <a:buSzPct val="68000"/>
              <a:tabLst>
                <a:tab pos="177800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Bezvaječné těstoviny</a:t>
            </a:r>
          </a:p>
          <a:p>
            <a:pPr marL="415925" lvl="2" indent="0">
              <a:buSzPct val="68000"/>
              <a:buNone/>
              <a:tabLst>
                <a:tab pos="447675" algn="l"/>
              </a:tabLst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s-CZ" sz="3000" dirty="0" err="1" smtClean="0">
                <a:latin typeface="Arial" pitchFamily="34" charset="0"/>
                <a:cs typeface="Arial" pitchFamily="34" charset="0"/>
              </a:rPr>
              <a:t>bezcholesterolové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(zdravá výživa)</a:t>
            </a:r>
          </a:p>
          <a:p>
            <a:pPr marL="177800" lvl="1" indent="-177800">
              <a:buSzPct val="68000"/>
              <a:tabLst>
                <a:tab pos="177800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Vaječné těstoviny </a:t>
            </a:r>
          </a:p>
          <a:p>
            <a:pPr marL="177800" lvl="1" indent="-177800">
              <a:buSzPct val="68000"/>
              <a:buNone/>
              <a:tabLst>
                <a:tab pos="177800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	2 vejce na 1 kg mouky</a:t>
            </a:r>
          </a:p>
          <a:p>
            <a:pPr marL="177800" lvl="1" indent="-177800">
              <a:buSzPct val="68000"/>
              <a:tabLst>
                <a:tab pos="177800" algn="l"/>
              </a:tabLst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Vícevaječné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těstoviny </a:t>
            </a:r>
          </a:p>
          <a:p>
            <a:pPr marL="177800" lvl="1" indent="-177800">
              <a:buSzPct val="68000"/>
              <a:buNone/>
              <a:tabLst>
                <a:tab pos="177800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více než 2 vejce na 1 kg mouky</a:t>
            </a:r>
          </a:p>
          <a:p>
            <a:pPr marL="177800" lvl="1" indent="-177800">
              <a:buSzPct val="68000"/>
              <a:tabLst>
                <a:tab pos="177800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Ochucené těstoviny </a:t>
            </a:r>
          </a:p>
          <a:p>
            <a:pPr marL="177800" lvl="1" indent="-177800">
              <a:buSzPct val="68000"/>
              <a:buNone/>
              <a:tabLst>
                <a:tab pos="177800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 	rajský protlak, špenát, kopr, celer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Druhy těstovin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1264</TotalTime>
  <Words>219</Words>
  <Application>Microsoft Office PowerPoint</Application>
  <PresentationFormat>Předvádění na obrazovce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Shluk</vt:lpstr>
      <vt:lpstr>Snímek 1</vt:lpstr>
      <vt:lpstr>Těstoviny</vt:lpstr>
      <vt:lpstr>Charakteristika těstovin</vt:lpstr>
      <vt:lpstr>Suroviny pro výrobu těstovin</vt:lpstr>
      <vt:lpstr>  Suroviny pro výrobu těstovin  </vt:lpstr>
      <vt:lpstr>Výroba těstovin </vt:lpstr>
      <vt:lpstr>Výroba těstovin  </vt:lpstr>
      <vt:lpstr>Výroba těstovin </vt:lpstr>
      <vt:lpstr>Druhy těstovin</vt:lpstr>
      <vt:lpstr>Druhy těstovin</vt:lpstr>
      <vt:lpstr>Druhy těstovin</vt:lpstr>
      <vt:lpstr>Druhy těstovin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295</cp:revision>
  <dcterms:created xsi:type="dcterms:W3CDTF">2012-08-27T10:19:28Z</dcterms:created>
  <dcterms:modified xsi:type="dcterms:W3CDTF">2013-03-04T15:54:51Z</dcterms:modified>
</cp:coreProperties>
</file>