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6" r:id="rId3"/>
    <p:sldId id="278" r:id="rId4"/>
    <p:sldId id="298" r:id="rId5"/>
    <p:sldId id="288" r:id="rId6"/>
    <p:sldId id="300" r:id="rId7"/>
    <p:sldId id="257" r:id="rId8"/>
    <p:sldId id="291" r:id="rId9"/>
    <p:sldId id="301" r:id="rId10"/>
    <p:sldId id="281" r:id="rId11"/>
    <p:sldId id="292" r:id="rId12"/>
    <p:sldId id="299" r:id="rId13"/>
    <p:sldId id="265" r:id="rId14"/>
    <p:sldId id="275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 varScale="1">
        <p:scale>
          <a:sx n="71" d="100"/>
          <a:sy n="71" d="100"/>
        </p:scale>
        <p:origin x="-4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Přímá spojovací čár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953A1D-1EFC-47CB-995B-93C6FFAE433A}" type="datetimeFigureOut">
              <a:rPr lang="cs-CZ"/>
              <a:pPr>
                <a:defRPr/>
              </a:pPr>
              <a:t>5.3.2013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10C8BF6-A305-4C65-9738-91622F5752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58FB5-838B-4E66-9298-47FB180AE29A}" type="datetimeFigureOut">
              <a:rPr lang="cs-CZ"/>
              <a:pPr>
                <a:defRPr/>
              </a:pPr>
              <a:t>5.3.2013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AA3E6-A98D-489F-8647-30E30A98F3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B0B72-37E9-4869-BB19-7E10E7DCD725}" type="datetimeFigureOut">
              <a:rPr lang="cs-CZ"/>
              <a:pPr>
                <a:defRPr/>
              </a:pPr>
              <a:t>5.3.2013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53EEC-17C1-4575-BFF1-50F042F3E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CC98-F12E-4E58-B233-03311F9EC225}" type="datetimeFigureOut">
              <a:rPr lang="cs-CZ"/>
              <a:pPr>
                <a:defRPr/>
              </a:pPr>
              <a:t>5.3.2013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9D9ED-7996-4B40-9E58-0260C90629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4BA2B0-E9BA-4439-842B-7794D54CA4B1}" type="datetimeFigureOut">
              <a:rPr lang="cs-CZ"/>
              <a:pPr>
                <a:defRPr/>
              </a:pPr>
              <a:t>5.3.2013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5C489B-594C-4BE0-9C4F-4FC2F6836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9B6311-99F6-4362-92E4-025150B32B47}" type="datetimeFigureOut">
              <a:rPr lang="cs-CZ"/>
              <a:pPr>
                <a:defRPr/>
              </a:pPr>
              <a:t>5.3.2013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6FD9FE-B92E-4982-A21A-EC3E8E15D5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EAE98D-DE00-4C2D-9C26-971DDC1E4227}" type="datetimeFigureOut">
              <a:rPr lang="cs-CZ"/>
              <a:pPr>
                <a:defRPr/>
              </a:pPr>
              <a:t>5.3.2013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53E40D-DB54-40EB-B890-A080E9AE47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68B68-9A98-4E21-B460-138F17994A59}" type="datetimeFigureOut">
              <a:rPr lang="cs-CZ"/>
              <a:pPr>
                <a:defRPr/>
              </a:pPr>
              <a:t>5.3.2013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97A0BB-8F24-48B6-B9F7-A19FDE4154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A6AEF-191D-4857-8D9D-0DB5005F8B5C}" type="datetimeFigureOut">
              <a:rPr lang="cs-CZ"/>
              <a:pPr>
                <a:defRPr/>
              </a:pPr>
              <a:t>5.3.2013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40877-387E-4222-A2E8-0C75D4416E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EA62E1-B881-4218-A832-98F4FA0CD9D1}" type="datetimeFigureOut">
              <a:rPr lang="cs-CZ"/>
              <a:pPr>
                <a:defRPr/>
              </a:pPr>
              <a:t>5.3.2013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87FB2E-D698-45DA-AF90-C13D2491FA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Volný tvar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BE7591-DEB1-4D01-832F-70C4CA81EB83}" type="datetimeFigureOut">
              <a:rPr lang="cs-CZ"/>
              <a:pPr>
                <a:defRPr/>
              </a:pPr>
              <a:t>5.3.2013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FB4C366-1140-4B8C-9B05-02FE2358E8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BD76E-6AEE-45A6-B38E-8B9235CF5423}" type="datetimeFigureOut">
              <a:rPr lang="cs-CZ"/>
              <a:pPr>
                <a:defRPr/>
              </a:pPr>
              <a:t>5.3.2013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D5CAC1-D642-4BFF-BD2D-A0B779D54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1" r:id="rId2"/>
    <p:sldLayoutId id="2147483876" r:id="rId3"/>
    <p:sldLayoutId id="2147483877" r:id="rId4"/>
    <p:sldLayoutId id="2147483878" r:id="rId5"/>
    <p:sldLayoutId id="2147483879" r:id="rId6"/>
    <p:sldLayoutId id="2147483872" r:id="rId7"/>
    <p:sldLayoutId id="2147483880" r:id="rId8"/>
    <p:sldLayoutId id="2147483881" r:id="rId9"/>
    <p:sldLayoutId id="2147483873" r:id="rId10"/>
    <p:sldLayoutId id="21474838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thumb/8/86/Backerbsen-1.jpg/220px-Backerbsen-1.jpg" TargetMode="External"/><Relationship Id="rId2" Type="http://schemas.openxmlformats.org/officeDocument/2006/relationships/hyperlink" Target="http://upload.wikimedia.org/wikipedia/commons/thumb/5/59/Torteliny.jpg/220px-Torteliny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pload.wikimedia.org/wikipedia/commons/thumb/d/d3/Spaghetti_sample_by_yaraaa_in_London.jpg/200px-Spaghetti_sample_by_yaraaa_in_London.jpg" TargetMode="External"/><Relationship Id="rId4" Type="http://schemas.openxmlformats.org/officeDocument/2006/relationships/hyperlink" Target="http://upload.wikimedia.org/wikipedia/commons/thumb/c/c5/Home_made_lasagna.jpg/220px-Home_made_lasagna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s.wikipedia.org/wiki/Soubor:Home_made_lasagna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cs.wikipedia.org/wiki/Soubor:Torteliny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cs.wikipedia.org/wiki/Soubor:Backerbsen-1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cs.wikipedia.org/wiki/Soubor:Spaghetti_sample_by_yaraaa_in_London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3800" y="476250"/>
            <a:ext cx="3951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V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Y_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2_INOVACE_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ZBP1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_</a:t>
            </a: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46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6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4VAL</a:t>
            </a:r>
          </a:p>
        </p:txBody>
      </p:sp>
      <p:sp>
        <p:nvSpPr>
          <p:cNvPr id="6" name="Obdélník 5"/>
          <p:cNvSpPr/>
          <p:nvPr/>
        </p:nvSpPr>
        <p:spPr>
          <a:xfrm>
            <a:off x="611188" y="1125538"/>
            <a:ext cx="8137525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šablony:   		V/2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14. 2. 2013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Autor:			Mgr. Helena Válková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Určeno 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Zbožíznalství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Tematická oblast:	Potravinářské zboží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Obor vzdělání:		Prodavač (66-51-H/01) 1. ročník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výukového materiálu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: Těstoviny II. – učební materiál s úkoly.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Materiál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vytvořen v souladu se ŠVP příslušného oboru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vzdělání.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využití: Výukový materiál s úkoly pro žáky byl vytvořen pomocí programu PowerPoint a bude prezentován žákům prostřednictvím interaktivní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tabule.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Závěrem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diskusní otázky k procvičení.</a:t>
            </a:r>
            <a:endParaRPr lang="cs-CZ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Čas:  20 minut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C:\HELENA 2012\ŠABLONY\NOVÉ LOGO\loga_sablony (2)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28604"/>
            <a:ext cx="33147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Vady těstovin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neodpovídající barva, struktura, nepravidelný tvar 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lámavost, křehkost, nepřirozená vůně 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a chuť, 	popraskané těstoviny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vznik infekce, napadení živočišnými škůdci, plísní, cizí pachy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mechanické nečistoty nebo cizí příměsi 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lvl="1" indent="-527050">
              <a:buSzPct val="68000"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Vady těstovin  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7800" lvl="1" indent="-84138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Skladovací podmínky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čisté, vzdušné, snadno větratelné místnosti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teplota do 20 °C, vlhkost max. 65 %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snadno nasávají vlhkost a cizí pachy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živočišní škůdci (zavíječ moučný a roztoč)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blednou – nevystavujeme ve výkladní skříni</a:t>
            </a:r>
          </a:p>
          <a:p>
            <a:pPr marL="354013" lvl="1" indent="-176213">
              <a:buSzPct val="68000"/>
              <a:buNone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Skladování těstovin 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176213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Výrobci těstovin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JAPAVO </a:t>
            </a:r>
          </a:p>
          <a:p>
            <a:pPr marL="625475" lvl="1" indent="-271463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neobsahují cholesterol</a:t>
            </a:r>
          </a:p>
          <a:p>
            <a:pPr marL="625475" lvl="1" indent="-271463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 obsahem vitálního lepku</a:t>
            </a:r>
          </a:p>
          <a:p>
            <a:pPr marL="625475" lvl="1" indent="-271463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 obsahem vitamínů B1, B2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Rosické těstoviny</a:t>
            </a:r>
          </a:p>
          <a:p>
            <a:pPr marL="354013" lvl="1" indent="-260350">
              <a:buSzPct val="68000"/>
            </a:pP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Zátkovy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vaječné těstoviny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Další regionální výrobci těstovin</a:t>
            </a:r>
          </a:p>
          <a:p>
            <a:pPr marL="354013" lvl="1" indent="-176213">
              <a:buSzPct val="68000"/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 marL="354013" lvl="1" indent="-176213">
              <a:buSzPct val="68000"/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 marL="354013" lvl="1" indent="-176213">
              <a:buSzPct val="68000"/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 marL="354013" lvl="1" indent="-176213">
              <a:buSzPct val="68000"/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Rady spotřebitelům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433388">
              <a:buFont typeface="Wingdings 3" pitchFamily="18" charset="2"/>
              <a:buAutoNum type="arabicPeriod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 je to semolina a jaký má význam pro výrobu a jakost těstovin?</a:t>
            </a:r>
          </a:p>
          <a:p>
            <a:pPr marL="541338" indent="-433388">
              <a:buFont typeface="Wingdings 3" pitchFamily="18" charset="2"/>
              <a:buAutoNum type="arabicPeriod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Podle čeho se rozdělují tržní druhy těstovin?</a:t>
            </a:r>
          </a:p>
          <a:p>
            <a:pPr marL="541338" indent="-433388">
              <a:buFont typeface="Wingdings 3" pitchFamily="18" charset="2"/>
              <a:buAutoNum type="arabicPeriod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Uveďte příklady tržních druhů těstovin, které nabízíte svým zákazníkům.</a:t>
            </a:r>
            <a:endParaRPr lang="cs-CZ" sz="36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 - diskuze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KAVINA, J. </a:t>
            </a: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Zbožíznalství potravinářského zboží.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	1.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vyd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 Praha, 1996: NAKLADATELSTVÍ IQ 147. Kapitola 7</a:t>
            </a:r>
          </a:p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ANDERLE, P.,  SCHWARZ, H.</a:t>
            </a: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 Zbožíznalství. Poživatiny – potraviny, pochutiny.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České vydání 1995, Správa přípravy učňů Praha. NAKLADATELSTVÍ WAHLBERG PRAHA. ISBN 80-901-871-4-5. Lidská výživa, str. 50 – 51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  <a:hlinkClick r:id="rId2"/>
              </a:rPr>
              <a:t>http://upload.wikimedia.org/wikipedia/commons/thumb/5/59/Torteliny.jpg/220px-Torteliny.jpg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hlinkClick r:id="rId3"/>
              </a:rPr>
              <a:t>http://upload.wikimedia.org/wikipedia/commons/thumb/8/86/Backerbsen-1.jpg/220px-Backerbsen-1.jpg</a:t>
            </a:r>
            <a:endParaRPr lang="cs-CZ" sz="2000" dirty="0" smtClean="0"/>
          </a:p>
          <a:p>
            <a:r>
              <a:rPr lang="cs-CZ" sz="2000" u="sng" dirty="0" smtClean="0">
                <a:hlinkClick r:id="rId4"/>
              </a:rPr>
              <a:t>http://upload.wikimedia.org/wikipedia/commons/thumb/c/c5/Home_made_lasagna.jpg/220px-Home_made_lasagna.jpg</a:t>
            </a:r>
            <a:endParaRPr lang="cs-CZ" sz="2000" u="sng" dirty="0" smtClean="0"/>
          </a:p>
          <a:p>
            <a:r>
              <a:rPr lang="cs-CZ" sz="2000" dirty="0" smtClean="0">
                <a:hlinkClick r:id="rId5"/>
              </a:rPr>
              <a:t>http://upload.wikimedia.org/wikipedia/commons/thumb/d/d3/Spaghetti_sample_by_yaraaa_in_London.jpg/200px-Spaghetti_sample_by_yaraaa_in_London.jpg</a:t>
            </a:r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 lvl="0"/>
            <a:endParaRPr lang="cs-CZ" sz="20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Zdroje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Obsah: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Další druhy těstovin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Požadavky na jakost těstovin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Vady těstovin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Skladování těstovin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Rady spotřebitelům		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Opakování</a:t>
            </a:r>
          </a:p>
          <a:p>
            <a:pPr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Těstoviny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6463" lvl="1" indent="-81280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Speciality především italského původu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Těstové lístky nebo Lístky Lasagne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Penne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Rigate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(těstovinové trubičky)</a:t>
            </a:r>
          </a:p>
          <a:p>
            <a:pPr marL="354013" lvl="1" indent="-260350">
              <a:buSzPct val="68000"/>
            </a:pP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Quadretinni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(flíčky) </a:t>
            </a:r>
          </a:p>
          <a:p>
            <a:pPr marL="354013" lvl="1" indent="-260350">
              <a:buSzPct val="68000"/>
            </a:pP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Tagliatelle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(vlasové nudle)</a:t>
            </a:r>
          </a:p>
          <a:p>
            <a:pPr marL="354013" lvl="1" indent="-260350">
              <a:buSzPct val="68000"/>
            </a:pP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Papardelle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(široké nudle)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Farfalle (mašličky)</a:t>
            </a:r>
          </a:p>
          <a:p>
            <a:pPr marL="354013" lvl="1" indent="-260350">
              <a:buSzPct val="68000"/>
            </a:pP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Gnocchi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(noky z bramborového</a:t>
            </a:r>
          </a:p>
          <a:p>
            <a:pPr marL="354013" lvl="1" indent="-260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těsta a další</a:t>
            </a:r>
          </a:p>
          <a:p>
            <a:pPr marL="447675" lvl="1" indent="-269875">
              <a:buSzPct val="68000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7675" lvl="1" indent="-269875">
              <a:buSzPct val="68000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Další druhy těstovin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http://upload.wikimedia.org/wikipedia/commons/thumb/c/c5/Home_made_lasagna.jpg/220px-Home_made_lasagna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3214686"/>
            <a:ext cx="2096135" cy="2792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6463" lvl="1" indent="-81280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Vlasové nudle rýžové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Specialita dálného východu (Čína, Indonésie, Thajsko) z rýžové mouky bez vajec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Plněné těstoviny</a:t>
            </a:r>
          </a:p>
          <a:p>
            <a:pPr marL="447675" lvl="1" indent="-269875">
              <a:buSzPct val="68000"/>
            </a:pP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Tortelinni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Ravioli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plněné 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Čerstvým hovězím a vepřovým masem, sýrem, strouhankou, kořením …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Další druhy těstovin</a:t>
            </a:r>
            <a:endParaRPr lang="cs-CZ" sz="4400" dirty="0"/>
          </a:p>
        </p:txBody>
      </p:sp>
      <p:pic>
        <p:nvPicPr>
          <p:cNvPr id="4" name="Obrázek 3" descr="http://upload.wikimedia.org/wikipedia/commons/thumb/5/59/Torteliny.jpg/220px-Torteliny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3071810"/>
            <a:ext cx="2095808" cy="173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Další druhy těstovin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Italská přídavná označení</a:t>
            </a:r>
          </a:p>
          <a:p>
            <a:pPr marL="447675" lvl="1" indent="-269875">
              <a:buSzPct val="68000"/>
              <a:buFontTx/>
              <a:buChar char="-"/>
            </a:pP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carne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– s masem</a:t>
            </a:r>
          </a:p>
          <a:p>
            <a:pPr marL="447675" lvl="1" indent="-269875">
              <a:buSzPct val="68000"/>
              <a:buFontTx/>
              <a:buChar char="-"/>
            </a:pP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prosciutto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– se šunkou</a:t>
            </a:r>
          </a:p>
          <a:p>
            <a:pPr marL="447675" lvl="1" indent="-269875">
              <a:buSzPct val="68000"/>
              <a:buFontTx/>
              <a:buChar char="-"/>
            </a:pP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formaggio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– se sýrem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Hotová těstovinová jídla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Porce těstovin doplněné omáčkou s vhodným kořením – např.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Bombay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Bali …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5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Další druhy těstovin</a:t>
            </a: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endParaRPr lang="cs-CZ" sz="4400" dirty="0"/>
          </a:p>
        </p:txBody>
      </p:sp>
      <p:pic>
        <p:nvPicPr>
          <p:cNvPr id="7" name="Obrázek 6" descr="http://upload.wikimedia.org/wikipedia/commons/thumb/8/86/Backerbsen-1.jpg/220px-Backerbsen-1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1785926"/>
            <a:ext cx="209613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7675" lvl="1" indent="-269875">
              <a:buSzPct val="68000"/>
              <a:buNone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Další druhy těstovin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Instantní nudle 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balené společně s omáčkou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příprava k jídlu je rychlá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ponořením do horké vody nebo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ohřátím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54013" lvl="1" indent="-260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v mikrovlnné troubě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výroba v USA, Austrálie, Korea, Thajsko, Vietnam</a:t>
            </a:r>
          </a:p>
          <a:p>
            <a:pPr marL="354013" lvl="1" indent="-260350">
              <a:buSzPct val="68000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260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marL="354013" lvl="1" indent="-260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Další druhy těstovin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Jakostní syrové těstoviny: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Barva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světlá nebo odpovídající přísadám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vaječné těstoviny jsou nažloutlé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Tvar 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musí odpovídat tržnímu druhu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nesmí být deformovaný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příměsi jiného druhu nejvýše 1 %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Požadavky na jakost těstovin 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Jakostní syrové těstoviny: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Povrch 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musí být hladký, celistvý, bez trhlin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 válcovaných a lisovaných těstovin mírně drsný a moučný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Lom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sklovitý a mírně moučný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354013" lvl="1" indent="-176213">
              <a:buSzPct val="68000"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Požadavky na jakost těstovin 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Jakostní syrové těstoviny: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Speciální výrobky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mají barvu, povrch a lom ovlivněny svou specifikou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Výrobky po uvaření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příjemná chuť a vůně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nesmějí být rozvařené ani lepkavé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bez cizích chutí a pachů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Požadavky na jakost těstovin </a:t>
            </a:r>
            <a:endParaRPr lang="cs-CZ" sz="4400" dirty="0"/>
          </a:p>
        </p:txBody>
      </p:sp>
      <p:pic>
        <p:nvPicPr>
          <p:cNvPr id="5" name="Obrázek 4" descr="http://upload.wikimedia.org/wikipedia/commons/thumb/d/d3/Spaghetti_sample_by_yaraaa_in_London.jpg/200px-Spaghetti_sample_by_yaraaa_in_London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3214686"/>
            <a:ext cx="1901825" cy="1430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1353</TotalTime>
  <Words>364</Words>
  <Application>Microsoft Office PowerPoint</Application>
  <PresentationFormat>Předvádění na obrazovce (4:3)</PresentationFormat>
  <Paragraphs>125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Shluk</vt:lpstr>
      <vt:lpstr>Prezentace aplikace PowerPoint</vt:lpstr>
      <vt:lpstr>Těstoviny</vt:lpstr>
      <vt:lpstr>Další druhy těstovin</vt:lpstr>
      <vt:lpstr>Další druhy těstovin</vt:lpstr>
      <vt:lpstr>  Další druhy těstovin  </vt:lpstr>
      <vt:lpstr>Další druhy těstovin</vt:lpstr>
      <vt:lpstr>Požadavky na jakost těstovin </vt:lpstr>
      <vt:lpstr>Požadavky na jakost těstovin </vt:lpstr>
      <vt:lpstr>Požadavky na jakost těstovin </vt:lpstr>
      <vt:lpstr>Vady těstovin  </vt:lpstr>
      <vt:lpstr>Skladování těstovin </vt:lpstr>
      <vt:lpstr>Rady spotřebitelům</vt:lpstr>
      <vt:lpstr>Opakování - diskuze</vt:lpstr>
      <vt:lpstr>Zdroje</vt:lpstr>
    </vt:vector>
  </TitlesOfParts>
  <Company>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Valkova Helena</cp:lastModifiedBy>
  <cp:revision>322</cp:revision>
  <dcterms:created xsi:type="dcterms:W3CDTF">2012-08-27T10:19:28Z</dcterms:created>
  <dcterms:modified xsi:type="dcterms:W3CDTF">2013-03-05T10:55:24Z</dcterms:modified>
</cp:coreProperties>
</file>