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98" r:id="rId4"/>
    <p:sldId id="278" r:id="rId5"/>
    <p:sldId id="288" r:id="rId6"/>
    <p:sldId id="300" r:id="rId7"/>
    <p:sldId id="257" r:id="rId8"/>
    <p:sldId id="291" r:id="rId9"/>
    <p:sldId id="301" r:id="rId10"/>
    <p:sldId id="281" r:id="rId11"/>
    <p:sldId id="265" r:id="rId12"/>
    <p:sldId id="275" r:id="rId13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Zea.jpg" TargetMode="External"/><Relationship Id="rId7" Type="http://schemas.openxmlformats.org/officeDocument/2006/relationships/hyperlink" Target="http://upload.wikimedia.org/wikipedia/commons/thumb/5/5f/Zea.jpg/220px-Zea.jpg" TargetMode="External"/><Relationship Id="rId2" Type="http://schemas.openxmlformats.org/officeDocument/2006/relationships/hyperlink" Target="http://cs.wikipedia.org/wiki/Soubor:Potato_plan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Wheat_field.jpg" TargetMode="External"/><Relationship Id="rId5" Type="http://schemas.openxmlformats.org/officeDocument/2006/relationships/hyperlink" Target="http://cs.wikipedia.org/wiki/Soubor:Kukurice1.jpg" TargetMode="External"/><Relationship Id="rId4" Type="http://schemas.openxmlformats.org/officeDocument/2006/relationships/hyperlink" Target="http://cs.wikipedia.org/wiki/Soubor:Corn_Zea_mays_Plant_Row_2000px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Potato_plant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.wikipedia.org/wiki/Soubor:Zea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Soubor:Kukurice1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s.wikipedia.org/wiki/Soubor:Wheat_starch_granules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s.wikipedia.org/wiki/Soubor:Corn_Zea_mays_Plant_Row_2000px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cs.wikipedia.org/wiki/Soubor:Wheat_field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48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</a:t>
            </a:r>
            <a:r>
              <a:rPr lang="cs-CZ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3. 2013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Škrobárenské výrobky I. – učební materiál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s úkoly. 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Závěrem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diskusní otázky k procvičení.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20 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3209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Jakostní pudinky a pudinkové krémy: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stejnorodé, sypké, zabarvené, aromatizované podle druhu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uvařený pudink je pružný, dobře se vyklápí z nádoby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má příjemnou chuť a lahodnou vůni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konzistence pudinkových krémů odpovídá jejich použití</a:t>
            </a:r>
          </a:p>
          <a:p>
            <a:pPr marL="354013" lvl="1" indent="-260350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Požadavky na jakost škrobárenských výrobků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Ze kterých rostlin získáváme škroby?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Proveďte stručnou charakteristiku škrobů?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Jaké dva druhy škrobu rozeznáváme?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Jaké vlastnosti musejí mít škroby pro potravinářské účely?</a:t>
            </a:r>
            <a:endParaRPr lang="cs-CZ" sz="3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 - diskuze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600" dirty="0" smtClean="0">
                <a:latin typeface="Arial" pitchFamily="34" charset="0"/>
                <a:cs typeface="Arial" pitchFamily="34" charset="0"/>
              </a:rPr>
              <a:t>KAVINA, J.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Zbožíznalství potravinářského zboží.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Praha, 1996: NAKLADATELSTVÍ IQ 147. Kapitola 8</a:t>
            </a:r>
          </a:p>
          <a:p>
            <a:pPr lvl="0"/>
            <a:r>
              <a:rPr lang="cs-CZ" sz="16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 Zbožíznalství. Poživatiny – potraviny, pochutiny.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56 – 57</a:t>
            </a:r>
          </a:p>
          <a:p>
            <a:r>
              <a:rPr lang="cs-CZ" sz="1600" u="sng" dirty="0" smtClean="0">
                <a:hlinkClick r:id="rId2"/>
              </a:rPr>
              <a:t>http://cs.wikipedia.org/wiki/Soubor:Potato_plant.jpg#filelinks</a:t>
            </a:r>
            <a:endParaRPr lang="cs-CZ" sz="1600" u="sng" dirty="0" smtClean="0"/>
          </a:p>
          <a:p>
            <a:r>
              <a:rPr lang="cs-CZ" sz="1600" u="sng" dirty="0" smtClean="0">
                <a:hlinkClick r:id="rId3"/>
              </a:rPr>
              <a:t>http://cs.wikipedia.org/wiki/Soubor:Zea.jpg#filelinks</a:t>
            </a:r>
            <a:endParaRPr lang="cs-CZ" sz="1600" u="sng" dirty="0" smtClean="0"/>
          </a:p>
          <a:p>
            <a:r>
              <a:rPr lang="cs-CZ" sz="1600" u="sng" dirty="0" smtClean="0">
                <a:hlinkClick r:id="rId4"/>
              </a:rPr>
              <a:t>http://cs.wikipedia.org/wiki/Soubor:Wheat_starch_granules.JPG#filelinks</a:t>
            </a:r>
          </a:p>
          <a:p>
            <a:r>
              <a:rPr lang="cs-CZ" sz="1600" u="sng" dirty="0" smtClean="0">
                <a:hlinkClick r:id="rId4"/>
              </a:rPr>
              <a:t>http://cs.wikipedia.org/wiki/Soubor:Corn_Zea_mays_Plant_Row_2000px.jpg#filelinks</a:t>
            </a:r>
            <a:endParaRPr lang="cs-CZ" sz="1600" u="sng" dirty="0" smtClean="0"/>
          </a:p>
          <a:p>
            <a:r>
              <a:rPr lang="cs-CZ" sz="1600" u="sng" dirty="0" smtClean="0">
                <a:hlinkClick r:id="rId5"/>
              </a:rPr>
              <a:t>http://cs.wikipedia.org/wiki/Soubor:Kukurice1.jpg#filelinks</a:t>
            </a:r>
            <a:endParaRPr lang="cs-CZ" sz="1600" u="sng" dirty="0" smtClean="0"/>
          </a:p>
          <a:p>
            <a:r>
              <a:rPr lang="cs-CZ" sz="1600" u="sng" dirty="0" smtClean="0">
                <a:hlinkClick r:id="rId6"/>
              </a:rPr>
              <a:t>http://cs.wikipedia.org/wiki/Soubor:Wheat_field.jpg#filelinks</a:t>
            </a:r>
            <a:endParaRPr lang="cs-CZ" sz="1600" u="sng" dirty="0" smtClean="0"/>
          </a:p>
          <a:p>
            <a:endParaRPr lang="cs-CZ" sz="1600" dirty="0" smtClean="0"/>
          </a:p>
          <a:p>
            <a:endParaRPr lang="cs-CZ" sz="1400" u="sng" dirty="0" smtClean="0">
              <a:hlinkClick r:id="rId7"/>
            </a:endParaRP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lvl="0"/>
            <a:endParaRPr lang="cs-CZ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Charakteristika škrobárenských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Výroba škrobárenských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Požadavky na jakost škrobárenských výrobků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Opakování</a:t>
            </a:r>
          </a:p>
          <a:p>
            <a:pPr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Škrobárenské výrobky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Škroby</a:t>
            </a: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získávají se ze všech surovin 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obsahujících škrob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základem jsou rostlinné škroby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získané z: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brambor		rýže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kukuřice		pšenice</a:t>
            </a:r>
          </a:p>
          <a:p>
            <a:pPr marL="801688" lvl="1" indent="-447675">
              <a:buSzPct val="68000"/>
              <a:buFont typeface="Wingdings" pitchFamily="2" charset="2"/>
              <a:buChar char="Ø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škrobárenských výrobků</a:t>
            </a:r>
          </a:p>
        </p:txBody>
      </p:sp>
      <p:pic>
        <p:nvPicPr>
          <p:cNvPr id="4" name="Obrázek 3" descr="Sazenice bramboru">
            <a:hlinkClick r:id="rId2" tooltip="&quot;Sazenice bramboru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643050"/>
            <a:ext cx="245745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Škroby</a:t>
            </a: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nejsou rozpustné ve vodě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nejsou přímo zkvasitelné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 lidském organismu se štěpí 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na maltózu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jsou vydatným zdrojem energie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při nadbytku se v těle ukládají v podobě:</a:t>
            </a:r>
          </a:p>
          <a:p>
            <a:pPr marL="895350" lvl="1" indent="-541338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tuku a živočišného škrobu - glykogenu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škrobárenských výrobků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http://upload.wikimedia.org/wikipedia/commons/thumb/5/5f/Zea.jpg/220px-Zea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500174"/>
            <a:ext cx="2095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Škroby</a:t>
            </a: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Obsahují dvě základní složky: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amylózu (rozpustná ve vodě)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amylopektin (ve vodě nerozpustný, bobtná a vytváří rosol)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Rozeznáváme: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přírodní škrob – surový škrob (pudink)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bobtnavý škrob – speciálně zpracovaný (bobtná již ve studené vodě)</a:t>
            </a:r>
          </a:p>
          <a:p>
            <a:pPr marL="354013" lvl="1" indent="-260350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škrobárenských výrobků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  <p:pic>
        <p:nvPicPr>
          <p:cNvPr id="5" name="Obrázek 4" descr="http://upload.wikimedia.org/wikipedia/commons/thumb/f/f0/Kukurice1.jpg/220px-Kukurice1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571612"/>
            <a:ext cx="20955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Výroba jedlého škrobu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rozmělněné suroviny 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(brambory, obiloviny) vypíráme    	   </a:t>
            </a:r>
            <a:r>
              <a:rPr lang="cs-CZ" sz="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škrobová zrna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oddělí se nebo odstředí usazeniny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čištění, sušení, mletí, třídění na sítech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zahřátí suspenze na vyšší teplotu se dosáhne – bobtnavosti i ve studené vodě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bobtnavý škrob je základem pudinkových prášků bez vaření a pudinkových krémů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Výroba škrobárenských výrobků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  <p:pic>
        <p:nvPicPr>
          <p:cNvPr id="4" name="Obrázek 3" descr="http://upload.wikimedia.org/wikipedia/commons/thumb/d/d6/Wheat_starch_granules.JPG/220px-Wheat_starch_granules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285860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Výroba jedlého škrobu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Pudinky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ochucené a přibarvené směsi škrobu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také smíšené se sušeným mlékem a cukrem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Glukóza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vyrábí se za vyššího tlaku a teploty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může vzniknout i krystal a ten se rafinuje</a:t>
            </a:r>
          </a:p>
          <a:p>
            <a:pPr marL="719138" lvl="1" indent="-365125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Výroba škrobárenských výrobků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Jakostní škroby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jsou suché, jemné čisté prášky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chuť a vůně je charakteristická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barva bílá s odchylkami pro příchuť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bramborový škrob leskle až třpytivě bílý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pšeničný a kukuřičný je bílý s nažloutlým odstínem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hodnotíme obsah sušiny</a:t>
            </a: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354013" lvl="1" indent="-176213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Požadavky na jakost škrobárenských výrobků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Pro potravinářské účely: 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používáme škroby nejvyšší </a:t>
            </a:r>
          </a:p>
          <a:p>
            <a:pPr marL="541338" lvl="1" indent="-447675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jakosti, čisté, neobsahující </a:t>
            </a:r>
          </a:p>
          <a:p>
            <a:pPr marL="541338" lvl="1" indent="-447675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barviva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bez příměsí, </a:t>
            </a:r>
          </a:p>
          <a:p>
            <a:pPr marL="541338" lvl="1" indent="-447675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nečistot </a:t>
            </a:r>
          </a:p>
          <a:p>
            <a:pPr marL="541338" lvl="1" indent="-447675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a těžkých kovů</a:t>
            </a:r>
          </a:p>
          <a:p>
            <a:pPr marL="354013" lvl="1" indent="-260350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Požadavky na jakost škrobárenských výrobků</a:t>
            </a:r>
            <a:endParaRPr lang="cs-CZ" sz="4400" dirty="0"/>
          </a:p>
        </p:txBody>
      </p:sp>
      <p:pic>
        <p:nvPicPr>
          <p:cNvPr id="4" name="Obrázek 3" descr="http://upload.wikimedia.org/wikipedia/commons/thumb/e/ed/Corn_Zea_mays_Plant_Row_2000px.jpg/220px-Corn_Zea_mays_Plant_Row_2000px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286124"/>
            <a:ext cx="20955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pšenice">
            <a:hlinkClick r:id="rId4" tooltip="&quot;pšenice&quot;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1571612"/>
            <a:ext cx="238125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1685</TotalTime>
  <Words>278</Words>
  <Application>Microsoft Office PowerPoint</Application>
  <PresentationFormat>Předvádění na obrazovce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Snímek 1</vt:lpstr>
      <vt:lpstr>Škrobárenské výrobky</vt:lpstr>
      <vt:lpstr>Charakteristika škrobárenských výrobků</vt:lpstr>
      <vt:lpstr>Charakteristika škrobárenských výrobků</vt:lpstr>
      <vt:lpstr> Charakteristika škrobárenských výrobků </vt:lpstr>
      <vt:lpstr> Výroba škrobárenských výrobků </vt:lpstr>
      <vt:lpstr>Výroba škrobárenských výrobků</vt:lpstr>
      <vt:lpstr>Požadavky na jakost škrobárenských výrobků</vt:lpstr>
      <vt:lpstr>Požadavky na jakost škrobárenských výrobků</vt:lpstr>
      <vt:lpstr>Požadavky na jakost škrobárenských výrobků</vt:lpstr>
      <vt:lpstr>Opakování - diskuze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387</cp:revision>
  <dcterms:created xsi:type="dcterms:W3CDTF">2012-08-27T10:19:28Z</dcterms:created>
  <dcterms:modified xsi:type="dcterms:W3CDTF">2013-03-16T16:23:10Z</dcterms:modified>
</cp:coreProperties>
</file>