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6" r:id="rId3"/>
    <p:sldId id="288" r:id="rId4"/>
    <p:sldId id="278" r:id="rId5"/>
    <p:sldId id="298" r:id="rId6"/>
    <p:sldId id="300" r:id="rId7"/>
    <p:sldId id="257" r:id="rId8"/>
    <p:sldId id="291" r:id="rId9"/>
    <p:sldId id="301" r:id="rId10"/>
    <p:sldId id="281" r:id="rId11"/>
    <p:sldId id="299" r:id="rId12"/>
    <p:sldId id="302" r:id="rId13"/>
    <p:sldId id="292" r:id="rId14"/>
    <p:sldId id="265" r:id="rId15"/>
    <p:sldId id="275" r:id="rId16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Přímá spojovací čár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953A1D-1EFC-47CB-995B-93C6FFAE433A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10C8BF6-A305-4C65-9738-91622F5752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58FB5-838B-4E66-9298-47FB180AE29A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AA3E6-A98D-489F-8647-30E30A98F3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B0B72-37E9-4869-BB19-7E10E7DCD725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53EEC-17C1-4575-BFF1-50F042F3E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CC98-F12E-4E58-B233-03311F9EC225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9D9ED-7996-4B40-9E58-0260C90629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4BA2B0-E9BA-4439-842B-7794D54CA4B1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5C489B-594C-4BE0-9C4F-4FC2F6836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9B6311-99F6-4362-92E4-025150B32B47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6FD9FE-B92E-4982-A21A-EC3E8E15D5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EAE98D-DE00-4C2D-9C26-971DDC1E4227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53E40D-DB54-40EB-B890-A080E9AE47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68B68-9A98-4E21-B460-138F17994A59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97A0BB-8F24-48B6-B9F7-A19FDE4154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A6AEF-191D-4857-8D9D-0DB5005F8B5C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40877-387E-4222-A2E8-0C75D4416E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EA62E1-B881-4218-A832-98F4FA0CD9D1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87FB2E-D698-45DA-AF90-C13D2491FA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Volný tvar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BE7591-DEB1-4D01-832F-70C4CA81EB83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FB4C366-1140-4B8C-9B05-02FE2358E8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BD76E-6AEE-45A6-B38E-8B9235CF5423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D5CAC1-D642-4BFF-BD2D-A0B779D54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1" r:id="rId2"/>
    <p:sldLayoutId id="2147483876" r:id="rId3"/>
    <p:sldLayoutId id="2147483877" r:id="rId4"/>
    <p:sldLayoutId id="2147483878" r:id="rId5"/>
    <p:sldLayoutId id="2147483879" r:id="rId6"/>
    <p:sldLayoutId id="2147483872" r:id="rId7"/>
    <p:sldLayoutId id="2147483880" r:id="rId8"/>
    <p:sldLayoutId id="2147483881" r:id="rId9"/>
    <p:sldLayoutId id="2147483873" r:id="rId10"/>
    <p:sldLayoutId id="21474838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cs.wikipedia.org/wiki/Soubor:Schwarzejohannisbeere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Briefumschlag_fcm.jpg" TargetMode="External"/><Relationship Id="rId2" Type="http://schemas.openxmlformats.org/officeDocument/2006/relationships/hyperlink" Target="http://cs.wikipedia.org/wiki/Soubor:Lepenka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Soubor:Cosmetics.JPG" TargetMode="External"/><Relationship Id="rId5" Type="http://schemas.openxmlformats.org/officeDocument/2006/relationships/hyperlink" Target="http://cs.wikipedia.org/wiki/Soubor:Schwarzejohannisbeere.jpg" TargetMode="External"/><Relationship Id="rId4" Type="http://schemas.openxmlformats.org/officeDocument/2006/relationships/hyperlink" Target="http://cs.wikipedia.org/wiki/Soubor:Instant_film_photos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cs.wikipedia.org/wiki/Soubor:Briefumschlag_fcm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Soubor:Lepenka.JPG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cs.wikipedia.org/wiki/Soubor:Instant_film_photos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cs.wikipedia.org/wiki/Soubor:Cosmetics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3800" y="476250"/>
            <a:ext cx="3951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V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Y_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2_INOVACE_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ZBP1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_</a:t>
            </a: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49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6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4VAL</a:t>
            </a:r>
          </a:p>
        </p:txBody>
      </p:sp>
      <p:sp>
        <p:nvSpPr>
          <p:cNvPr id="6" name="Obdélník 5"/>
          <p:cNvSpPr/>
          <p:nvPr/>
        </p:nvSpPr>
        <p:spPr>
          <a:xfrm>
            <a:off x="611188" y="1125538"/>
            <a:ext cx="8137525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šablony:   		V/2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6. 3. 2013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Autor:			Mgr. Helena Válková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Určeno 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Zbožíznalství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Tematická oblast:	Potravinářské zboží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Obor vzdělání:		Prodavač (66-51-H/01) 1. ročník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výukového materiálu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: Škrobárenské výrobky II. – učební materiál s úkoly. Materiál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vytvořen v souladu se ŠVP příslušného oboru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vzdělání.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využití: Výukový materiál s úkoly pro žáky byl vytvořen pomocí programu PowerPoint a bude prezentován žákům prostřednictvím interaktivní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tabule.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Závěrem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diskusní otázky k procvičení.</a:t>
            </a:r>
            <a:endParaRPr lang="cs-CZ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Čas:  20 minut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C:\HELENA 2012\ŠABLONY\NOVÉ LOGO\loga_sablony (2)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500042"/>
            <a:ext cx="32099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Vedlejší produkty při výrobě škrobu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Výroba bramborového škrobu: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vedlejší produkt (suchá drť)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je hodnotné a levné krmivo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Výroba kukuřičného škrobu: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kukuřičný lepek –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krmivářský průmysl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jadrné kukuřičné krmivo -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otruby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kukuřičné klíčky –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kukuřičný olej</a:t>
            </a:r>
          </a:p>
          <a:p>
            <a:pPr marL="354013" lvl="1" indent="-260350">
              <a:buSzPct val="68000"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260350">
              <a:buSzPct val="68000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lvl="1" indent="-527050">
              <a:buSzPct val="68000"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Oblasti použití škrobů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176213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Dextriny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obsaženy v chlebové kůrce, v sucharech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stravitelnější než škrob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použití v dětské a dietní stravě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vznikají v jíšce, zbarví ji dohněda</a:t>
            </a:r>
          </a:p>
          <a:p>
            <a:pPr marL="354013" lvl="1" indent="-176213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Celulóza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hlavní složka buničiny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výroba papíru a textilních vláken</a:t>
            </a:r>
          </a:p>
          <a:p>
            <a:pPr marL="354013" lvl="1" indent="-176213">
              <a:buSzPct val="68000"/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 marL="354013" lvl="1" indent="-176213">
              <a:buSzPct val="68000"/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 marL="354013" lvl="1" indent="-176213">
              <a:buSzPct val="68000"/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Oblasti použití škrobů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176213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Inulin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slouží k výrobě ovocného cukru</a:t>
            </a:r>
          </a:p>
          <a:p>
            <a:pPr marL="354013" lvl="1" indent="-176213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Pektiny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ve studené vodě nerozpustné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 teplé vodě vytvářejí želé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využití – želírovací prostředky</a:t>
            </a:r>
          </a:p>
          <a:p>
            <a:pPr marL="354013" lvl="1" indent="-176213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Glykogen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zásobní látka ve všech živočišných buňkách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Oblasti použití škrobů</a:t>
            </a:r>
            <a:endParaRPr lang="cs-CZ" sz="4400" dirty="0"/>
          </a:p>
        </p:txBody>
      </p:sp>
      <p:pic>
        <p:nvPicPr>
          <p:cNvPr id="4" name="Obrázek 3" descr="Černý rybíz">
            <a:hlinkClick r:id="rId2" tooltip="&quot;Černý rybíz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2643182"/>
            <a:ext cx="23812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Škrobárenské výrobky skladujeme:</a:t>
            </a:r>
          </a:p>
          <a:p>
            <a:pPr marL="625475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suché, chladné, čisté místnosti</a:t>
            </a:r>
          </a:p>
          <a:p>
            <a:pPr marL="625475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temné a dobře větratelné místnosti</a:t>
            </a:r>
          </a:p>
          <a:p>
            <a:pPr marL="625475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dodržujeme dovolené sousedství: </a:t>
            </a:r>
          </a:p>
          <a:p>
            <a:pPr marL="863600" lvl="2" indent="-447675">
              <a:buSzPct val="68000"/>
              <a:buNone/>
            </a:pPr>
            <a:r>
              <a:rPr lang="cs-CZ" sz="3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a) chráníme před pronikavě páchnoucími látkami</a:t>
            </a:r>
          </a:p>
          <a:p>
            <a:pPr marL="863600" lvl="2" indent="-4476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b) pudinky mohou svým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aromatem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narušit ostatní potraviny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Skladování škrobů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433388">
              <a:buFont typeface="Wingdings 3" pitchFamily="18" charset="2"/>
              <a:buAutoNum type="arabicPeriod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Kterými výrobky jsou škroby zastoupeny na našem trhu?</a:t>
            </a:r>
          </a:p>
          <a:p>
            <a:pPr marL="541338" indent="-433388">
              <a:buFont typeface="Wingdings 3" pitchFamily="18" charset="2"/>
              <a:buAutoNum type="arabicPeriod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Vzpomeňte si, ve kterých dalších odvětvích průmyslu se škroby využívají?</a:t>
            </a:r>
          </a:p>
          <a:p>
            <a:pPr marL="541338" indent="-433388">
              <a:buFont typeface="Wingdings 3" pitchFamily="18" charset="2"/>
              <a:buAutoNum type="arabicPeriod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Škrobárenské výrobky musíme chránit  před vyšší ……………. a látkami ……….</a:t>
            </a:r>
          </a:p>
          <a:p>
            <a:pPr marL="541338" indent="-433388">
              <a:buFont typeface="Wingdings 3" pitchFamily="18" charset="2"/>
              <a:buAutoNum type="arabicPeriod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Aromatizované škroby mohou nepříznivě ovlivnit ….. a …….. </a:t>
            </a:r>
            <a:r>
              <a:rPr lang="cs-CZ" sz="320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některých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jiných </a:t>
            </a:r>
            <a:r>
              <a:rPr lang="cs-CZ" sz="320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druhů zboží.</a:t>
            </a:r>
            <a:endParaRPr lang="cs-CZ" sz="3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 - diskuze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600" dirty="0" smtClean="0">
                <a:latin typeface="Arial" pitchFamily="34" charset="0"/>
                <a:cs typeface="Arial" pitchFamily="34" charset="0"/>
              </a:rPr>
              <a:t>KAVINA, J. </a:t>
            </a:r>
            <a:r>
              <a:rPr lang="cs-CZ" sz="1600" i="1" dirty="0" smtClean="0">
                <a:latin typeface="Arial" pitchFamily="34" charset="0"/>
                <a:cs typeface="Arial" pitchFamily="34" charset="0"/>
              </a:rPr>
              <a:t>Zbožíznalství potravinářského zboží.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>
              <a:buNone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	1. 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vyd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. Praha, 1996: NAKLADATELSTVÍ IQ 147. Kapitola 7</a:t>
            </a:r>
          </a:p>
          <a:p>
            <a:pPr lvl="0"/>
            <a:r>
              <a:rPr lang="cs-CZ" sz="1600" dirty="0" smtClean="0">
                <a:latin typeface="Arial" pitchFamily="34" charset="0"/>
                <a:cs typeface="Arial" pitchFamily="34" charset="0"/>
              </a:rPr>
              <a:t>ANDERLE, P.,  SCHWARZ, H.</a:t>
            </a:r>
            <a:r>
              <a:rPr lang="cs-CZ" sz="1600" i="1" dirty="0" smtClean="0">
                <a:latin typeface="Arial" pitchFamily="34" charset="0"/>
                <a:cs typeface="Arial" pitchFamily="34" charset="0"/>
              </a:rPr>
              <a:t> Zbožíznalství. Poživatiny – potraviny, pochutiny.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České vydání 1995, Správa přípravy učňů Praha. NAKLADATELSTVÍ WAHLBERG PRAHA. ISBN 80-901-871-4-5. Lidská výživa, str. 50 – 51</a:t>
            </a:r>
          </a:p>
          <a:p>
            <a:r>
              <a:rPr lang="cs-CZ" sz="1600" u="sng" dirty="0" smtClean="0">
                <a:hlinkClick r:id="rId2"/>
              </a:rPr>
              <a:t>http://cs.wikipedia.org/wiki/Soubor:Lepenka.JPG#filelinks</a:t>
            </a:r>
            <a:endParaRPr lang="cs-CZ" sz="1600" u="sng" dirty="0" smtClean="0"/>
          </a:p>
          <a:p>
            <a:r>
              <a:rPr lang="cs-CZ" sz="1600" u="sng" dirty="0" smtClean="0">
                <a:hlinkClick r:id="rId3"/>
              </a:rPr>
              <a:t>http://cs.wikipedia.org/wiki/Soubor:Briefumschlag_fcm.jpg#filelinks</a:t>
            </a:r>
            <a:endParaRPr lang="cs-CZ" sz="1600" u="sng" dirty="0" smtClean="0"/>
          </a:p>
          <a:p>
            <a:r>
              <a:rPr lang="cs-CZ" sz="1600" u="sng" dirty="0" smtClean="0">
                <a:hlinkClick r:id="rId4"/>
              </a:rPr>
              <a:t>http://cs.wikipedia.org/wiki/Soubor:Instant_film_photos.jpg#filelinks</a:t>
            </a:r>
            <a:endParaRPr lang="cs-CZ" sz="1600" u="sng" dirty="0" smtClean="0"/>
          </a:p>
          <a:p>
            <a:r>
              <a:rPr lang="cs-CZ" sz="1600" u="sng" dirty="0" smtClean="0">
                <a:hlinkClick r:id="rId5"/>
              </a:rPr>
              <a:t>http://cs.wikipedia.org/wiki/Soubor:Schwarzejohannisbeere.jpg#filelinks</a:t>
            </a:r>
            <a:r>
              <a:rPr lang="cs-CZ" sz="1600" u="sng" dirty="0" smtClean="0"/>
              <a:t> </a:t>
            </a:r>
          </a:p>
          <a:p>
            <a:r>
              <a:rPr lang="cs-CZ" sz="1600" u="sng" dirty="0" smtClean="0">
                <a:hlinkClick r:id="rId6"/>
              </a:rPr>
              <a:t>http://cs.wikipedia.org/wiki/Soubor:Cosmetics.JPG#filelinks</a:t>
            </a:r>
            <a:endParaRPr lang="cs-CZ" sz="1600" u="sng" dirty="0" smtClean="0"/>
          </a:p>
          <a:p>
            <a:endParaRPr lang="cs-CZ" sz="1600" dirty="0" smtClean="0"/>
          </a:p>
          <a:p>
            <a:endParaRPr lang="cs-CZ" sz="1400" dirty="0" smtClean="0"/>
          </a:p>
          <a:p>
            <a:pPr lvl="0"/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 lvl="0"/>
            <a:endParaRPr lang="cs-CZ" sz="20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Zdroje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Obsah: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Tržní druhy škrobů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Oblasti použití škrobů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Skladování škrobárenských výrobků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Opakování</a:t>
            </a:r>
          </a:p>
          <a:p>
            <a:pPr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Škrobárenské výrobky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Tržní druhy škrobů:</a:t>
            </a:r>
          </a:p>
          <a:p>
            <a:pPr marL="354013" lvl="1" indent="-260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Jedlé škroby</a:t>
            </a:r>
          </a:p>
          <a:p>
            <a:pPr marL="541338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bramborový –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Solamyl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Naturamyl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541338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kukuřičný – Maizena</a:t>
            </a:r>
          </a:p>
          <a:p>
            <a:pPr marL="541338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pšeničný -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Tricena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354013" lvl="1" indent="-260350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Tržní druhy škrobů</a:t>
            </a: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Tržní druhy škrobů</a:t>
            </a:r>
          </a:p>
          <a:p>
            <a:pPr marL="354013" lvl="1" indent="-260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Pudinkové prášky</a:t>
            </a:r>
          </a:p>
          <a:p>
            <a:pPr marL="541338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Běžné pudinky s různými příchutěmi (Amyl)</a:t>
            </a:r>
          </a:p>
          <a:p>
            <a:pPr marL="541338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Pudinkové prášky bez vaření (Dr.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Oetker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541338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Mléčné pudinky – zavařují se do vody (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Laktamyl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)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Tržní druhy škrobů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600" dirty="0" smtClean="0">
                <a:latin typeface="Arial" pitchFamily="34" charset="0"/>
                <a:cs typeface="Arial" pitchFamily="34" charset="0"/>
              </a:rPr>
            </a:b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Potravinářský průmysl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Dětské potraviny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Dietetika nebo dietní potraviny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Mouka a moučné směsi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Škrobový pudinkový prášek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Studené dezerty a dezertní krémy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Výroba prášku do pečiva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Jemné pečivo - keksy</a:t>
            </a:r>
          </a:p>
          <a:p>
            <a:pPr marL="354013" lvl="1" indent="-260350">
              <a:buSzPct val="68000"/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Oblasti použití škrobu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Potravinářský průmysl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Výroba hroznového cukru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Zahušťovadlo instantních polévek </a:t>
            </a:r>
          </a:p>
          <a:p>
            <a:pPr marL="354013" lvl="1" indent="-260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a omáček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Výroba cukrovinek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Výroba škrobového sirupu (glukózový sirup)</a:t>
            </a:r>
          </a:p>
          <a:p>
            <a:pPr marL="354013" lvl="1" indent="-260350">
              <a:buSzPct val="68000"/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Oblasti použití škrobů</a:t>
            </a: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Papírenský průmysl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Úprava papírové masy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Lepení papíru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Povrchová úprava papíru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Lepení lepenky, podlah, etiket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Výroba lepidla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Výroba obálek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Známky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Oblasti použití škrobů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http://upload.wikimedia.org/wikipedia/commons/thumb/8/8e/Briefumschlag_fcm.jpg/150px-Briefumschlag_fcm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1643050"/>
            <a:ext cx="1428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http://upload.wikimedia.org/wikipedia/commons/thumb/c/c5/Instant_film_photos.jpg/220px-Instant_film_photos.jpg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71934" y="4500570"/>
            <a:ext cx="2095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 descr="http://upload.wikimedia.org/wikipedia/commons/thumb/8/84/Lepenka.JPG/220px-Lepenka.JPG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29388" y="2786058"/>
            <a:ext cx="2095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Textilní průmysl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Apretury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Komprese tisku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Škroby na prádlo (rýžový)</a:t>
            </a:r>
          </a:p>
          <a:p>
            <a:pPr marL="354013" lvl="1" indent="-2603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Různé další účely		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Základ pro tabletky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Farmaceutické a kosmetické pudry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Ředidla a hlavní látky u sprejů</a:t>
            </a:r>
          </a:p>
          <a:p>
            <a:pPr marL="354013" lvl="1" indent="-260350">
              <a:buSzPct val="68000"/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 marL="354013" lvl="1" indent="-260350">
              <a:buSzPct val="68000"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 marL="354013" lvl="1" indent="-354013">
              <a:buSzPct val="68000"/>
              <a:tabLst>
                <a:tab pos="354013" algn="l"/>
              </a:tabLst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354013" lvl="1" indent="-176213">
              <a:buSzPct val="68000"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Oblasti použití škrobů</a:t>
            </a:r>
            <a:endParaRPr lang="cs-CZ" sz="4400" dirty="0"/>
          </a:p>
        </p:txBody>
      </p:sp>
      <p:pic>
        <p:nvPicPr>
          <p:cNvPr id="4" name="Obrázek 3" descr="http://upload.wikimedia.org/wikipedia/commons/thumb/b/bc/Cosmetics.JPG/220px-Cosmetics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3357562"/>
            <a:ext cx="20955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Různé další účely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Výroba sorbitu a vitamínu C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Pomocný prostředek při výrobě instantních výrobků (kakao, nápoje)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Lepidlo na tapety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Malířský klih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Pojivo na brikety</a:t>
            </a:r>
            <a:endParaRPr lang="cs-CZ" sz="3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260350">
              <a:buSzPct val="68000"/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Oblasti použití škrobů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1689</TotalTime>
  <Words>379</Words>
  <Application>Microsoft Office PowerPoint</Application>
  <PresentationFormat>Předvádění na obrazovce (4:3)</PresentationFormat>
  <Paragraphs>127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Shluk</vt:lpstr>
      <vt:lpstr>Snímek 1</vt:lpstr>
      <vt:lpstr>Škrobárenské výrobky</vt:lpstr>
      <vt:lpstr>  Tržní druhy škrobů  </vt:lpstr>
      <vt:lpstr> Tržní druhy škrobů </vt:lpstr>
      <vt:lpstr>Oblasti použití škrobu</vt:lpstr>
      <vt:lpstr> Oblasti použití škrobů </vt:lpstr>
      <vt:lpstr>Oblasti použití škrobů</vt:lpstr>
      <vt:lpstr>Oblasti použití škrobů</vt:lpstr>
      <vt:lpstr>Oblasti použití škrobů</vt:lpstr>
      <vt:lpstr>Oblasti použití škrobů</vt:lpstr>
      <vt:lpstr>Oblasti použití škrobů</vt:lpstr>
      <vt:lpstr>Oblasti použití škrobů</vt:lpstr>
      <vt:lpstr>Skladování škrobů</vt:lpstr>
      <vt:lpstr>Opakování - diskuze</vt:lpstr>
      <vt:lpstr>Zdroje</vt:lpstr>
    </vt:vector>
  </TitlesOfParts>
  <Company>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doma</cp:lastModifiedBy>
  <cp:revision>383</cp:revision>
  <dcterms:created xsi:type="dcterms:W3CDTF">2012-08-27T10:19:28Z</dcterms:created>
  <dcterms:modified xsi:type="dcterms:W3CDTF">2013-03-16T16:25:49Z</dcterms:modified>
</cp:coreProperties>
</file>