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76" r:id="rId3"/>
    <p:sldId id="298" r:id="rId4"/>
    <p:sldId id="278" r:id="rId5"/>
    <p:sldId id="288" r:id="rId6"/>
    <p:sldId id="300" r:id="rId7"/>
    <p:sldId id="257" r:id="rId8"/>
    <p:sldId id="291" r:id="rId9"/>
    <p:sldId id="301" r:id="rId10"/>
    <p:sldId id="281" r:id="rId11"/>
    <p:sldId id="292" r:id="rId12"/>
    <p:sldId id="299" r:id="rId13"/>
    <p:sldId id="265" r:id="rId14"/>
    <p:sldId id="275" r:id="rId15"/>
  </p:sldIdLst>
  <p:sldSz cx="9144000" cy="6858000" type="screen4x3"/>
  <p:notesSz cx="7099300" cy="102346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1" autoAdjust="0"/>
    <p:restoredTop sz="94643" autoAdjust="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Skupina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Volný tvar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Přímá spojovací čára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11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E953A1D-1EFC-47CB-995B-93C6FFAE433A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12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10C8BF6-A305-4C65-9738-91622F5752B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58FB5-838B-4E66-9298-47FB180AE29A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AA3E6-A98D-489F-8647-30E30A98F3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B0B72-37E9-4869-BB19-7E10E7DCD725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53EEC-17C1-4575-BFF1-50F042F3EA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8CC98-F12E-4E58-B233-03311F9EC225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9D9ED-7996-4B40-9E58-0260C90629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vojitá šipka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Dvojitá šipka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04BA2B0-E9BA-4439-842B-7794D54CA4B1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F5C489B-594C-4BE0-9C4F-4FC2F68360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29B6311-99F6-4362-92E4-025150B32B47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96FD9FE-B92E-4982-A21A-EC3E8E15D55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CEAE98D-DE00-4C2D-9C26-971DDC1E4227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B53E40D-DB54-40EB-B890-A080E9AE47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168B68-9A98-4E21-B460-138F17994A59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697A0BB-8F24-48B6-B9F7-A19FDE4154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A6AEF-191D-4857-8D9D-0DB5005F8B5C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40877-387E-4222-A2E8-0C75D4416EA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7EA62E1-B881-4218-A832-98F4FA0CD9D1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387FB2E-D698-45DA-AF90-C13D2491FA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Volný tvar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Pravoúhlý trojúhelník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vojitá šipka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Dvojitá šipka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BBE7591-DEB1-4D01-832F-70C4CA81EB83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12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FB4C366-1140-4B8C-9B05-02FE2358E8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3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D2BD76E-6AEE-45A6-B38E-8B9235CF5423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0D5CAC1-D642-4BFF-BD2D-A0B779D54C2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1" r:id="rId2"/>
    <p:sldLayoutId id="2147483876" r:id="rId3"/>
    <p:sldLayoutId id="2147483877" r:id="rId4"/>
    <p:sldLayoutId id="2147483878" r:id="rId5"/>
    <p:sldLayoutId id="2147483879" r:id="rId6"/>
    <p:sldLayoutId id="2147483872" r:id="rId7"/>
    <p:sldLayoutId id="2147483880" r:id="rId8"/>
    <p:sldLayoutId id="2147483881" r:id="rId9"/>
    <p:sldLayoutId id="2147483873" r:id="rId10"/>
    <p:sldLayoutId id="214748387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cs.wikipedia.org/wiki/Soubor:Cut_sugarcane.jp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cs.wikipedia.org/wiki/Soubor:SugarBeet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hyperlink" Target="http://cs.wikipedia.org/wiki/Soubor:Zuckerr%C3%BCbe.jpg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cs.wikipedia.org/wiki/Soubor:Illustration_Beta_vulgaris_var._rapacea0.jpg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Soubor:Saccharum_officinarum_flowers.JPG" TargetMode="External"/><Relationship Id="rId7" Type="http://schemas.openxmlformats.org/officeDocument/2006/relationships/hyperlink" Target="http://cs.wikipedia.org/wiki/Soubor:Cut_sugarcane.jpg" TargetMode="External"/><Relationship Id="rId2" Type="http://schemas.openxmlformats.org/officeDocument/2006/relationships/hyperlink" Target="http://cs.wikipedia.org/wiki/Soubor:Saccharum_officinarum_Blanco1.18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s.wikipedia.org/wiki/Soubor:Illustration_Beta_vulgaris_var._rapacea0.jpg" TargetMode="External"/><Relationship Id="rId5" Type="http://schemas.openxmlformats.org/officeDocument/2006/relationships/hyperlink" Target="http://cs.wikipedia.org/wiki/Soubor:Zuckerr%C3%BCbe.jpg" TargetMode="External"/><Relationship Id="rId4" Type="http://schemas.openxmlformats.org/officeDocument/2006/relationships/hyperlink" Target="http://cs.wikipedia.org/wiki/Soubor:SugarBeet.jp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cs.wikipedia.org/wiki/Soubor:Saccharum_officinarum_Blanco1.18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cs.wikipedia.org/wiki/Soubor:Saccharum_officinarum_flowers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003800" y="476250"/>
            <a:ext cx="3805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V</a:t>
            </a:r>
            <a:r>
              <a:rPr lang="en-US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Y_</a:t>
            </a: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5</a:t>
            </a:r>
            <a:r>
              <a:rPr lang="en-US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2_INOVACE_</a:t>
            </a: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ZBP1</a:t>
            </a:r>
            <a:r>
              <a:rPr lang="en-US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_</a:t>
            </a:r>
            <a:r>
              <a:rPr lang="cs-CZ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50</a:t>
            </a:r>
            <a:r>
              <a:rPr lang="en-US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6</a:t>
            </a: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4VAL</a:t>
            </a:r>
          </a:p>
        </p:txBody>
      </p:sp>
      <p:sp>
        <p:nvSpPr>
          <p:cNvPr id="6" name="Obdélník 5"/>
          <p:cNvSpPr/>
          <p:nvPr/>
        </p:nvSpPr>
        <p:spPr>
          <a:xfrm>
            <a:off x="611188" y="1125538"/>
            <a:ext cx="8137525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Výukový materiál v rámci projektu OPVK 1.5 Peníze středním školám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Číslo projektu:		CZ.1.07/1.5.00/34.0883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Název projektu:		Rozvoj vzdělanosti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Číslo šablony:   		V/2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Datum vytvoření: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7. 3. 2013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Autor:			Mgr. Helena Válková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Určeno pro předmět:     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 Zbožíznalství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Tematická oblast:	Potravinářské zboží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Obor vzdělání:		Prodavač (66-51-H/01) 1. ročník                                           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Název výukového materiálu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: Cukr I. – učební materiál s úkoly.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Materiál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vytvořen v souladu se ŠVP příslušného oboru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vzdělání.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Popis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využití: Výukový materiál s úkoly pro žáky byl vytvořen pomocí programu PowerPoint a bude prezentován žákům prostřednictvím interaktivní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tabule.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Závěrem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diskusní otázky k procvičení.</a:t>
            </a:r>
            <a:endParaRPr lang="cs-CZ" b="1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Čas:  20 minut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Obrázek 4" descr="C:\HELENA 2012\ŠABLONY\NOVÉ LOGO\loga_sablony (2)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428604"/>
            <a:ext cx="320992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lvl="1" indent="-260350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Mezi složené cukry patří:</a:t>
            </a:r>
          </a:p>
          <a:p>
            <a:pPr marL="354013" lvl="1" indent="-2603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Třtinový cukr</a:t>
            </a:r>
          </a:p>
          <a:p>
            <a:pPr marL="625475" lvl="1" indent="-44767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získává se z cukrové třtiny</a:t>
            </a:r>
          </a:p>
          <a:p>
            <a:pPr marL="625475" lvl="1" indent="-44767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třtina roste v tropických oblastech</a:t>
            </a:r>
          </a:p>
          <a:p>
            <a:pPr marL="625475" lvl="1" indent="-44767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60 % světové produkce je třtinový cukr</a:t>
            </a:r>
          </a:p>
          <a:p>
            <a:pPr marL="625475" lvl="1" indent="-44767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z melasy (vedlejší produkt) se vyrábí „Pravý rum“ např. „Jamajský rum“</a:t>
            </a:r>
          </a:p>
          <a:p>
            <a:pPr marL="354013" lvl="1" indent="-260350">
              <a:buSzPct val="68000"/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4013" lvl="1" indent="-354013">
              <a:buSzPct val="68000"/>
              <a:buNone/>
              <a:tabLst>
                <a:tab pos="354013" algn="l"/>
              </a:tabLst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4013" lvl="1" indent="-354013">
              <a:buSzPct val="68000"/>
              <a:buNone/>
              <a:tabLst>
                <a:tab pos="354013" algn="l"/>
              </a:tabLst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lvl="1" indent="-527050">
              <a:buSzPct val="68000"/>
              <a:buNone/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Složené cukry</a:t>
            </a:r>
            <a:endParaRPr lang="cs-CZ" sz="4400" dirty="0"/>
          </a:p>
        </p:txBody>
      </p:sp>
      <p:pic>
        <p:nvPicPr>
          <p:cNvPr id="5" name="Obrázek 4" descr="http://upload.wikimedia.org/wikipedia/commons/thumb/2/29/Cut_sugarcane.jpg/220px-Cut_sugarcane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12" y="1500174"/>
            <a:ext cx="2096135" cy="1551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lvl="1" indent="-260350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Mezi složené cukry patří:</a:t>
            </a:r>
          </a:p>
          <a:p>
            <a:pPr marL="354013" lvl="1" indent="-2603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Řepný cukr</a:t>
            </a:r>
          </a:p>
          <a:p>
            <a:pPr marL="625475" lvl="1" indent="-44767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výroba se začala v Evropě šířit počátkem 19. století (do té doby třtinový)</a:t>
            </a:r>
          </a:p>
          <a:p>
            <a:pPr marL="625475" lvl="1" indent="-44767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získává se z cukrové řepy</a:t>
            </a:r>
          </a:p>
          <a:p>
            <a:pPr marL="625475" lvl="1" indent="-44767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řepa roste v mírné zóně </a:t>
            </a:r>
          </a:p>
          <a:p>
            <a:pPr marL="625475" lvl="1" indent="-44767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u nás v Čechách i na Moravě</a:t>
            </a:r>
          </a:p>
          <a:p>
            <a:pPr marL="625475" lvl="1" indent="-44767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obsah cukru v řepě asi 16 – 19 %</a:t>
            </a:r>
            <a:endParaRPr lang="cs-CZ" sz="3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Složené cukry</a:t>
            </a:r>
            <a:endParaRPr lang="cs-CZ" sz="4400" dirty="0"/>
          </a:p>
        </p:txBody>
      </p:sp>
      <p:pic>
        <p:nvPicPr>
          <p:cNvPr id="4" name="Obrázek 3" descr="Bulvy cukrové řepy">
            <a:hlinkClick r:id="rId2" tooltip="&quot;Bulvy cukrové řepy&quot;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16" y="3214686"/>
            <a:ext cx="1819591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4" descr="Zuckerrübe.jpg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00760" y="928670"/>
            <a:ext cx="1428760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lvl="1" indent="-176213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Jednoduché cukry</a:t>
            </a:r>
          </a:p>
          <a:p>
            <a:pPr marL="625475" lvl="1" indent="-271463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hroznový, ovocný, invertní a slizový</a:t>
            </a:r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pPr marL="354013" lvl="1" indent="-176213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Složené cukry</a:t>
            </a:r>
          </a:p>
          <a:p>
            <a:pPr marL="625475" lvl="1" indent="-271463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třtinový, řepný, mléčný a sladový</a:t>
            </a:r>
          </a:p>
          <a:p>
            <a:pPr marL="354013" lvl="1" indent="-176213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Polysacharidy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625475" lvl="1" indent="-271463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škrob, pektiny, inulin, celulóza, dextrin</a:t>
            </a:r>
          </a:p>
          <a:p>
            <a:pPr marL="354013" lvl="1" indent="-176213">
              <a:buSzPct val="68000"/>
              <a:buNone/>
            </a:pPr>
            <a:endParaRPr lang="cs-CZ" sz="3600" dirty="0" smtClean="0">
              <a:latin typeface="Arial" pitchFamily="34" charset="0"/>
              <a:cs typeface="Arial" pitchFamily="34" charset="0"/>
            </a:endParaRPr>
          </a:p>
          <a:p>
            <a:pPr marL="354013" lvl="1" indent="-176213">
              <a:buSzPct val="68000"/>
              <a:buNone/>
            </a:pPr>
            <a:endParaRPr lang="cs-CZ" sz="3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Rozdělení cukrů</a:t>
            </a:r>
            <a:endParaRPr lang="cs-CZ" sz="4400" dirty="0"/>
          </a:p>
        </p:txBody>
      </p:sp>
      <p:pic>
        <p:nvPicPr>
          <p:cNvPr id="4" name="Obrázek 3" descr="Illustration Beta vulgaris var. rapacea0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86644" y="3000372"/>
            <a:ext cx="71501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1338" indent="-433388">
              <a:buFont typeface="Wingdings 3" pitchFamily="18" charset="2"/>
              <a:buAutoNum type="arabicPeriod"/>
            </a:pP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Vzpomeňte, k čemu slouží cukry?</a:t>
            </a:r>
          </a:p>
          <a:p>
            <a:pPr marL="541338" indent="-433388">
              <a:buFont typeface="Wingdings 3" pitchFamily="18" charset="2"/>
              <a:buAutoNum type="arabicPeriod"/>
            </a:pP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 se děje v lidském těle s cukrem, který nespotřebujeme? </a:t>
            </a:r>
          </a:p>
          <a:p>
            <a:pPr marL="541338" indent="-433388">
              <a:buFont typeface="Wingdings 3" pitchFamily="18" charset="2"/>
              <a:buAutoNum type="arabicPeriod"/>
            </a:pP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 způsobuje v </a:t>
            </a:r>
            <a:r>
              <a:rPr lang="cs-CZ" sz="360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lidském těle nadbytek </a:t>
            </a: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cukru?</a:t>
            </a:r>
          </a:p>
          <a:p>
            <a:pPr marL="541338" indent="-433388">
              <a:buFont typeface="Wingdings 3" pitchFamily="18" charset="2"/>
              <a:buAutoNum type="arabicPeriod"/>
            </a:pP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Vyjmenujte jednoduché cukry.</a:t>
            </a:r>
          </a:p>
          <a:p>
            <a:pPr marL="541338" indent="-433388">
              <a:buFont typeface="Wingdings 3" pitchFamily="18" charset="2"/>
              <a:buAutoNum type="arabicPeriod"/>
            </a:pP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Proveďte charakteristiku cukru řepného.</a:t>
            </a:r>
            <a:endParaRPr lang="cs-CZ" sz="36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Opakování - diskuze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1600" dirty="0" smtClean="0">
                <a:latin typeface="Arial" pitchFamily="34" charset="0"/>
                <a:cs typeface="Arial" pitchFamily="34" charset="0"/>
              </a:rPr>
              <a:t>KAVINA, J. </a:t>
            </a:r>
            <a:r>
              <a:rPr lang="cs-CZ" sz="1600" i="1" dirty="0" smtClean="0">
                <a:latin typeface="Arial" pitchFamily="34" charset="0"/>
                <a:cs typeface="Arial" pitchFamily="34" charset="0"/>
              </a:rPr>
              <a:t>Zbožíznalství potravinářského zboží.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0">
              <a:buNone/>
            </a:pPr>
            <a:r>
              <a:rPr lang="cs-CZ" sz="1600" dirty="0" smtClean="0">
                <a:latin typeface="Arial" pitchFamily="34" charset="0"/>
                <a:cs typeface="Arial" pitchFamily="34" charset="0"/>
              </a:rPr>
              <a:t>	1. </a:t>
            </a:r>
            <a:r>
              <a:rPr lang="cs-CZ" sz="1600" dirty="0" err="1" smtClean="0">
                <a:latin typeface="Arial" pitchFamily="34" charset="0"/>
                <a:cs typeface="Arial" pitchFamily="34" charset="0"/>
              </a:rPr>
              <a:t>vyd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. Praha, 1996: NAKLADATELSTVÍ IQ 147. Kapitola 7</a:t>
            </a:r>
          </a:p>
          <a:p>
            <a:pPr lvl="0"/>
            <a:r>
              <a:rPr lang="cs-CZ" sz="1600" dirty="0" smtClean="0">
                <a:latin typeface="Arial" pitchFamily="34" charset="0"/>
                <a:cs typeface="Arial" pitchFamily="34" charset="0"/>
              </a:rPr>
              <a:t>ANDERLE, P.,  SCHWARZ, H.</a:t>
            </a:r>
            <a:r>
              <a:rPr lang="cs-CZ" sz="1600" i="1" dirty="0" smtClean="0">
                <a:latin typeface="Arial" pitchFamily="34" charset="0"/>
                <a:cs typeface="Arial" pitchFamily="34" charset="0"/>
              </a:rPr>
              <a:t> Zbožíznalství. Poživatiny – potraviny, pochutiny.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 České vydání 1995, Správa přípravy učňů Praha. NAKLADATELSTVÍ WAHLBERG PRAHA. ISBN 80-901-871-4-5. Lidská výživa, str. 50 – 51</a:t>
            </a:r>
          </a:p>
          <a:p>
            <a:r>
              <a:rPr lang="cs-CZ" sz="1600" u="sng" dirty="0" smtClean="0">
                <a:hlinkClick r:id="rId2"/>
              </a:rPr>
              <a:t>http://cs.wikipedia.org/wiki/Soubor:Saccharum_officinarum_Blanco1.18.jpg#filelinks</a:t>
            </a:r>
            <a:endParaRPr lang="cs-CZ" sz="1600" u="sng" dirty="0" smtClean="0"/>
          </a:p>
          <a:p>
            <a:r>
              <a:rPr lang="cs-CZ" sz="1600" u="sng" dirty="0" smtClean="0">
                <a:hlinkClick r:id="rId3"/>
              </a:rPr>
              <a:t>http://cs.wikipedia.org/wiki/Soubor:Saccharum_officinarum_flowers.JPG#filelinks</a:t>
            </a:r>
            <a:endParaRPr lang="cs-CZ" sz="1600" u="sng" dirty="0" smtClean="0"/>
          </a:p>
          <a:p>
            <a:r>
              <a:rPr lang="cs-CZ" sz="1600" u="sng" dirty="0" smtClean="0">
                <a:hlinkClick r:id="rId4"/>
              </a:rPr>
              <a:t>http://cs.wikipedia.org/wiki/Soubor:SugarBeet.jpg#filelinks</a:t>
            </a:r>
            <a:endParaRPr lang="cs-CZ" sz="1600" u="sng" dirty="0" smtClean="0"/>
          </a:p>
          <a:p>
            <a:r>
              <a:rPr lang="cs-CZ" sz="1600" u="sng" dirty="0" smtClean="0">
                <a:hlinkClick r:id="rId5"/>
              </a:rPr>
              <a:t>http://cs.wikipedia.org/wiki/Soubor:Zuckerr%C3%BCbe.jpg#filelinks</a:t>
            </a:r>
            <a:endParaRPr lang="cs-CZ" sz="1600" u="sng" dirty="0" smtClean="0"/>
          </a:p>
          <a:p>
            <a:r>
              <a:rPr lang="cs-CZ" sz="1600" u="sng" dirty="0" smtClean="0">
                <a:hlinkClick r:id="rId6"/>
              </a:rPr>
              <a:t>http://cs.wikipedia.org/wiki/Soubor:Illustration_Beta_vulgaris_var._rapacea0.jpg#filelinks</a:t>
            </a:r>
            <a:endParaRPr lang="cs-CZ" sz="1600" u="sng" dirty="0" smtClean="0"/>
          </a:p>
          <a:p>
            <a:r>
              <a:rPr lang="cs-CZ" sz="1600" dirty="0" smtClean="0">
                <a:hlinkClick r:id="rId7"/>
              </a:rPr>
              <a:t>http://cs.wikipedia.org/wiki/Soubor:Cut_sugarcane.jpg#filelinks</a:t>
            </a:r>
            <a:endParaRPr lang="cs-CZ" sz="1600" dirty="0" smtClean="0"/>
          </a:p>
          <a:p>
            <a:endParaRPr lang="cs-CZ" sz="1600" dirty="0" smtClean="0"/>
          </a:p>
          <a:p>
            <a:endParaRPr lang="cs-CZ" sz="2000" dirty="0" smtClean="0"/>
          </a:p>
          <a:p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pPr lvl="0"/>
            <a:endParaRPr lang="cs-CZ" sz="2000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cs-CZ" sz="2000" i="1" dirty="0" smtClean="0">
                <a:latin typeface="Arial" pitchFamily="34" charset="0"/>
                <a:cs typeface="Arial" pitchFamily="34" charset="0"/>
              </a:rPr>
              <a:t>	</a:t>
            </a: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Zdroje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Obsah: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Charakteristika cukru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Význam cukru ve výživě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Jednoduché cukry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Složené cukry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Rozdělení cukrů	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Opakování</a:t>
            </a:r>
          </a:p>
          <a:p>
            <a:pPr>
              <a:buNone/>
            </a:pPr>
            <a:endParaRPr lang="cs-CZ" sz="3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Cukr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Obrázek 4" descr="http://upload.wikimedia.org/wikipedia/commons/thumb/a/a0/Saccharum_officinarum_Blanco1.18.jpg/220px-Saccharum_officinarum_Blanco1.18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98" y="2143116"/>
            <a:ext cx="2096135" cy="3180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06463" lvl="1" indent="-812800">
              <a:buSzPct val="68000"/>
              <a:buNone/>
            </a:pPr>
            <a:r>
              <a:rPr lang="cs-CZ" sz="4000" dirty="0" smtClean="0">
                <a:latin typeface="Arial" pitchFamily="34" charset="0"/>
                <a:cs typeface="Arial" pitchFamily="34" charset="0"/>
              </a:rPr>
              <a:t>Cukry</a:t>
            </a:r>
            <a:endParaRPr lang="cs-CZ" sz="36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4013" lvl="1" indent="-260350">
              <a:buSzPct val="68000"/>
            </a:pP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Jsou uhlovodany a slouží: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</a:pP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ke slazení potravin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</a:pP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ke konzervování potravin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</a:pP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ke krytí potřeby lidské energie</a:t>
            </a:r>
          </a:p>
          <a:p>
            <a:pPr marL="354013" lvl="1" indent="-260350">
              <a:buSzPct val="68000"/>
            </a:pP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Jsou výlučně rostlinného původu</a:t>
            </a:r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Charakteristika cukru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06463" lvl="1" indent="-812800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Z hlediska výživy jsou:</a:t>
            </a: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719138" lvl="1" indent="-36512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lehce stravitelné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dodávají organismu rychle energii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významnou složkou výživy</a:t>
            </a:r>
          </a:p>
          <a:p>
            <a:pPr marL="354013" lvl="1" indent="-2603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Nepotřebné cukry se v těle mění v tuk</a:t>
            </a:r>
          </a:p>
          <a:p>
            <a:pPr marL="354013" lvl="1" indent="-2603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Tuk se v těle usazuje</a:t>
            </a:r>
          </a:p>
          <a:p>
            <a:pPr marL="354013" lvl="1" indent="-2603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Důsledky nadměrné spotřeby cukru: </a:t>
            </a:r>
          </a:p>
          <a:p>
            <a:pPr marL="354013" lvl="1" indent="-260350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- obezita, zubní kámen, dna a jiné nemoci</a:t>
            </a:r>
            <a:endParaRPr lang="cs-CZ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Význam cukru ve výživě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lvl="1" indent="-260350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Jednoduché cukry</a:t>
            </a:r>
          </a:p>
          <a:p>
            <a:pPr marL="541338" lvl="1" indent="-44767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tělo přijímá ihned bez zpracování</a:t>
            </a:r>
          </a:p>
          <a:p>
            <a:pPr marL="541338" lvl="1" indent="-44767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energii poskytují okamžitě</a:t>
            </a:r>
          </a:p>
          <a:p>
            <a:pPr marL="354013" lvl="1" indent="-260350">
              <a:buSzPct val="68000"/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 Druhy:</a:t>
            </a:r>
          </a:p>
          <a:p>
            <a:pPr marL="354013" lvl="1" indent="-2603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Hroznový cukr (glukóza)</a:t>
            </a:r>
          </a:p>
          <a:p>
            <a:pPr marL="354013" lvl="1" indent="-2603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Ovocný cukr (fruktóza)</a:t>
            </a:r>
          </a:p>
          <a:p>
            <a:pPr marL="354013" lvl="1" indent="-2603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Invertní cukr</a:t>
            </a:r>
          </a:p>
          <a:p>
            <a:pPr marL="354013" lvl="1" indent="-2603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Slizový cukr (galaktóza) </a:t>
            </a:r>
          </a:p>
          <a:p>
            <a:pPr marL="354013" lvl="1" indent="-260350">
              <a:buSzPct val="68000"/>
              <a:buNone/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4400" dirty="0" smtClean="0">
                <a:latin typeface="Arial" pitchFamily="34" charset="0"/>
                <a:cs typeface="Arial" pitchFamily="34" charset="0"/>
              </a:rPr>
            </a:br>
            <a:r>
              <a:rPr lang="cs-CZ" sz="4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4400" dirty="0" smtClean="0">
                <a:latin typeface="Arial" pitchFamily="34" charset="0"/>
                <a:cs typeface="Arial" pitchFamily="34" charset="0"/>
              </a:rPr>
            </a:br>
            <a:r>
              <a:rPr lang="cs-CZ" sz="5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Jednoduché cukry</a:t>
            </a:r>
            <a:r>
              <a:rPr lang="cs-CZ" sz="4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4400" dirty="0" smtClean="0">
                <a:latin typeface="Arial" pitchFamily="34" charset="0"/>
                <a:cs typeface="Arial" pitchFamily="34" charset="0"/>
              </a:rPr>
            </a:br>
            <a:r>
              <a:rPr lang="cs-CZ" sz="4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4400" dirty="0" smtClean="0">
                <a:latin typeface="Arial" pitchFamily="34" charset="0"/>
                <a:cs typeface="Arial" pitchFamily="34" charset="0"/>
              </a:rPr>
            </a:br>
            <a:endParaRPr lang="cs-CZ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lvl="1" indent="-260350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Mezi jednoduché cukry patří:</a:t>
            </a:r>
          </a:p>
          <a:p>
            <a:pPr marL="354013" lvl="1" indent="-260350">
              <a:buSzPct val="68000"/>
            </a:pP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Hroznový cukr (glukóza)</a:t>
            </a:r>
          </a:p>
          <a:p>
            <a:pPr marL="625475" lvl="1" indent="-271463">
              <a:buSzPct val="68000"/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je obsažen ve všech složených cukrech</a:t>
            </a:r>
          </a:p>
          <a:p>
            <a:pPr marL="625475" lvl="1" indent="-271463">
              <a:buSzPct val="68000"/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rychle dodává energii</a:t>
            </a:r>
          </a:p>
          <a:p>
            <a:pPr marL="625475" lvl="1" indent="-271463">
              <a:buSzPct val="68000"/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má poloviční sladkost než řepný cukr</a:t>
            </a:r>
          </a:p>
          <a:p>
            <a:pPr marL="354013" lvl="1" indent="-2603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Sortiment : </a:t>
            </a:r>
            <a:r>
              <a:rPr lang="cs-CZ" sz="3200" dirty="0" err="1" smtClean="0">
                <a:latin typeface="Arial" pitchFamily="34" charset="0"/>
                <a:cs typeface="Arial" pitchFamily="34" charset="0"/>
              </a:rPr>
              <a:t>Glukopur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cs-CZ" sz="3200" dirty="0" err="1" smtClean="0">
                <a:latin typeface="Arial" pitchFamily="34" charset="0"/>
                <a:cs typeface="Arial" pitchFamily="34" charset="0"/>
              </a:rPr>
              <a:t>komprimátové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 cukrovinky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Jednoduché cukry</a:t>
            </a:r>
            <a:r>
              <a:rPr lang="cs-CZ" sz="4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4400" dirty="0" smtClean="0">
                <a:latin typeface="Arial" pitchFamily="34" charset="0"/>
                <a:cs typeface="Arial" pitchFamily="34" charset="0"/>
              </a:rPr>
            </a:br>
            <a:endParaRPr lang="cs-CZ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lvl="1" indent="-260350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Mezi jednoduché cukry patří:</a:t>
            </a:r>
          </a:p>
          <a:p>
            <a:pPr marL="354013" lvl="1" indent="-260350">
              <a:buSzPct val="68000"/>
            </a:pP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Ovocný cukr (fruktóza)</a:t>
            </a:r>
          </a:p>
          <a:p>
            <a:pPr marL="354013" lvl="1" indent="-260350">
              <a:buSzPct val="68000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součástí třtinového a řepného cukru</a:t>
            </a:r>
          </a:p>
          <a:p>
            <a:pPr marL="354013" lvl="1" indent="-260350">
              <a:buSzPct val="68000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obsažen ve většině ovoce</a:t>
            </a:r>
          </a:p>
          <a:p>
            <a:pPr marL="354013" lvl="1" indent="-260350">
              <a:buSzPct val="68000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má větší sladkost než řepný cukr</a:t>
            </a:r>
          </a:p>
          <a:p>
            <a:pPr marL="354013" lvl="1" indent="-260350">
              <a:buSzPct val="68000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vhodný pro slazení potravin pro nemocné cukrovkou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Jednoduché cukry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lvl="1" indent="-260350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Mezi jednoduché cukry patří:</a:t>
            </a:r>
          </a:p>
          <a:p>
            <a:pPr marL="354013" lvl="1" indent="-260350">
              <a:buSzPct val="68000"/>
            </a:pP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Invertní cukr</a:t>
            </a:r>
          </a:p>
          <a:p>
            <a:pPr marL="354013" lvl="1" indent="-260350">
              <a:buSzPct val="68000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směs hroznového a ovocného cukru</a:t>
            </a:r>
          </a:p>
          <a:p>
            <a:pPr marL="354013" lvl="1" indent="-260350">
              <a:buSzPct val="68000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obsažen v medu</a:t>
            </a:r>
          </a:p>
          <a:p>
            <a:pPr marL="354013" lvl="1" indent="-260350">
              <a:buSzPct val="68000"/>
            </a:pP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Slizový cukr (galaktóza)</a:t>
            </a:r>
            <a:endParaRPr lang="cs-CZ" sz="3600" dirty="0" smtClean="0">
              <a:latin typeface="Arial" pitchFamily="34" charset="0"/>
              <a:cs typeface="Arial" pitchFamily="34" charset="0"/>
            </a:endParaRPr>
          </a:p>
          <a:p>
            <a:pPr marL="354013" lvl="1" indent="-260350">
              <a:buSzPct val="68000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obsažen ve slizových látkách mléčného cukru</a:t>
            </a:r>
          </a:p>
          <a:p>
            <a:pPr marL="354013" lvl="1" indent="-260350">
              <a:buSzPct val="68000"/>
            </a:pPr>
            <a:endParaRPr lang="cs-CZ" sz="3600" dirty="0" smtClean="0">
              <a:latin typeface="Arial" pitchFamily="34" charset="0"/>
              <a:cs typeface="Arial" pitchFamily="34" charset="0"/>
            </a:endParaRPr>
          </a:p>
          <a:p>
            <a:pPr marL="354013" lvl="1" indent="-354013">
              <a:buSzPct val="68000"/>
              <a:tabLst>
                <a:tab pos="354013" algn="l"/>
              </a:tabLst>
            </a:pPr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pPr marL="354013" lvl="1" indent="-176213">
              <a:buSzPct val="68000"/>
              <a:buNone/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Jednoduché cukry</a:t>
            </a:r>
            <a:endParaRPr lang="cs-CZ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lvl="1" indent="-260350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Složené cukry </a:t>
            </a:r>
          </a:p>
          <a:p>
            <a:pPr marL="541338" lvl="1" indent="-44767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v těle se rozkládají na jednoduché cukry</a:t>
            </a:r>
          </a:p>
          <a:p>
            <a:pPr marL="354013" lvl="1" indent="-260350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Druhy:</a:t>
            </a:r>
          </a:p>
          <a:p>
            <a:pPr marL="354013" lvl="1" indent="-260350">
              <a:buSzPct val="68000"/>
            </a:pP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Třtinový cukr</a:t>
            </a:r>
          </a:p>
          <a:p>
            <a:pPr marL="354013" lvl="1" indent="-260350">
              <a:buSzPct val="68000"/>
            </a:pP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Řepný cukr</a:t>
            </a:r>
          </a:p>
          <a:p>
            <a:pPr marL="354013" lvl="1" indent="-260350">
              <a:buSzPct val="68000"/>
            </a:pP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Mléčný cukr</a:t>
            </a:r>
          </a:p>
          <a:p>
            <a:pPr marL="354013" lvl="1" indent="-260350">
              <a:buSzPct val="68000"/>
            </a:pP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Sladový cukr</a:t>
            </a:r>
          </a:p>
          <a:p>
            <a:pPr marL="354013" lvl="1" indent="-260350">
              <a:buSzPct val="68000"/>
              <a:buNone/>
            </a:pPr>
            <a:endParaRPr lang="cs-CZ" sz="3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Složené cukry</a:t>
            </a:r>
            <a:endParaRPr lang="cs-CZ" sz="4400" dirty="0"/>
          </a:p>
        </p:txBody>
      </p:sp>
      <p:pic>
        <p:nvPicPr>
          <p:cNvPr id="6" name="Obrázek 5" descr="Třtina cukrová">
            <a:hlinkClick r:id="rId2" tooltip="&quot;Třtina cukrová&quot;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2786059"/>
            <a:ext cx="2286016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1578</TotalTime>
  <Words>410</Words>
  <Application>Microsoft Office PowerPoint</Application>
  <PresentationFormat>Předvádění na obrazovce (4:3)</PresentationFormat>
  <Paragraphs>119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Shluk</vt:lpstr>
      <vt:lpstr>Snímek 1</vt:lpstr>
      <vt:lpstr>Cukr</vt:lpstr>
      <vt:lpstr>Charakteristika cukru</vt:lpstr>
      <vt:lpstr>Význam cukru ve výživě</vt:lpstr>
      <vt:lpstr>  Jednoduché cukry  </vt:lpstr>
      <vt:lpstr> Jednoduché cukry </vt:lpstr>
      <vt:lpstr>Jednoduché cukry</vt:lpstr>
      <vt:lpstr>Jednoduché cukry</vt:lpstr>
      <vt:lpstr>Složené cukry</vt:lpstr>
      <vt:lpstr>Složené cukry</vt:lpstr>
      <vt:lpstr>Složené cukry</vt:lpstr>
      <vt:lpstr>Rozdělení cukrů</vt:lpstr>
      <vt:lpstr>Opakování - diskuze</vt:lpstr>
      <vt:lpstr>Zdroje</vt:lpstr>
    </vt:vector>
  </TitlesOfParts>
  <Company>--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ucitel</dc:creator>
  <cp:lastModifiedBy>doma</cp:lastModifiedBy>
  <cp:revision>351</cp:revision>
  <dcterms:created xsi:type="dcterms:W3CDTF">2012-08-27T10:19:28Z</dcterms:created>
  <dcterms:modified xsi:type="dcterms:W3CDTF">2013-03-16T16:27:08Z</dcterms:modified>
</cp:coreProperties>
</file>