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78" r:id="rId4"/>
    <p:sldId id="298" r:id="rId5"/>
    <p:sldId id="288" r:id="rId6"/>
    <p:sldId id="300" r:id="rId7"/>
    <p:sldId id="257" r:id="rId8"/>
    <p:sldId id="291" r:id="rId9"/>
    <p:sldId id="301" r:id="rId10"/>
    <p:sldId id="302" r:id="rId11"/>
    <p:sldId id="281" r:id="rId12"/>
    <p:sldId id="292" r:id="rId13"/>
    <p:sldId id="299" r:id="rId14"/>
    <p:sldId id="265" r:id="rId15"/>
    <p:sldId id="275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3/3c/Sucre_blanc_cassonade_complet_rapadura.jpg/220px-Sucre_blanc_cassonade_complet_rapadura.jpg" TargetMode="External"/><Relationship Id="rId7" Type="http://schemas.openxmlformats.org/officeDocument/2006/relationships/hyperlink" Target="http://upload.wikimedia.org/wikipedia/commons/thumb/0/0c/Fives_Fletcher_Sugar_Continuous_Vacuum_Pan_Puunene_Hawaii.jpg/220px-Fives_Fletcher_Sugar_Continuous_Vacuum_Pan_Puunene_Hawaii.jpg" TargetMode="External"/><Relationship Id="rId2" Type="http://schemas.openxmlformats.org/officeDocument/2006/relationships/hyperlink" Target="http://upload.wikimedia.org/wikipedia/commons/thumb/4/4d/Cuboid_sugar.jpg/220px-Cuboid_suga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7/77/Zuckerr%C3%BCbenberg.jpg/120px-Zuckerr%C3%BCbenberg.jpg" TargetMode="External"/><Relationship Id="rId5" Type="http://schemas.openxmlformats.org/officeDocument/2006/relationships/hyperlink" Target="http://upload.wikimedia.org/wikipedia/commons/thumb/2/26/R%C3%BCbenvollernter.jpg/120px-R%C3%BCbenvollernter.jpg" TargetMode="External"/><Relationship Id="rId4" Type="http://schemas.openxmlformats.org/officeDocument/2006/relationships/hyperlink" Target="http://upload.wikimedia.org/wikipedia/commons/thumb/5/5b/Cane-sugar.jpg/220px-Cane-sugar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R%C3%BCbenvollernter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Zuckerr%C3%BCbenberg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Sucre_blanc_cassonade_complet_rapadura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Fives_Fletcher_Sugar_Continuous_Vacuum_Pan_Puunene_Hawaii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Cane-sugar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Cuboid_sugar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CZ.1.07/1.5.00/34.0883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8. 3.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Cukr II. – učební materiál s úkoly.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Další tržní druhy cukru v prodeji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Hygienický cukr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balený do malých papírových sáčků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Želírovací cukr </a:t>
            </a:r>
          </a:p>
          <a:p>
            <a:pPr marL="354013" lvl="1" indent="93663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směs krystalového cukru, kyseliny 	citrónové a pektinu</a:t>
            </a:r>
          </a:p>
          <a:p>
            <a:pPr marL="354013" lvl="1" indent="93663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výroba ovocných džemů, marmelád,</a:t>
            </a:r>
          </a:p>
          <a:p>
            <a:pPr marL="354013" lvl="1" indent="93663">
              <a:buSzPct val="68000"/>
              <a:buNone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rosolů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Druhy cukru 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Další tržní druhy cukru v prodeji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Sortiment:</a:t>
            </a:r>
          </a:p>
          <a:p>
            <a:pPr marL="895350" lvl="1" indent="-541338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želírovací cukr 1:1</a:t>
            </a:r>
          </a:p>
          <a:p>
            <a:pPr marL="895350" lvl="1" indent="-541338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speciální želírovací cukr 2:1</a:t>
            </a:r>
          </a:p>
          <a:p>
            <a:pPr marL="895350" lvl="1" indent="-541338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Pektogel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95350" lvl="1" indent="-541338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Pektogel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</a:t>
            </a:r>
          </a:p>
          <a:p>
            <a:pPr marL="895350" lvl="1" indent="-541338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Light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Pektogel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3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Druhy cukru 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lvl="1" indent="-8413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Další složené cukry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Sladový cukr – maltóza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vzniká v klíčícím ječmeni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 jen 60 % sladkosti řepného cukru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pivovarnictví, cukrovary, výroba whisky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Mléčný cukr – laktóza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ze sladké syrovátky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1/3 sladící schopnosti cukrové řepy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kojenecká výživa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Další složené cukry 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176213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Informace pro zákazníky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cukr není jen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sladidlem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ale také: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kořením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ochucuje mnohá jídla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konzervačním prostředkem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brzdí růst plísní, hniloby a rozklad vitamínu C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udržuje aroma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zachovává barvu, aroma a chuť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živina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čistý uhlovodan, rychlý přísune energie (1 kostka cukru /4 g/ = 67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kJ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54013" lvl="1" indent="-176213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Rady spotřebitelům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Které suroviny slouží pro výrobu cukru u nás a v jiných krajích?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Výroba cukru má dvě fáze, které to jsou?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Jistě si vzpomenete na využití melasy?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 praxe uveďte některé tržní druhy cukrů a určete, o jaký druh </a:t>
            </a:r>
            <a:r>
              <a:rPr lang="cs-CZ" sz="360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jedná?</a:t>
            </a: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Praha, 1996: NAKLADATELSTVÍ IQ 147. Kapitola 8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52 – 55</a:t>
            </a:r>
          </a:p>
          <a:p>
            <a:r>
              <a:rPr lang="cs-CZ" sz="1200" u="sng" dirty="0" smtClean="0">
                <a:hlinkClick r:id="rId2"/>
              </a:rPr>
              <a:t>http://upload.wikimedia.org/wikipedia/commons/thumb/4/4d/Cuboid_sugar.jpg/220px-Cuboid_sugar.jpg</a:t>
            </a:r>
            <a:endParaRPr lang="cs-CZ" sz="1200" dirty="0" smtClean="0"/>
          </a:p>
          <a:p>
            <a:r>
              <a:rPr lang="cs-CZ" sz="1200" u="sng" dirty="0" smtClean="0">
                <a:hlinkClick r:id="rId3"/>
              </a:rPr>
              <a:t>http://upload.wikimedia.org/wikipedia/commons/thumb/3/3c/Sucre_blanc_cassonade_complet_rapadura.jpg/220px-Sucre_blanc_cassonade_complet_rapadura.jpg</a:t>
            </a:r>
            <a:endParaRPr lang="cs-CZ" sz="1200" dirty="0" smtClean="0"/>
          </a:p>
          <a:p>
            <a:r>
              <a:rPr lang="cs-CZ" sz="1200" u="sng" dirty="0" smtClean="0">
                <a:hlinkClick r:id="rId4"/>
              </a:rPr>
              <a:t>http://upload.wikimedia.org/wikipedia/commons/thumb/5/5b/Cane-sugar.jpg/220px-Cane-sugar.jpg</a:t>
            </a:r>
            <a:endParaRPr lang="cs-CZ" sz="1200" u="sng" dirty="0" smtClean="0"/>
          </a:p>
          <a:p>
            <a:r>
              <a:rPr lang="cs-CZ" sz="1200" u="sng" dirty="0" smtClean="0">
                <a:hlinkClick r:id="rId5"/>
              </a:rPr>
              <a:t>http://upload.wikimedia.org/wikipedia/commons/thumb/2/26/R%C3%BCbenvollernter.jpg/120px-R%C3%BCbenvollernter.jpg</a:t>
            </a:r>
            <a:endParaRPr lang="cs-CZ" sz="1200" u="sng" dirty="0" smtClean="0"/>
          </a:p>
          <a:p>
            <a:r>
              <a:rPr lang="cs-CZ" sz="1200" u="sng" dirty="0" smtClean="0">
                <a:hlinkClick r:id="rId6"/>
              </a:rPr>
              <a:t>http://upload.wikimedia.org/wikipedia/commons/thumb/7/77/Zuckerr%C3%BCbenberg.jpg/120px-Zuckerr%C3%BCbenberg.jpg</a:t>
            </a:r>
            <a:endParaRPr lang="cs-CZ" sz="1200" u="sng" dirty="0" smtClean="0"/>
          </a:p>
          <a:p>
            <a:r>
              <a:rPr lang="cs-CZ" sz="1200" u="sng" dirty="0" smtClean="0">
                <a:hlinkClick r:id="rId7"/>
              </a:rPr>
              <a:t>http://upload.wikimedia.org/wikipedia/commons/thumb/0/0c/Fives_Fletcher_Sugar_Continuous_Vacuum_Pan_Puunene_Hawaii.jpg/220px-Fives_Fletcher_Sugar_Continuous_Vacuum_Pan_Puunene_Hawaii.jpg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2000" dirty="0" smtClean="0"/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cukru (sacharóza)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Druhy cukru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Další složené cukry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Rady spotřebitelům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Cukr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Rübenvollernte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857496"/>
            <a:ext cx="23574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cukru		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Suroviny pro výrobu cukru (sacharózy):</a:t>
            </a:r>
          </a:p>
          <a:p>
            <a:pPr marL="354013" lvl="1" indent="936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cukrová řepa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(v našich podmínkách)</a:t>
            </a:r>
          </a:p>
          <a:p>
            <a:pPr marL="354013" lvl="1" indent="936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cukrová třtina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(subtropické a tropické</a:t>
            </a:r>
          </a:p>
          <a:p>
            <a:pPr marL="354013" lvl="1" indent="93663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pásmo)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Výroba cukru se dělí na dvě fáze: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1) výroba surového cukru</a:t>
            </a:r>
          </a:p>
          <a:p>
            <a:pPr marL="354013" lvl="1" indent="93663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 rafinace </a:t>
            </a:r>
          </a:p>
          <a:p>
            <a:pPr marL="354013" lvl="1" indent="-2603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1" indent="-269875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1" indent="-269875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Výroba cukru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Zuckerrübenberg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643446"/>
            <a:ext cx="214314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surového cukru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očištěné řepné řízky se zpracují zatepla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vznikne difuzní šťáva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(14 –18 % sacharózy)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přidáme hydroxid vápenatý 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vznikne lehká šťáva 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odpařením vznikne těžká šťáva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svařením vznikne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surový cukr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zelený sirob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Výroba cukru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surového cukru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Surový cukr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obsahuje: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97,5 % sacharózy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název je „Přírodní cukr konzumní“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Zelený sirob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dále krystalizuje vznikne: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zadinový cukr (dále se rafinuje)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melasa (50 % sacharózy), využívá se </a:t>
            </a:r>
          </a:p>
          <a:p>
            <a:pPr marL="719138" lvl="1" indent="-36512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v kvasném průmyslu a pro výrobu krmiv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Výroba cukru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latin typeface="Arial" pitchFamily="34" charset="0"/>
                <a:cs typeface="Arial" pitchFamily="34" charset="0"/>
              </a:rPr>
            </a:br>
            <a:endParaRPr lang="cs-CZ" sz="4900" dirty="0"/>
          </a:p>
        </p:txBody>
      </p:sp>
      <p:pic>
        <p:nvPicPr>
          <p:cNvPr id="4" name="Obrázek 3" descr="http://upload.wikimedia.org/wikipedia/commons/thumb/3/3c/Sucre_blanc_cassonade_complet_rapadura.jpg/220px-Sucre_blanc_cassonade_complet_rapadura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285860"/>
            <a:ext cx="2096135" cy="19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Rafinace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Surový cukr se rafinuje na chemicky čistou sacharózu (bílý cukr). 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Rafinace má dva stupně: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a) afinace  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b) afinací vznikne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rafináda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lvl="1" indent="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obsahuje 99,8 % sacharózy </a:t>
            </a:r>
          </a:p>
          <a:p>
            <a:pPr marL="354013" lvl="1" indent="0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zpracovává na tržní druhy cukru</a:t>
            </a:r>
          </a:p>
          <a:p>
            <a:pPr marL="354013" lvl="1" indent="-260350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Výroba cukru</a:t>
            </a:r>
            <a:endParaRPr lang="cs-CZ" dirty="0"/>
          </a:p>
        </p:txBody>
      </p:sp>
      <p:pic>
        <p:nvPicPr>
          <p:cNvPr id="4" name="Obrázek 3" descr="http://upload.wikimedia.org/wikipedia/commons/thumb/0/0c/Fives_Fletcher_Sugar_Continuous_Vacuum_Pan_Puunene_Hawaii.jpg/220px-Fives_Fletcher_Sugar_Continuous_Vacuum_Pan_Puunene_Hawaii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786058"/>
            <a:ext cx="2096135" cy="157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cukru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Hnědý cukr třtinový 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  <a:tab pos="12588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krystalový - aromatické chuti a vůně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  <a:tab pos="12588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krupice -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Casonáda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  <a:tab pos="12588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moučka -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Betana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Přírodní cukr konzumní 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  <a:tab pos="12588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nažloutlé krystalky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  <a:tab pos="12588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chuť sladká s mírně slanou příchutí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Druhy cukru 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http://upload.wikimedia.org/wikipedia/commons/thumb/5/5b/Cane-sugar.jpg/220px-Cane-suga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143248"/>
            <a:ext cx="2096135" cy="1420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cukru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Rafinovaný cukr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krystalický - krystal hrubý,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polojemný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801688" lvl="1" indent="-447675">
              <a:buSzPct val="68000"/>
              <a:buNone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 jemný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litý – homole 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lisovaný – kostka, moka kostky,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bridge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bílý i barevný (tvar karetních vzorů)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mletý – krupice a moučka</a:t>
            </a:r>
          </a:p>
          <a:p>
            <a:pPr marL="719138" lvl="1" indent="-365125">
              <a:buSzPct val="68000"/>
              <a:buNone/>
              <a:tabLst>
                <a:tab pos="719138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Druhy cukru </a:t>
            </a:r>
            <a:endParaRPr lang="cs-CZ" sz="4400" dirty="0"/>
          </a:p>
        </p:txBody>
      </p:sp>
      <p:pic>
        <p:nvPicPr>
          <p:cNvPr id="4" name="Obrázek 3" descr="http://upload.wikimedia.org/wikipedia/commons/thumb/4/4d/Cuboid_sugar.jpg/220px-Cuboid_suga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714356"/>
            <a:ext cx="209613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Další tržní druhy cukru v prodeji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Vanilkový cukr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 vůní a chutí vanilkového lusku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Vanilinový cukr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cukr s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ethyloanilínem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(umělá náhrada za vanilkový lusk)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Skořicový cukr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0168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cukr s přídavkem mleté skořice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Druhy cukru 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1461</TotalTime>
  <Words>376</Words>
  <Application>Microsoft Office PowerPoint</Application>
  <PresentationFormat>Předvádění na obrazovce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Snímek 1</vt:lpstr>
      <vt:lpstr>Cukr</vt:lpstr>
      <vt:lpstr>Výroba cukru</vt:lpstr>
      <vt:lpstr>Výroba cukru</vt:lpstr>
      <vt:lpstr> Výroba cukru </vt:lpstr>
      <vt:lpstr>Výroba cukru</vt:lpstr>
      <vt:lpstr>Druhy cukru </vt:lpstr>
      <vt:lpstr>Druhy cukru </vt:lpstr>
      <vt:lpstr>Druhy cukru </vt:lpstr>
      <vt:lpstr>Druhy cukru </vt:lpstr>
      <vt:lpstr>Druhy cukru </vt:lpstr>
      <vt:lpstr>Další složené cukry </vt:lpstr>
      <vt:lpstr>Rady spotřebitelům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355</cp:revision>
  <dcterms:created xsi:type="dcterms:W3CDTF">2012-08-27T10:19:28Z</dcterms:created>
  <dcterms:modified xsi:type="dcterms:W3CDTF">2013-03-04T16:38:14Z</dcterms:modified>
</cp:coreProperties>
</file>