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300" r:id="rId7"/>
    <p:sldId id="257" r:id="rId8"/>
    <p:sldId id="291" r:id="rId9"/>
    <p:sldId id="301" r:id="rId10"/>
    <p:sldId id="281" r:id="rId11"/>
    <p:sldId id="265" r:id="rId12"/>
    <p:sldId id="275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s.wikipedia.org/wiki/Soubor:Vineyard_peaches_d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cs.wikipedia.org/wiki/Soubor:Stachelbeeren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8/8f/Sokeritoppa.jpg/80px-Sokeritoppa.jpg" TargetMode="External"/><Relationship Id="rId3" Type="http://schemas.openxmlformats.org/officeDocument/2006/relationships/hyperlink" Target="http://upload.wikimedia.org/wikipedia/commons/thumb/4/40/Cube_sugar_statue_Dacice.jpg/67px-Cube_sugar_statue_Dacice.jpg" TargetMode="External"/><Relationship Id="rId7" Type="http://schemas.openxmlformats.org/officeDocument/2006/relationships/hyperlink" Target="http://upload.wikimedia.org/wikipedia/commons/thumb/c/cd/Verbrennung_eines_Zuckerw%C3%BCrfels_.png/120px-Verbrennung_eines_Zuckerw%C3%BCrfels_.png" TargetMode="External"/><Relationship Id="rId2" Type="http://schemas.openxmlformats.org/officeDocument/2006/relationships/hyperlink" Target="http://upload.wikimedia.org/wikipedia/commons/thumb/1/1f/Stachelbeeren.jpg/250px-Stachelbeere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d/d2/Melnik_cukrovar.jpg/220px-Melnik_cukrovar.jpg" TargetMode="External"/><Relationship Id="rId5" Type="http://schemas.openxmlformats.org/officeDocument/2006/relationships/hyperlink" Target="http://upload.wikimedia.org/wikipedia/commons/thumb/a/ad/BilberriesBig.jpg/220px-BilberriesBig.jpg" TargetMode="External"/><Relationship Id="rId4" Type="http://schemas.openxmlformats.org/officeDocument/2006/relationships/hyperlink" Target="http://upload.wikimedia.org/wikipedia/commons/thumb/a/a4/Vineyard_peaches_de.jpg/220px-Vineyard_peaches_de.jpg" TargetMode="External"/><Relationship Id="rId9" Type="http://schemas.openxmlformats.org/officeDocument/2006/relationships/hyperlink" Target="http://upload.wikimedia.org/wikipedia/commons/thumb/4/4f/Sugarcubes.jpg/120px-Sugarcubes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Cube_sugar_statue_Dacic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Sugarcubes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okeritopp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s.wikipedia.org/wiki/Soubor:Verbrennung_eines_Zuckerw%C3%BCrfels_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Melnik_cukrovar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BilberriesBig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52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Cukry III.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Záruční lhůty 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cukru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Přírodní konzumní ……………. 5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Skořicový cukr ………………… 6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Vanilínový cukr ………………… 8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 </a:t>
            </a:r>
            <a:endParaRPr lang="cs-CZ" sz="4400" dirty="0"/>
          </a:p>
        </p:txBody>
      </p:sp>
      <p:pic>
        <p:nvPicPr>
          <p:cNvPr id="4" name="Obrázek 3" descr="http://upload.wikimedia.org/wikipedia/commons/thumb/a/a4/Vineyard_peaches_de.jpg/220px-Vineyard_peaches_d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428736"/>
            <a:ext cx="2096135" cy="280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Srstka angrešt">
            <a:hlinkClick r:id="rId4" tooltip="&quot;Srstka angrešt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1071546"/>
            <a:ext cx="2383155" cy="317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čem spatřujete rozdíl mezi cukrem přírodním a rafinovaným?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Jaké dodržujeme skladovací podmínky pro cukr?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Kdy a proč věnujeme pozornost protipožární ochraně u cukru?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Jaká je </a:t>
            </a:r>
            <a:r>
              <a:rPr lang="cs-CZ" sz="36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záruční lhůta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cukru?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8</a:t>
            </a:r>
          </a:p>
          <a:p>
            <a:r>
              <a:rPr lang="cs-CZ" sz="1400" u="sng" dirty="0" smtClean="0">
                <a:hlinkClick r:id="rId2"/>
              </a:rPr>
              <a:t>http://upload.wikimedia.org/wikipedia/commons/thumb/1/1f/Stachelbeeren.jpg/250px-Stachelbeeren.jpg</a:t>
            </a:r>
            <a:endParaRPr lang="cs-CZ" sz="1400" u="sng" dirty="0" smtClean="0">
              <a:hlinkClick r:id="rId3"/>
            </a:endParaRPr>
          </a:p>
          <a:p>
            <a:r>
              <a:rPr lang="cs-CZ" sz="1400" u="sng" dirty="0" smtClean="0">
                <a:hlinkClick r:id="rId4"/>
              </a:rPr>
              <a:t>http://upload.wikimedia.org/wikipedia/commons/thumb/a/a4/Vineyard_peaches_de.jpg/220px-Vineyard_peaches_de.jpg</a:t>
            </a:r>
            <a:endParaRPr lang="cs-CZ" sz="1400" u="sng" dirty="0" smtClean="0">
              <a:hlinkClick r:id="rId3"/>
            </a:endParaRPr>
          </a:p>
          <a:p>
            <a:r>
              <a:rPr lang="cs-CZ" sz="1400" u="sng" dirty="0" smtClean="0">
                <a:hlinkClick r:id="rId5"/>
              </a:rPr>
              <a:t>http://upload.wikimedia.org/wikipedia/commons/thumb/a/ad/BilberriesBig.jpg/220px-BilberriesBig.jpg</a:t>
            </a:r>
            <a:endParaRPr lang="cs-CZ" sz="1400" u="sng" dirty="0" smtClean="0">
              <a:hlinkClick r:id="rId3"/>
            </a:endParaRPr>
          </a:p>
          <a:p>
            <a:r>
              <a:rPr lang="cs-CZ" sz="1400" u="sng" dirty="0" smtClean="0">
                <a:hlinkClick r:id="rId6"/>
              </a:rPr>
              <a:t>http://upload.wikimedia.org/wikipedia/commons/thumb/d/d2/Melnik_cukrovar.jpg/220px-Melnik_cukrovar.jpg</a:t>
            </a:r>
            <a:endParaRPr lang="cs-CZ" sz="1400" u="sng" dirty="0" smtClean="0">
              <a:hlinkClick r:id="rId3"/>
            </a:endParaRPr>
          </a:p>
          <a:p>
            <a:r>
              <a:rPr lang="cs-CZ" sz="1400" u="sng" dirty="0" smtClean="0">
                <a:hlinkClick r:id="rId7"/>
              </a:rPr>
              <a:t>http://upload.wikimedia.org/wikipedia/commons/thumb/c/cd/Verbrennung_eines_Zuckerw%C3%BCrfels_.png/120px-Verbrennung_eines_Zuckerw%C3%BCrfels_.png</a:t>
            </a:r>
            <a:endParaRPr lang="cs-CZ" sz="1400" u="sng" dirty="0" smtClean="0">
              <a:hlinkClick r:id="rId3"/>
            </a:endParaRPr>
          </a:p>
          <a:p>
            <a:r>
              <a:rPr lang="cs-CZ" sz="1400" u="sng" dirty="0" smtClean="0">
                <a:hlinkClick r:id="rId8"/>
              </a:rPr>
              <a:t>http://upload.wikimedia.org/wikipedia/commons/thumb/8/8f/Sokeritoppa.jpg/80px-Sokeritoppa.jpg</a:t>
            </a:r>
            <a:r>
              <a:rPr lang="cs-CZ" sz="1400" u="sng" dirty="0" smtClean="0">
                <a:hlinkClick r:id="rId5"/>
              </a:rPr>
              <a:t> </a:t>
            </a:r>
          </a:p>
          <a:p>
            <a:r>
              <a:rPr lang="cs-CZ" sz="1400" u="sng" dirty="0" smtClean="0">
                <a:hlinkClick r:id="rId9"/>
              </a:rPr>
              <a:t>http://upload.wikimedia.org/wikipedia/commons/thumb/4/4f/Sugarcubes.jpg/120px-Sugarcubes.jpg</a:t>
            </a:r>
            <a:endParaRPr lang="cs-CZ" sz="1400" u="sng" dirty="0" smtClean="0">
              <a:hlinkClick r:id="rId3"/>
            </a:endParaRPr>
          </a:p>
          <a:p>
            <a:r>
              <a:rPr lang="cs-CZ" sz="1400" u="sng" dirty="0" smtClean="0">
                <a:hlinkClick r:id="rId3"/>
              </a:rPr>
              <a:t>http://upload.wikimedia.org/wikipedia/commons/thumb/4/40/Cube_sugar_statue_Dacice.jpg/67px-Cube_sugar_statue_Dacice.jpg</a:t>
            </a:r>
            <a:endParaRPr lang="cs-CZ" sz="14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cukru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cukru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Prodej cukru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Záruční lhůty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4/40/Cube_sugar_statue_Dacice.jpg/67px-Cube_sugar_statue_Dacic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214686"/>
            <a:ext cx="114300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cukru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Přírodní cukr konzumní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tvoří nažloutlé krystaly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sladkou s mírně slanou příchutí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roztok je čirý nebo slabě nažloutlý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Rafinovaný cukr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čistá chuť a vůně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barva bílá, př. namodralý odstín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cukru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4/4f/Sugarcubes.jpg/120px-Sugarcube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429132"/>
            <a:ext cx="1143000" cy="76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cukru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Rafinovaný cukr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krystalické a mleté druhy jsou sypké,</a:t>
            </a:r>
          </a:p>
          <a:p>
            <a:pPr marL="906463" lvl="1" indent="-5524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suché, nelepkavé, bez slepených krystalů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krystalu jsou povoleny hrudky, které se tlakem rozdrobí</a:t>
            </a:r>
          </a:p>
          <a:p>
            <a:pPr marL="906463" lvl="1" indent="-5524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lisované druhy jsou celistvé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cukru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Skladovací prostory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suché, čisté a dobře větratelné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před: 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změnami teplot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přímými slunečními paprsky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látkami s výrazným pachem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živočišnými škůdci (mravenci)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kostkový cukr se pod vlivem mrazu rozpadá na prášek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cukru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4" name="Obrázek 3" descr="http://upload.wikimedia.org/wikipedia/commons/thumb/8/8f/Sokeritoppa.jpg/80px-Sokeritopp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500306"/>
            <a:ext cx="128588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Skladovací prostory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skladování většího množství cukru vyžaduje spolehlivou požární ochranu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hořením se roztéká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hoří modrým plamenem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Hydroskopičnost cukru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snadno přijímá vlhkost </a:t>
            </a:r>
          </a:p>
          <a:p>
            <a:pPr marL="719138" lvl="1" indent="-5413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proto se přidává amylopektin – pohlcuje vlhkost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cukru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4" name="Obrázek 3" descr="Verbrennung eines Zuckerwürfels 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286124"/>
            <a:ext cx="17145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Pro maloobchod se balí: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 1 kg do papírových nebo polyetylénových sáčků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kostkový do papírové skládačky</a:t>
            </a:r>
          </a:p>
          <a:p>
            <a:pPr marL="719138" lvl="1" indent="-541338">
              <a:buSzPct val="68000"/>
              <a:buNone/>
              <a:tabLst>
                <a:tab pos="7191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Hygienické balení je určeno pro: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restaurace, bufety, rychlé občerstvení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přepravní obal je papírový pytel nebo smrštitelná fólie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cukru 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d/d2/Melnik_cukrovar.jpg/220px-Melnik_cukrova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500174"/>
            <a:ext cx="2096135" cy="143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Nabízíme u každého nákupu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Zvýšená poptávka </a:t>
            </a: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období zavařování</a:t>
            </a: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 vánočními a velikonočními svátky</a:t>
            </a: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včelaři na med …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kávy, čaje, cukrovinek, pečiva, výrobků z ovoce, kompoty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Prodej cukru </a:t>
            </a:r>
            <a:endParaRPr lang="cs-CZ" sz="4400" dirty="0"/>
          </a:p>
        </p:txBody>
      </p:sp>
      <p:pic>
        <p:nvPicPr>
          <p:cNvPr id="4" name="Obrázek 3" descr="http://upload.wikimedia.org/wikipedia/commons/thumb/a/ad/BilberriesBig.jpg/220px-BilberriesBi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8604"/>
            <a:ext cx="2096135" cy="279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Záruční lhůty cukru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Rafinovaný cukr -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krystal, krupice, kostky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……………………do konce příštího roku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Moučka ……………………........4 měsíce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Moučka s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protihrudkujícími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látkami …………………………………… 6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Třtinový, želírovací ……………12 měsíců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Barevné cukry …………………. 6 měsíců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 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1479</TotalTime>
  <Words>322</Words>
  <Application>Microsoft Office PowerPoint</Application>
  <PresentationFormat>Předvádění na obrazovce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Snímek 1</vt:lpstr>
      <vt:lpstr>Cukr</vt:lpstr>
      <vt:lpstr>Požadavky na jakost cukru</vt:lpstr>
      <vt:lpstr>Požadavky na jakost cukru</vt:lpstr>
      <vt:lpstr>  Skladování cukru  </vt:lpstr>
      <vt:lpstr> Skladování cukru </vt:lpstr>
      <vt:lpstr>Skladování cukru  </vt:lpstr>
      <vt:lpstr>Prodej cukru </vt:lpstr>
      <vt:lpstr>Záruční lhůty  </vt:lpstr>
      <vt:lpstr>Záruční lhůty  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344</cp:revision>
  <dcterms:created xsi:type="dcterms:W3CDTF">2012-08-27T10:19:28Z</dcterms:created>
  <dcterms:modified xsi:type="dcterms:W3CDTF">2013-03-04T16:39:35Z</dcterms:modified>
</cp:coreProperties>
</file>