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6" r:id="rId3"/>
    <p:sldId id="288" r:id="rId4"/>
    <p:sldId id="278" r:id="rId5"/>
    <p:sldId id="298" r:id="rId6"/>
    <p:sldId id="300" r:id="rId7"/>
    <p:sldId id="291" r:id="rId8"/>
    <p:sldId id="301" r:id="rId9"/>
    <p:sldId id="281" r:id="rId10"/>
    <p:sldId id="257" r:id="rId11"/>
    <p:sldId id="302" r:id="rId12"/>
    <p:sldId id="305" r:id="rId13"/>
    <p:sldId id="303" r:id="rId14"/>
    <p:sldId id="304" r:id="rId15"/>
    <p:sldId id="307" r:id="rId16"/>
    <p:sldId id="306" r:id="rId17"/>
    <p:sldId id="308" r:id="rId18"/>
    <p:sldId id="309" r:id="rId19"/>
    <p:sldId id="265" r:id="rId20"/>
    <p:sldId id="275" r:id="rId21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67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-11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Přímá spojovací čár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953A1D-1EFC-47CB-995B-93C6FFAE433A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10C8BF6-A305-4C65-9738-91622F5752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58FB5-838B-4E66-9298-47FB180AE29A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AA3E6-A98D-489F-8647-30E30A98F3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B0B72-37E9-4869-BB19-7E10E7DCD725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53EEC-17C1-4575-BFF1-50F042F3E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CC98-F12E-4E58-B233-03311F9EC225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9D9ED-7996-4B40-9E58-0260C90629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4BA2B0-E9BA-4439-842B-7794D54CA4B1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5C489B-594C-4BE0-9C4F-4FC2F6836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9B6311-99F6-4362-92E4-025150B32B47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6FD9FE-B92E-4982-A21A-EC3E8E15D5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EAE98D-DE00-4C2D-9C26-971DDC1E4227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53E40D-DB54-40EB-B890-A080E9AE47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68B68-9A98-4E21-B460-138F17994A59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97A0BB-8F24-48B6-B9F7-A19FDE4154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A6AEF-191D-4857-8D9D-0DB5005F8B5C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40877-387E-4222-A2E8-0C75D4416E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EA62E1-B881-4218-A832-98F4FA0CD9D1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87FB2E-D698-45DA-AF90-C13D2491FA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Volný tvar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BE7591-DEB1-4D01-832F-70C4CA81EB83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FB4C366-1140-4B8C-9B05-02FE2358E8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BD76E-6AEE-45A6-B38E-8B9235CF5423}" type="datetimeFigureOut">
              <a:rPr lang="cs-CZ"/>
              <a:pPr>
                <a:defRPr/>
              </a:pPr>
              <a:t>16.3.2013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D5CAC1-D642-4BFF-BD2D-A0B779D54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1" r:id="rId2"/>
    <p:sldLayoutId id="2147483876" r:id="rId3"/>
    <p:sldLayoutId id="2147483877" r:id="rId4"/>
    <p:sldLayoutId id="2147483878" r:id="rId5"/>
    <p:sldLayoutId id="2147483879" r:id="rId6"/>
    <p:sldLayoutId id="2147483872" r:id="rId7"/>
    <p:sldLayoutId id="2147483880" r:id="rId8"/>
    <p:sldLayoutId id="2147483881" r:id="rId9"/>
    <p:sldLayoutId id="2147483873" r:id="rId10"/>
    <p:sldLayoutId id="21474838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cs.wikipedia.org/wiki/Soubor:Italian_ice_cream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cs.wikipedia.org/wiki/Soubor:Coca-Cola_logo.sv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cs.wikipedia.org/wiki/Soubor:Toothpaste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cs.wikipedia.org/wiki/Soubor:Monster_Energy_original_flavors_plus_Absolute_Zero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cs.wikipedia.org/wiki/Soubor:CEFF-logo_(jen_znak)_RGB.jp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Soubor:Fragaria_Fruit_Close-up.jpg" TargetMode="External"/><Relationship Id="rId13" Type="http://schemas.openxmlformats.org/officeDocument/2006/relationships/hyperlink" Target="http://cs.wikipedia.org/wiki/Soubor:CEFF-logo_(jen_znak)_RGB.jpg" TargetMode="External"/><Relationship Id="rId3" Type="http://schemas.openxmlformats.org/officeDocument/2006/relationships/hyperlink" Target="http://cs.wikipedia.org/wiki/Soubor:Feuille_de_stevia_en_poudre.jpg" TargetMode="External"/><Relationship Id="rId7" Type="http://schemas.openxmlformats.org/officeDocument/2006/relationships/hyperlink" Target="http://cs.wikipedia.org/wiki/Soubor:Raspberries.jpg" TargetMode="External"/><Relationship Id="rId12" Type="http://schemas.openxmlformats.org/officeDocument/2006/relationships/hyperlink" Target="http://cs.wikipedia.org/wiki/Soubor:Toothpaste.jpg" TargetMode="External"/><Relationship Id="rId2" Type="http://schemas.openxmlformats.org/officeDocument/2006/relationships/hyperlink" Target="http://cs.wikipedia.org/wiki/Soubor:Stevia-rebaudiana-total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Soubor:Chocolate.jpg" TargetMode="External"/><Relationship Id="rId11" Type="http://schemas.openxmlformats.org/officeDocument/2006/relationships/hyperlink" Target="http://cs.wikipedia.org/wiki/Soubor:Coca-Cola_logo.svg" TargetMode="External"/><Relationship Id="rId5" Type="http://schemas.openxmlformats.org/officeDocument/2006/relationships/hyperlink" Target="http://cs.wikipedia.org/wiki/Soubor:Cherry_Stella444.jpg" TargetMode="External"/><Relationship Id="rId10" Type="http://schemas.openxmlformats.org/officeDocument/2006/relationships/hyperlink" Target="http://cs.wikipedia.org/wiki/Soubor:Italian_ice_cream.jpg" TargetMode="External"/><Relationship Id="rId4" Type="http://schemas.openxmlformats.org/officeDocument/2006/relationships/hyperlink" Target="http://cs.wikipedia.org/wiki/Soubor:Alexander_Lucas_10.10.10.jpg" TargetMode="External"/><Relationship Id="rId9" Type="http://schemas.openxmlformats.org/officeDocument/2006/relationships/hyperlink" Target="http://cs.wikipedia.org/wiki/Soubor:Bubblegum.jpg" TargetMode="External"/><Relationship Id="rId14" Type="http://schemas.openxmlformats.org/officeDocument/2006/relationships/hyperlink" Target="http://cs.wikipedia.org/wiki/Soubor:Monster_Energy_original_flavors_plus_Absolute_Zero.jp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s.wikipedia.org/wiki/Soubor:Feuille_de_stevia_en_poudre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cs.wikipedia.org/wiki/Soubor:Stevia-rebaudiana-total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cs.wikipedia.org/wiki/Soubor:Alexander_Lucas_10.10.10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cs.wikipedia.org/wiki/Soubor:Cherry_Stella444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cs.wikipedia.org/wiki/Soubor:Chocolate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cs.wikipedia.org/wiki/Soubor:Raspberries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cs.wikipedia.org/wiki/Soubor:Fragaria_Fruit_Close-up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cs.wikipedia.org/wiki/Soubor:Bubblegum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3800" y="476250"/>
            <a:ext cx="3805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V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Y_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2_INOVACE_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ZBP1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_</a:t>
            </a: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54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6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4VAL</a:t>
            </a:r>
          </a:p>
        </p:txBody>
      </p:sp>
      <p:sp>
        <p:nvSpPr>
          <p:cNvPr id="6" name="Obdélník 5"/>
          <p:cNvSpPr/>
          <p:nvPr/>
        </p:nvSpPr>
        <p:spPr>
          <a:xfrm>
            <a:off x="611188" y="1125538"/>
            <a:ext cx="8137525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šablony:   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V/2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13. 3. 2013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Autor:			Mgr. Helena Válková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Určeno 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Zbožíznalství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Tematická oblast:	Potravinářské zboží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Obor vzdělání:		Prodavač (66-51-H/01) 1. ročník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výukového materiálu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: Ostatní sladidla – učební materiál s úkoly.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Materiál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vytvořen v souladu se ŠVP příslušného oboru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vzdělání.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využití: Výukový materiál s úkoly pro žáky byl vytvořen pomocí programu PowerPoint a bude prezentován žákům prostřednictvím interaktivní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tabule.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Závěrem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diskusní otázky k procvičení.</a:t>
            </a:r>
            <a:endParaRPr lang="cs-CZ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Čas:  20 minut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C:\HELENA 2012\ŠABLONY\NOVÉ LOGO\loga_sablony (2)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0042"/>
            <a:ext cx="32099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Syntetická sladidla (umělá sladidla)</a:t>
            </a:r>
            <a:endParaRPr lang="cs-CZ" sz="3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354013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získaná umělou cestou</a:t>
            </a:r>
          </a:p>
          <a:p>
            <a:pPr marL="354013" lvl="1" indent="-354013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vyšší sladící schopnost 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než cukr</a:t>
            </a:r>
          </a:p>
          <a:p>
            <a:pPr marL="354013" lvl="1" indent="-354013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skoro žádná energetická 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hodnota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989013" lvl="1" indent="-269875">
              <a:buSzPct val="68000"/>
              <a:buFont typeface="Arial" pitchFamily="34" charset="0"/>
              <a:buChar char="•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Sacharin, Aspartam a Cyklamát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Syntetická náhradní sladidla  </a:t>
            </a:r>
            <a:r>
              <a:rPr lang="cs-CZ" sz="49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9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http://upload.wikimedia.org/wikipedia/commons/thumb/a/a5/Italian_ice_cream.jpg/220px-Italian_ice_cream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2285992"/>
            <a:ext cx="20955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Sortiment umělých sladidel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Sacharin (cukerín)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  <a:tabLst>
                <a:tab pos="895350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určen pro diabetiky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  <a:tabLst>
                <a:tab pos="895350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neenergetické náhradní sladidlo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  <a:tabLst>
                <a:tab pos="895350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pětsetkrát sladší než cukr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  <a:tabLst>
                <a:tab pos="895350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nepříjemně hořké chuti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  <a:tabLst>
                <a:tab pos="895350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značení E954</a:t>
            </a:r>
            <a:endParaRPr lang="cs-CZ" sz="3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/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Syntetická náhradní sladidla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600" dirty="0" smtClean="0">
                <a:latin typeface="Arial" pitchFamily="34" charset="0"/>
                <a:cs typeface="Arial" pitchFamily="34" charset="0"/>
              </a:rPr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Sortiment umělých sladidel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Aspartam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nejznámější umělé náhradní sladidlo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200x sladší než cukr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bez chuťově výrazných pachutí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při vaření se ničí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 trhu má různé obchodní značky, např.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NutraSweet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Canderel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Equal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…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lvl="1" indent="-5270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lvl="1" indent="-5270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lvl="1" indent="-527050">
              <a:buSzPct val="68000"/>
              <a:buNone/>
            </a:pPr>
            <a:endParaRPr lang="cs-CZ" sz="3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Syntetická náhradní sladidla</a:t>
            </a:r>
            <a:endParaRPr lang="cs-CZ" sz="4400" dirty="0"/>
          </a:p>
        </p:txBody>
      </p:sp>
      <p:pic>
        <p:nvPicPr>
          <p:cNvPr id="4" name="Obrázek 3" descr="http://upload.wikimedia.org/wikipedia/commons/thumb/c/ce/Coca-Cola_logo.svg/220px-Coca-Cola_logo.svg.pn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822211">
            <a:off x="6552232" y="1881499"/>
            <a:ext cx="20955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Sortiment umělých sladidel</a:t>
            </a:r>
          </a:p>
          <a:p>
            <a:pPr lvl="1" indent="-527050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Využití aspartamu: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asi v 5000 potravinářských výrobcích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většina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light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nápojů, potraviny, stolní sladidla, nealkoholické nápoje 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mléčné výrobky, pudinky, dezerty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zmrzliny, sladkosti, čokolády, žvýkačky</a:t>
            </a:r>
          </a:p>
          <a:p>
            <a:pPr marL="541338" lvl="1" indent="-363538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zubní pasty a další farmaceutické výrobky</a:t>
            </a:r>
          </a:p>
          <a:p>
            <a:pPr marL="719138" lvl="1" indent="-365125">
              <a:buSzPct val="68000"/>
              <a:buNone/>
              <a:tabLst>
                <a:tab pos="354013" algn="l"/>
              </a:tabLst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Syntetická náhradní sladidla</a:t>
            </a:r>
            <a:endParaRPr lang="cs-CZ" sz="4400" dirty="0"/>
          </a:p>
        </p:txBody>
      </p:sp>
      <p:pic>
        <p:nvPicPr>
          <p:cNvPr id="4" name="Obrázek 3" descr="http://upload.wikimedia.org/wikipedia/commons/thumb/9/9d/Toothpaste.jpg/220px-Toothpaste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1500174"/>
            <a:ext cx="20955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Sortiment umělých sladidel</a:t>
            </a:r>
          </a:p>
          <a:p>
            <a:pPr lvl="1" indent="-527050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Cyklamát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indent="-5270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200x vyšší sladivost než cukr</a:t>
            </a:r>
          </a:p>
          <a:p>
            <a:pPr lvl="1" indent="-5270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neobsahuje žádné kalorie</a:t>
            </a:r>
          </a:p>
          <a:p>
            <a:pPr lvl="1" indent="-5270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tržní název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Spolarin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Dukarin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indent="-5270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evropské značení E952</a:t>
            </a:r>
          </a:p>
          <a:p>
            <a:pPr lvl="1" indent="-527050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Další tržní druhy syntetických sladidel:</a:t>
            </a:r>
          </a:p>
          <a:p>
            <a:pPr lvl="1" indent="-527050">
              <a:buSzPct val="68000"/>
              <a:buNone/>
            </a:pP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Kandisin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Acesulfan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K  a další.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Syntetická náhradní sladidla</a:t>
            </a:r>
          </a:p>
        </p:txBody>
      </p:sp>
      <p:pic>
        <p:nvPicPr>
          <p:cNvPr id="4" name="Obrázek 3" descr="http://upload.wikimedia.org/wikipedia/commons/thumb/e/ed/Monster_Energy_original_flavors_plus_Absolute_Zero.jpg/220px-Monster_Energy_original_flavors_plus_Absolute_Zero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1020398">
            <a:off x="6287658" y="1788921"/>
            <a:ext cx="20955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Formy umělých sladidel: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Tablety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 slazení horkých nápojů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balení - malé kapesní krabičky, stolní dávkovače a větší nádoby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Tekutá sladidla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pro pečení a kořenění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Sypká sladidla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vhodná do nápojů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Obchodní formy umělých sladidel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CEFF – </a:t>
            </a:r>
            <a:r>
              <a:rPr lang="cs-CZ" sz="3600" dirty="0" err="1" smtClean="0">
                <a:latin typeface="Arial" pitchFamily="34" charset="0"/>
                <a:cs typeface="Arial" pitchFamily="34" charset="0"/>
              </a:rPr>
              <a:t>Certified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 E-</a:t>
            </a:r>
            <a:r>
              <a:rPr lang="cs-CZ" sz="3600" dirty="0" err="1" smtClean="0">
                <a:latin typeface="Arial" pitchFamily="34" charset="0"/>
                <a:cs typeface="Arial" pitchFamily="34" charset="0"/>
              </a:rPr>
              <a:t>Frindly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600" dirty="0" err="1" smtClean="0">
                <a:latin typeface="Arial" pitchFamily="34" charset="0"/>
                <a:cs typeface="Arial" pitchFamily="34" charset="0"/>
              </a:rPr>
              <a:t>Food</a:t>
            </a: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 marL="354013" lvl="1" indent="-2603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nezávislý projekt  zaměřený na přídatné látky v potravinách</a:t>
            </a:r>
          </a:p>
          <a:p>
            <a:pPr marL="354013" lvl="1" indent="-2603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za projektem stojí firma z Jaroměře</a:t>
            </a:r>
          </a:p>
          <a:p>
            <a:pPr marL="354013" lvl="1" indent="-2603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přídatné látky = aditiva, běžná éčka</a:t>
            </a:r>
          </a:p>
          <a:p>
            <a:pPr marL="354013" lvl="1" indent="-2603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sleduje zdravotní rizika při konzumaci  většího množství těchto látek</a:t>
            </a:r>
          </a:p>
          <a:p>
            <a:pPr marL="354013" lvl="1" indent="-260350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výrobek označen logem CEFF nesmí obsahovat nepovolená aditiva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/>
          </a:bodyPr>
          <a:lstStyle/>
          <a:p>
            <a:r>
              <a:rPr lang="cs-CZ" sz="44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Certified</a:t>
            </a: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E-</a:t>
            </a:r>
            <a:r>
              <a:rPr lang="cs-CZ" sz="44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Friendly</a:t>
            </a: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44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Food</a:t>
            </a:r>
            <a:endParaRPr lang="cs-CZ" sz="44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Aditiva  jsou:</a:t>
            </a:r>
          </a:p>
          <a:p>
            <a:pPr lvl="1" indent="-527050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konzervanty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umělá barviva</a:t>
            </a:r>
          </a:p>
          <a:p>
            <a:pPr lvl="1" indent="-527050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náhradní sladidla a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glutamáty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Kategorizace aditiv provádí:</a:t>
            </a:r>
          </a:p>
          <a:p>
            <a:pPr lvl="1" indent="-527050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Státní zdravotní ústav při Ministerstvu zdravotnictví ČR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Logo CEFF mohou nést potraviny všech výrobců EU splňující pravidla složení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Certified</a:t>
            </a: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E-</a:t>
            </a:r>
            <a:r>
              <a:rPr lang="cs-CZ" sz="44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Friendly</a:t>
            </a: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44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Food</a:t>
            </a:r>
            <a:endParaRPr lang="cs-CZ" sz="4400" dirty="0"/>
          </a:p>
        </p:txBody>
      </p:sp>
      <p:pic>
        <p:nvPicPr>
          <p:cNvPr id="4" name="Obrázek 3" descr="http://upload.wikimedia.org/wikipedia/commons/thumb/a/a0/CEFF-logo_%28jen_znak%29_RGB.jpg/220px-CEFF-logo_%28jen_znak%29_RGB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1285860"/>
            <a:ext cx="20955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Přídatné látky (aditiva)</a:t>
            </a:r>
          </a:p>
          <a:p>
            <a:pPr lvl="1" indent="-527050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ochranu spotřebitelů zajišťuje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Evropský úřad pro bezpečnost potravin</a:t>
            </a:r>
          </a:p>
          <a:p>
            <a:pPr lvl="1" indent="-527050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maximálně přijatelná denní dávka ADI (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Acceptable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Daily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Intakte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</a:p>
          <a:p>
            <a:pPr lvl="1" indent="-527050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hodnoty ADI upravuje směrnice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Evropské Komise </a:t>
            </a:r>
          </a:p>
          <a:p>
            <a:pPr lvl="1" indent="-527050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závazné pro všechny členské státy EU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Certified</a:t>
            </a: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E-</a:t>
            </a:r>
            <a:r>
              <a:rPr lang="cs-CZ" sz="44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Friendly</a:t>
            </a: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44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Food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433388">
              <a:buFont typeface="Wingdings 3" pitchFamily="18" charset="2"/>
              <a:buAutoNum type="arabicPeriod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Vzpomeňte, které vlastnosti mají náhradní sladidla?</a:t>
            </a:r>
          </a:p>
          <a:p>
            <a:pPr marL="541338" indent="-433388">
              <a:buFont typeface="Wingdings 3" pitchFamily="18" charset="2"/>
              <a:buAutoNum type="arabicPeriod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Jakým způsobem jsou vyráběna a které obchodní názvy k nim přiřadíte?</a:t>
            </a:r>
          </a:p>
          <a:p>
            <a:pPr marL="541338" indent="-433388">
              <a:buFont typeface="Wingdings 3" pitchFamily="18" charset="2"/>
              <a:buAutoNum type="arabicPeriod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Vyjmenujte plodiny, ve kterých nalezneme přírodní sladidlo?</a:t>
            </a:r>
          </a:p>
          <a:p>
            <a:pPr marL="541338" indent="-433388">
              <a:buFont typeface="Wingdings 3" pitchFamily="18" charset="2"/>
              <a:buAutoNum type="arabicPeriod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Umělá sladidla jsou používána k výrobě asi 5000 výrobků. Znáte je?</a:t>
            </a:r>
          </a:p>
          <a:p>
            <a:pPr marL="541338" indent="-433388">
              <a:buFont typeface="Wingdings 3" pitchFamily="18" charset="2"/>
              <a:buAutoNum type="arabicPeriod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 znamená CEFF?</a:t>
            </a:r>
            <a:endParaRPr lang="cs-CZ" sz="3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 - diskuze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Obsah: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Charakteristika náhradních sladidel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Přirozená náhradní sladidla</a:t>
            </a:r>
          </a:p>
          <a:p>
            <a:r>
              <a:rPr lang="cs-CZ" sz="3600" smtClean="0">
                <a:latin typeface="Arial" pitchFamily="34" charset="0"/>
                <a:cs typeface="Arial" pitchFamily="34" charset="0"/>
              </a:rPr>
              <a:t>Syntetická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náhradní sladidla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Obchodní formy umělých sladidel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CEFF 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Opakování</a:t>
            </a:r>
          </a:p>
          <a:p>
            <a:pPr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Ostatní sladidla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400" dirty="0" smtClean="0">
                <a:latin typeface="Arial" pitchFamily="34" charset="0"/>
                <a:cs typeface="Arial" pitchFamily="34" charset="0"/>
              </a:rPr>
              <a:t>ANDERLE, P.,  SCHWARZ, H.</a:t>
            </a:r>
            <a:r>
              <a:rPr lang="cs-CZ" sz="1400" i="1" dirty="0" smtClean="0">
                <a:latin typeface="Arial" pitchFamily="34" charset="0"/>
                <a:cs typeface="Arial" pitchFamily="34" charset="0"/>
              </a:rPr>
              <a:t> Zbožíznalství. Poživatiny – potraviny, pochutiny.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České vydání 1995, Správa přípravy učňů Praha. NAKLADATELSTVÍ WAHLBERG PRAHA. ISBN 80-901-871-4-5. Lidská výživa, str. 60 – 61</a:t>
            </a:r>
          </a:p>
          <a:p>
            <a:r>
              <a:rPr lang="cs-CZ" sz="1400" dirty="0" smtClean="0">
                <a:hlinkClick r:id="rId2"/>
              </a:rPr>
              <a:t>http://cs.wikipedia.org/wiki/Soubor:Stevia-rebaudiana-total.JPG#filelinks</a:t>
            </a:r>
            <a:endParaRPr lang="cs-CZ" sz="1400" dirty="0" smtClean="0"/>
          </a:p>
          <a:p>
            <a:r>
              <a:rPr lang="cs-CZ" sz="1400" dirty="0" smtClean="0">
                <a:hlinkClick r:id="rId3"/>
              </a:rPr>
              <a:t>http://cs.wikipedia.org/wiki/Soubor:Feuille_de_stevia_en_poudre.jpg#filelinks</a:t>
            </a:r>
            <a:endParaRPr lang="cs-CZ" sz="1400" dirty="0" smtClean="0"/>
          </a:p>
          <a:p>
            <a:r>
              <a:rPr lang="cs-CZ" sz="1400" u="sng" dirty="0" smtClean="0">
                <a:hlinkClick r:id="rId4"/>
              </a:rPr>
              <a:t>http://cs.wikipedia.org/wiki/Soubor:Alexander_Lucas_10.10.10.jpg#filelinks</a:t>
            </a:r>
            <a:endParaRPr lang="cs-CZ" sz="1400" u="sng" dirty="0" smtClean="0"/>
          </a:p>
          <a:p>
            <a:r>
              <a:rPr lang="cs-CZ" sz="1400" u="sng" dirty="0" smtClean="0">
                <a:hlinkClick r:id="rId5"/>
              </a:rPr>
              <a:t>http://cs.wikipedia.org/wiki/Soubor:Cherry_Stella444.jpg#filelinks</a:t>
            </a:r>
            <a:endParaRPr lang="cs-CZ" sz="1400" u="sng" dirty="0" smtClean="0"/>
          </a:p>
          <a:p>
            <a:r>
              <a:rPr lang="cs-CZ" sz="1400" u="sng" dirty="0" smtClean="0">
                <a:hlinkClick r:id="rId6"/>
              </a:rPr>
              <a:t>http://cs.wikipedia.org/wiki/Soubor:Chocolate.jpg#filelinks</a:t>
            </a:r>
            <a:endParaRPr lang="cs-CZ" sz="1400" u="sng" dirty="0" smtClean="0"/>
          </a:p>
          <a:p>
            <a:r>
              <a:rPr lang="cs-CZ" sz="1400" u="sng" dirty="0" smtClean="0">
                <a:hlinkClick r:id="rId7"/>
              </a:rPr>
              <a:t>http://cs.wikipedia.org/wiki/Soubor:Raspberries.jpg#filelinks</a:t>
            </a:r>
            <a:endParaRPr lang="cs-CZ" sz="1400" u="sng" dirty="0" smtClean="0"/>
          </a:p>
          <a:p>
            <a:r>
              <a:rPr lang="cs-CZ" sz="1400" u="sng" dirty="0" smtClean="0">
                <a:hlinkClick r:id="rId8"/>
              </a:rPr>
              <a:t>http://cs.wikipedia.org/wiki/Soubor:Fragaria_Fruit_Close-up.jpg#filelinks</a:t>
            </a:r>
            <a:endParaRPr lang="cs-CZ" sz="1400" u="sng" dirty="0" smtClean="0"/>
          </a:p>
          <a:p>
            <a:r>
              <a:rPr lang="cs-CZ" sz="1400" u="sng" dirty="0" smtClean="0">
                <a:hlinkClick r:id="rId9"/>
              </a:rPr>
              <a:t>http://cs.wikipedia.org/wiki/Soubor:Bubblegum.jpg#filelinks</a:t>
            </a:r>
            <a:endParaRPr lang="cs-CZ" sz="1400" u="sng" dirty="0" smtClean="0"/>
          </a:p>
          <a:p>
            <a:r>
              <a:rPr lang="cs-CZ" sz="1400" u="sng" dirty="0" smtClean="0">
                <a:hlinkClick r:id="rId10"/>
              </a:rPr>
              <a:t>http://cs.wikipedia.org/wiki/Soubor:Italian_ice_cream.jpg#filelinks</a:t>
            </a:r>
            <a:endParaRPr lang="cs-CZ" sz="1400" u="sng" dirty="0" smtClean="0"/>
          </a:p>
          <a:p>
            <a:r>
              <a:rPr lang="cs-CZ" sz="1400" u="sng" dirty="0" smtClean="0">
                <a:hlinkClick r:id="rId11"/>
              </a:rPr>
              <a:t>http://cs.wikipedia.org/wiki/Soubor:Coca-Cola_logo.svg#filelinks</a:t>
            </a:r>
            <a:endParaRPr lang="cs-CZ" sz="1400" u="sng" dirty="0" smtClean="0"/>
          </a:p>
          <a:p>
            <a:r>
              <a:rPr lang="cs-CZ" sz="1400" u="sng" dirty="0" smtClean="0">
                <a:hlinkClick r:id="rId12"/>
              </a:rPr>
              <a:t>http://cs.wikipedia.org/wiki/Soubor:Toothpaste.jpg#filelinks</a:t>
            </a:r>
            <a:endParaRPr lang="cs-CZ" sz="1400" u="sng" dirty="0" smtClean="0"/>
          </a:p>
          <a:p>
            <a:r>
              <a:rPr lang="cs-CZ" sz="1400" u="sng" dirty="0" smtClean="0">
                <a:hlinkClick r:id="rId13"/>
              </a:rPr>
              <a:t>http://cs.wikipedia.org/wiki/Soubor:CEFF-logo_(jen_znak)_RGB.jpg#filelinks</a:t>
            </a:r>
            <a:endParaRPr lang="cs-CZ" sz="1400" u="sng" dirty="0" smtClean="0"/>
          </a:p>
          <a:p>
            <a:r>
              <a:rPr lang="cs-CZ" sz="1400" u="sng" dirty="0" smtClean="0">
                <a:hlinkClick r:id="rId14"/>
              </a:rPr>
              <a:t>http://cs.wikipedia.org/wiki/Soubor:Monster_Energy_original_flavors_plus_Absolute_Zero.jpg#filelinks</a:t>
            </a:r>
            <a:endParaRPr lang="cs-CZ" sz="1400" u="sng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pPr lvl="0"/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 lvl="0"/>
            <a:endParaRPr lang="cs-CZ" sz="20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Zdroje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6463" lvl="1" indent="-81280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Náhradní sladidlo (náhražka cukru)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je potravinářská přísada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 větším chuťovým efektem než cukr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 menším množstvím potravinové energie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kalorie velmi málo nebo žádné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nepodporují tvorbu zubního kazu (nedávají bakteriím žádnou výživu)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mají vlastní „sladkost“ 10x až 3000x sladší než cukr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náhradních sladidel</a:t>
            </a: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6463" lvl="1" indent="-81280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Náhradní sladidla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Mohou být vyrobena: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synteticky (nazýváme umělá sladidla)</a:t>
            </a:r>
          </a:p>
          <a:p>
            <a:pPr marL="989013" lvl="1" indent="-269875">
              <a:buSzPct val="68000"/>
              <a:buFont typeface="Arial" pitchFamily="34" charset="0"/>
              <a:buChar char="•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sacharin, aspartam a cyklamát</a:t>
            </a:r>
          </a:p>
          <a:p>
            <a:pPr marL="719138" lvl="1" indent="-36512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přírodní látky </a:t>
            </a:r>
          </a:p>
          <a:p>
            <a:pPr marL="989013" lvl="1" indent="-269875">
              <a:buSzPct val="68000"/>
              <a:buFont typeface="Arial" pitchFamily="34" charset="0"/>
              <a:buChar char="•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výskyt v bobulích, ovoci a houbách</a:t>
            </a:r>
          </a:p>
          <a:p>
            <a:pPr marL="989013" lvl="1" indent="-269875">
              <a:buSzPct val="68000"/>
              <a:buFont typeface="Arial" pitchFamily="34" charset="0"/>
              <a:buChar char="•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bývají vyráběny synteticky</a:t>
            </a:r>
          </a:p>
          <a:p>
            <a:pPr marL="989013" lvl="1" indent="-269875">
              <a:buSzPct val="68000"/>
              <a:buFont typeface="Arial" pitchFamily="34" charset="0"/>
              <a:buChar char="•"/>
              <a:tabLst>
                <a:tab pos="354013" algn="l"/>
              </a:tabLst>
            </a:pP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sorbitol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xylitol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7675" lvl="1" indent="-269875">
              <a:buSzPct val="68000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Charakteristika náhradních sladidel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http://upload.wikimedia.org/wikipedia/commons/thumb/5/59/Feuille_de_stevia_en_poudre.jpg/220px-Feuille_de_stevia_en_poudre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1071546"/>
            <a:ext cx="2095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7675" lvl="1" indent="-269875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Náhražky cukru: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jsou potraviny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mohou používat diabetici: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 vaření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pečení </a:t>
            </a:r>
          </a:p>
          <a:p>
            <a:pPr marL="801688" lvl="1" indent="-447675">
              <a:buSzPct val="68000"/>
              <a:buFont typeface="Wingdings" pitchFamily="2" charset="2"/>
              <a:buChar char="Ø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slazení potravy </a:t>
            </a:r>
          </a:p>
          <a:p>
            <a:pPr marL="801688" lvl="1" indent="-447675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místo cukru</a:t>
            </a:r>
          </a:p>
          <a:p>
            <a:pPr marL="447675" lvl="1" indent="-269875">
              <a:buSzPct val="68000"/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Přirozená náhradní sladidla</a:t>
            </a:r>
            <a:endParaRPr lang="cs-CZ" sz="4400" dirty="0"/>
          </a:p>
        </p:txBody>
      </p:sp>
      <p:pic>
        <p:nvPicPr>
          <p:cNvPr id="4" name="Obrázek 3" descr="Stévie sladká (Stevia rebaudiana)">
            <a:hlinkClick r:id="rId2" tooltip="&quot;Stévie sladká (Stevia rebaudiana)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1857364"/>
            <a:ext cx="245745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Sortiment přirozených sladidel</a:t>
            </a:r>
          </a:p>
          <a:p>
            <a:pPr marL="354013" lvl="1" indent="719138">
              <a:buSzPct val="68000"/>
              <a:buFont typeface="Arial" pitchFamily="34" charset="0"/>
              <a:buChar char="•"/>
              <a:tabLst>
                <a:tab pos="354013" algn="l"/>
              </a:tabLst>
            </a:pP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Sorbitol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	a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Xylitol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260350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Sorbitol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je alkoholický cukr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obsažen v ovoci (třešně, hrušky)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sladivost poloviční než u cukru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dodává však tolik energie jako cukr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 výrobcích EU má kód E420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Přirozená náhradní sladidla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600" dirty="0" smtClean="0">
                <a:latin typeface="Arial" pitchFamily="34" charset="0"/>
                <a:cs typeface="Arial" pitchFamily="34" charset="0"/>
              </a:rPr>
            </a:br>
            <a:endParaRPr lang="cs-CZ" dirty="0"/>
          </a:p>
        </p:txBody>
      </p:sp>
      <p:pic>
        <p:nvPicPr>
          <p:cNvPr id="4" name="Obrázek 3" descr="Hruška">
            <a:hlinkClick r:id="rId2" tooltip="&quot;Hruška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1571612"/>
            <a:ext cx="10953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Třešně">
            <a:hlinkClick r:id="rId4" tooltip="&quot;Třešně&quot;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 rot="892180">
            <a:off x="5517218" y="2231079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Sortiment přirozených sladidel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Sorbitol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Použití </a:t>
            </a:r>
          </a:p>
          <a:p>
            <a:pPr marL="719138" lvl="1" indent="-449263">
              <a:buSzPct val="68000"/>
              <a:buFont typeface="Wingdings" pitchFamily="2" charset="2"/>
              <a:buChar char="Ø"/>
              <a:tabLst>
                <a:tab pos="625475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náhradní sladidlo pro diabetiky </a:t>
            </a:r>
          </a:p>
          <a:p>
            <a:pPr marL="719138" lvl="1" indent="-449263">
              <a:buSzPct val="68000"/>
              <a:buFont typeface="Wingdings" pitchFamily="2" charset="2"/>
              <a:buChar char="Ø"/>
              <a:tabLst>
                <a:tab pos="625475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pečení, vaření, </a:t>
            </a:r>
          </a:p>
          <a:p>
            <a:pPr marL="719138" lvl="1" indent="-449263">
              <a:buSzPct val="68000"/>
              <a:buFont typeface="Wingdings" pitchFamily="2" charset="2"/>
              <a:buChar char="Ø"/>
              <a:tabLst>
                <a:tab pos="625475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výroba pečiva, cukrovinek, žvýkaček</a:t>
            </a:r>
          </a:p>
          <a:p>
            <a:pPr marL="719138" lvl="1" indent="-449263">
              <a:buSzPct val="68000"/>
              <a:buFont typeface="Wingdings" pitchFamily="2" charset="2"/>
              <a:buChar char="Ø"/>
              <a:tabLst>
                <a:tab pos="625475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příprava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infúzních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roztoků</a:t>
            </a:r>
          </a:p>
          <a:p>
            <a:pPr marL="719138" lvl="1" indent="-449263">
              <a:buSzPct val="68000"/>
              <a:buFont typeface="Wingdings" pitchFamily="2" charset="2"/>
              <a:buChar char="Ø"/>
              <a:tabLst>
                <a:tab pos="625475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výroba vitamínu C, léků, zubních past …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260350">
              <a:buSzPct val="68000"/>
              <a:tabLst>
                <a:tab pos="354013" algn="l"/>
              </a:tabLst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719138" lvl="1" indent="-625475">
              <a:buSzPct val="68000"/>
              <a:buFont typeface="Wingdings" pitchFamily="2" charset="2"/>
              <a:buChar char="Ø"/>
              <a:tabLst>
                <a:tab pos="541338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Přirozená náhradní sladidla</a:t>
            </a:r>
            <a:endParaRPr lang="cs-CZ" sz="4400" dirty="0"/>
          </a:p>
        </p:txBody>
      </p:sp>
      <p:pic>
        <p:nvPicPr>
          <p:cNvPr id="5" name="Obrázek 4" descr="http://upload.wikimedia.org/wikipedia/commons/thumb/f/f2/Chocolate.jpg/220px-Chocolate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1303271">
            <a:off x="6513514" y="1901549"/>
            <a:ext cx="20955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Sortiment přirozených sladidel</a:t>
            </a:r>
          </a:p>
          <a:p>
            <a:pPr marL="354013" lvl="1" indent="-260350">
              <a:buSzPct val="68000"/>
              <a:buNone/>
              <a:tabLst>
                <a:tab pos="354013" algn="l"/>
              </a:tabLst>
            </a:pP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Xylitol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alkoholický cukr (dřevný nebo březový)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 40 % méně kalorií než cukr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výskyt v přírodě </a:t>
            </a:r>
          </a:p>
          <a:p>
            <a:pPr marL="625475" lvl="1" indent="-271463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ovoce a zelenina</a:t>
            </a:r>
          </a:p>
          <a:p>
            <a:pPr marL="625475" lvl="1" indent="-271463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bobule, švestky </a:t>
            </a:r>
          </a:p>
          <a:p>
            <a:pPr marL="625475" lvl="1" indent="-271463">
              <a:buSzPct val="68000"/>
              <a:buFont typeface="Wingdings" pitchFamily="2" charset="2"/>
              <a:buChar char="Ø"/>
              <a:tabLst>
                <a:tab pos="719138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maliny, jahody, oves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Přirozená náhradní sladidla</a:t>
            </a:r>
            <a:endParaRPr lang="cs-CZ" sz="4400" dirty="0"/>
          </a:p>
        </p:txBody>
      </p:sp>
      <p:pic>
        <p:nvPicPr>
          <p:cNvPr id="4" name="Obrázek 3" descr="Malina">
            <a:hlinkClick r:id="rId2" tooltip="&quot;Malina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1754832">
            <a:off x="6428129" y="3931630"/>
            <a:ext cx="1428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Jahoda">
            <a:hlinkClick r:id="rId4" tooltip="&quot;Jahoda&quot;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29256" y="4643446"/>
            <a:ext cx="14287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4000" dirty="0" smtClean="0">
                <a:latin typeface="Arial" pitchFamily="34" charset="0"/>
                <a:cs typeface="Arial" pitchFamily="34" charset="0"/>
              </a:rPr>
              <a:t>Sortiment přirozených sladidel</a:t>
            </a:r>
          </a:p>
          <a:p>
            <a:pPr marL="354013" lvl="1" indent="-260350">
              <a:buSzPct val="68000"/>
              <a:buNone/>
              <a:tabLst>
                <a:tab pos="354013" algn="l"/>
              </a:tabLst>
            </a:pPr>
            <a:r>
              <a:rPr lang="cs-CZ" sz="36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Xylitol</a:t>
            </a:r>
            <a:endParaRPr lang="cs-CZ" sz="3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určen pro diabetiky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nebezpečný psům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neškodí zubům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součástí speciálních bonbónů a žvýkaček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ve větším množství projímavý</a:t>
            </a:r>
          </a:p>
          <a:p>
            <a:pPr marL="354013" lvl="1" indent="-260350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značení E967  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lvl="1" indent="-527050">
              <a:buSzPct val="68000"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Přirozená náhradní sladidla</a:t>
            </a:r>
            <a:endParaRPr lang="cs-CZ" sz="4400" dirty="0"/>
          </a:p>
        </p:txBody>
      </p:sp>
      <p:pic>
        <p:nvPicPr>
          <p:cNvPr id="5" name="Obrázek 4" descr="http://upload.wikimedia.org/wikipedia/commons/thumb/c/cc/Bubblegum.jpg/220px-Bubblegum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2500306"/>
            <a:ext cx="209550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1909</TotalTime>
  <Words>677</Words>
  <Application>Microsoft Office PowerPoint</Application>
  <PresentationFormat>Předvádění na obrazovce (4:3)</PresentationFormat>
  <Paragraphs>196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Shluk</vt:lpstr>
      <vt:lpstr>Snímek 1</vt:lpstr>
      <vt:lpstr>Ostatní sladidla</vt:lpstr>
      <vt:lpstr>  Charakteristika náhradních sladidel  </vt:lpstr>
      <vt:lpstr>Charakteristika náhradních sladidel</vt:lpstr>
      <vt:lpstr>Přirozená náhradní sladidla</vt:lpstr>
      <vt:lpstr> Přirozená náhradní sladidla </vt:lpstr>
      <vt:lpstr>Přirozená náhradní sladidla</vt:lpstr>
      <vt:lpstr>Přirozená náhradní sladidla</vt:lpstr>
      <vt:lpstr>Přirozená náhradní sladidla</vt:lpstr>
      <vt:lpstr> Syntetická náhradní sladidla    </vt:lpstr>
      <vt:lpstr>  Syntetická náhradní sladidla  </vt:lpstr>
      <vt:lpstr>Syntetická náhradní sladidla</vt:lpstr>
      <vt:lpstr>Syntetická náhradní sladidla</vt:lpstr>
      <vt:lpstr>Syntetická náhradní sladidla</vt:lpstr>
      <vt:lpstr>Obchodní formy umělých sladidel</vt:lpstr>
      <vt:lpstr>Certified E-Friendly Food</vt:lpstr>
      <vt:lpstr>Certified E-Friendly Food</vt:lpstr>
      <vt:lpstr>Certified E-Friendly Food</vt:lpstr>
      <vt:lpstr>Opakování - diskuze</vt:lpstr>
      <vt:lpstr>Zdroje</vt:lpstr>
    </vt:vector>
  </TitlesOfParts>
  <Company>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doma</cp:lastModifiedBy>
  <cp:revision>441</cp:revision>
  <dcterms:created xsi:type="dcterms:W3CDTF">2012-08-27T10:19:28Z</dcterms:created>
  <dcterms:modified xsi:type="dcterms:W3CDTF">2013-03-16T16:32:50Z</dcterms:modified>
</cp:coreProperties>
</file>